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6" r:id="rId5"/>
    <p:sldId id="261" r:id="rId6"/>
    <p:sldId id="277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D"/>
    <a:srgbClr val="C1D82F"/>
    <a:srgbClr val="92D050"/>
    <a:srgbClr val="70CDE3"/>
    <a:srgbClr val="0084A9"/>
    <a:srgbClr val="D1D1D1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1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93B86-3A25-41C9-9286-4BF190D9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8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7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266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62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63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068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0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A881E-A282-41CE-AACF-C8D95C2B1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2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68F98-8403-4C5F-A096-817818A53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A6266-1C4E-40DD-BFA5-CE5D2F7D6E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3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17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4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4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2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70C72-5ECC-4AA7-825F-821189E8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AD9A1-509F-4A38-B96D-5A9A96619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31514-4C74-455B-BCE9-1D1FEDE8F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4D32E-23A1-401A-B09B-BD71F166C7CA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F7D30-99C6-4FD4-BE68-EB65DAC6B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498FC-C4B9-400B-A33F-8116DDF0B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6BF5-3999-476A-BB9C-246D18EC8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0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7AF2B4-EB4E-4A79-91D9-919D031605ED}"/>
              </a:ext>
            </a:extLst>
          </p:cNvPr>
          <p:cNvSpPr>
            <a:spLocks noChangeAspect="1"/>
          </p:cNvSpPr>
          <p:nvPr/>
        </p:nvSpPr>
        <p:spPr>
          <a:xfrm>
            <a:off x="5774167" y="495852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4000" b="1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Relationships: the WD-40®  of </a:t>
            </a:r>
          </a:p>
          <a:p>
            <a:pPr algn="r"/>
            <a:r>
              <a:rPr lang="en-US" sz="4000" b="1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Success-Metrics in Design-Build Labs</a:t>
            </a:r>
          </a:p>
          <a:p>
            <a:pPr algn="r"/>
            <a:endParaRPr lang="en-US" sz="2000" b="1" i="0" u="none" strike="noStrike" baseline="30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n-US" sz="2000" b="1" i="0" u="none" strike="noStrike" baseline="30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b="1" i="0" u="none" strike="noStrike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28, 2018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2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2D2588-3696-4011-A1F6-F6BD7392F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 b="23311"/>
          <a:stretch/>
        </p:blipFill>
        <p:spPr>
          <a:xfrm>
            <a:off x="0" y="1171575"/>
            <a:ext cx="12192000" cy="5413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0"/>
            <a:ext cx="9344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Four Big 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D59251-2EA1-4FB3-B7E3-C4BC204BB5F9}"/>
              </a:ext>
            </a:extLst>
          </p:cNvPr>
          <p:cNvSpPr txBox="1"/>
          <p:nvPr/>
        </p:nvSpPr>
        <p:spPr>
          <a:xfrm>
            <a:off x="-1" y="6415796"/>
            <a:ext cx="12192001" cy="466281"/>
          </a:xfrm>
          <a:prstGeom prst="rect">
            <a:avLst/>
          </a:prstGeom>
          <a:solidFill>
            <a:srgbClr val="004B8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lang="en-US" sz="2700" b="1" dirty="0">
                <a:solidFill>
                  <a:schemeClr val="bg1"/>
                </a:solidFill>
              </a:rPr>
              <a:t>                   Missed schedules, Busted budgets, low productivity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AB71377-6846-460C-877C-B845920C85D0}"/>
              </a:ext>
            </a:extLst>
          </p:cNvPr>
          <p:cNvSpPr txBox="1">
            <a:spLocks/>
          </p:cNvSpPr>
          <p:nvPr/>
        </p:nvSpPr>
        <p:spPr>
          <a:xfrm>
            <a:off x="2932810" y="2441931"/>
            <a:ext cx="6239951" cy="2639672"/>
          </a:xfrm>
          <a:prstGeom prst="rect">
            <a:avLst/>
          </a:prstGeom>
          <a:solidFill>
            <a:schemeClr val="accent5">
              <a:lumMod val="60000"/>
              <a:lumOff val="40000"/>
              <a:alpha val="76000"/>
            </a:schemeClr>
          </a:solidFill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Every project is a unique assembly of functions and PLAYERS</a:t>
            </a:r>
          </a:p>
          <a:p>
            <a:r>
              <a:rPr lang="en-US" b="1" dirty="0"/>
              <a:t>‘I’ll make my part the best I can…’</a:t>
            </a:r>
          </a:p>
          <a:p>
            <a:r>
              <a:rPr lang="en-US" b="1" dirty="0"/>
              <a:t>Technology never sleeps</a:t>
            </a:r>
          </a:p>
          <a:p>
            <a:r>
              <a:rPr lang="en-US" b="1" dirty="0"/>
              <a:t>New people, new knowledge, repeat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-75933"/>
            <a:ext cx="9344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Project is a Start-Up Company – Organize it Around Value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78BC4-30AB-4CB0-90CE-4255650DD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32" y="1216116"/>
            <a:ext cx="8095535" cy="52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4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616F8-FE09-48AE-B8B9-0898D14E2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 b="33914"/>
          <a:stretch/>
        </p:blipFill>
        <p:spPr>
          <a:xfrm>
            <a:off x="0" y="1171575"/>
            <a:ext cx="12192000" cy="5388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35429-6A0F-412F-9FCB-BB68F0B5A6C3}"/>
              </a:ext>
            </a:extLst>
          </p:cNvPr>
          <p:cNvSpPr txBox="1"/>
          <p:nvPr/>
        </p:nvSpPr>
        <p:spPr>
          <a:xfrm>
            <a:off x="1781174" y="77955"/>
            <a:ext cx="10410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Proposition Canvas</a:t>
            </a:r>
          </a:p>
        </p:txBody>
      </p:sp>
    </p:spTree>
    <p:extLst>
      <p:ext uri="{BB962C8B-B14F-4D97-AF65-F5344CB8AC3E}">
        <p14:creationId xmlns:p14="http://schemas.microsoft.com/office/powerpoint/2010/main" val="2208277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35429-6A0F-412F-9FCB-BB68F0B5A6C3}"/>
              </a:ext>
            </a:extLst>
          </p:cNvPr>
          <p:cNvSpPr txBox="1"/>
          <p:nvPr/>
        </p:nvSpPr>
        <p:spPr>
          <a:xfrm>
            <a:off x="1781174" y="77955"/>
            <a:ext cx="10410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Graphic Master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39150-DAD5-4A25-83CE-3EF00C2E2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1574"/>
            <a:ext cx="3981973" cy="298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AD739-E86D-4571-8D5F-618AE3F92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/>
          <a:stretch/>
        </p:blipFill>
        <p:spPr>
          <a:xfrm>
            <a:off x="0" y="4127044"/>
            <a:ext cx="3981972" cy="2445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13193-7808-4FEC-B3DD-605EE2BF5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973" y="1171573"/>
            <a:ext cx="4799390" cy="359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71599-CAC8-442F-819A-853DA87BD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 b="28240"/>
          <a:stretch/>
        </p:blipFill>
        <p:spPr>
          <a:xfrm>
            <a:off x="3981972" y="4584146"/>
            <a:ext cx="4849887" cy="1988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D11EDE-A2FF-45BF-A328-86890FC566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32805"/>
          <a:stretch/>
        </p:blipFill>
        <p:spPr>
          <a:xfrm rot="5400000">
            <a:off x="7787658" y="2168000"/>
            <a:ext cx="5400765" cy="34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83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F5F21-8BB5-4D5F-A742-BC5D5D6899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273BC4-D038-4B03-8079-FF41AA15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41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11113"/>
            <a:ext cx="9344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Collaborative Process</a:t>
            </a:r>
          </a:p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Vision of Success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41824464-5AED-415E-BD47-B6F34B0C397F}"/>
              </a:ext>
            </a:extLst>
          </p:cNvPr>
          <p:cNvSpPr/>
          <p:nvPr/>
        </p:nvSpPr>
        <p:spPr bwMode="auto">
          <a:xfrm>
            <a:off x="5995332" y="1398778"/>
            <a:ext cx="5892800" cy="2832895"/>
          </a:xfrm>
          <a:prstGeom prst="roundRect">
            <a:avLst/>
          </a:prstGeom>
          <a:solidFill>
            <a:srgbClr val="C000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Trade Partners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97822039-FFC0-447A-ABED-B1B6C43D03B1}"/>
              </a:ext>
            </a:extLst>
          </p:cNvPr>
          <p:cNvSpPr/>
          <p:nvPr/>
        </p:nvSpPr>
        <p:spPr bwMode="auto">
          <a:xfrm>
            <a:off x="4166532" y="1992821"/>
            <a:ext cx="7416800" cy="283289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Design Partner Team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17103A1C-B82D-42BD-A100-8145FFCBDAF2}"/>
              </a:ext>
            </a:extLst>
          </p:cNvPr>
          <p:cNvSpPr/>
          <p:nvPr/>
        </p:nvSpPr>
        <p:spPr bwMode="auto">
          <a:xfrm>
            <a:off x="7011332" y="2543839"/>
            <a:ext cx="4368800" cy="2614137"/>
          </a:xfrm>
          <a:prstGeom prst="roundRect">
            <a:avLst/>
          </a:prstGeom>
          <a:solidFill>
            <a:srgbClr val="00B05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0000"/>
                </a:solidFill>
                <a:latin typeface="Arial" charset="0"/>
              </a:rPr>
              <a:t>Client Team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endParaRPr lang="en-US" sz="34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36829266-17CE-4B0E-8CCB-AE6F734C489E}"/>
              </a:ext>
            </a:extLst>
          </p:cNvPr>
          <p:cNvSpPr/>
          <p:nvPr/>
        </p:nvSpPr>
        <p:spPr bwMode="auto">
          <a:xfrm>
            <a:off x="3963332" y="2559400"/>
            <a:ext cx="2946400" cy="2614137"/>
          </a:xfrm>
          <a:prstGeom prst="roundRect">
            <a:avLst/>
          </a:prstGeom>
          <a:solidFill>
            <a:srgbClr val="00B05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0000"/>
                </a:solidFill>
                <a:latin typeface="Arial" charset="0"/>
              </a:rPr>
              <a:t>Client Team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endParaRPr lang="en-US" sz="34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A5490-5033-4541-A5C8-3C4D9021E384}"/>
              </a:ext>
            </a:extLst>
          </p:cNvPr>
          <p:cNvSpPr txBox="1"/>
          <p:nvPr/>
        </p:nvSpPr>
        <p:spPr>
          <a:xfrm>
            <a:off x="1728133" y="5665978"/>
            <a:ext cx="88864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Pursuit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624B7CF-D467-4E4C-BAF5-124F64159C58}"/>
              </a:ext>
            </a:extLst>
          </p:cNvPr>
          <p:cNvSpPr/>
          <p:nvPr/>
        </p:nvSpPr>
        <p:spPr bwMode="auto">
          <a:xfrm>
            <a:off x="3760132" y="3024376"/>
            <a:ext cx="2844800" cy="2395379"/>
          </a:xfrm>
          <a:prstGeom prst="roundRect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000000"/>
                </a:solidFill>
              </a:rPr>
              <a:t>Project Design </a:t>
            </a:r>
            <a:r>
              <a:rPr lang="en-US" sz="2000" b="1" dirty="0">
                <a:solidFill>
                  <a:srgbClr val="000000"/>
                </a:solidFill>
              </a:rPr>
              <a:t>‘</a:t>
            </a:r>
            <a:r>
              <a:rPr lang="en-US" sz="2000" dirty="0">
                <a:solidFill>
                  <a:srgbClr val="000000"/>
                </a:solidFill>
              </a:rPr>
              <a:t>prototyping’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939E01-4309-47C8-B826-93918311232D}"/>
              </a:ext>
            </a:extLst>
          </p:cNvPr>
          <p:cNvSpPr txBox="1"/>
          <p:nvPr/>
        </p:nvSpPr>
        <p:spPr>
          <a:xfrm>
            <a:off x="0" y="6437436"/>
            <a:ext cx="12192000" cy="4205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u="sng" dirty="0">
                <a:solidFill>
                  <a:srgbClr val="000000"/>
                </a:solidFill>
              </a:rPr>
              <a:t>Knowledge Capture 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4B35B557-28C5-4517-BEF7-52841ADAD54D}"/>
              </a:ext>
            </a:extLst>
          </p:cNvPr>
          <p:cNvSpPr/>
          <p:nvPr/>
        </p:nvSpPr>
        <p:spPr bwMode="auto">
          <a:xfrm>
            <a:off x="6706532" y="3024376"/>
            <a:ext cx="4470400" cy="2395379"/>
          </a:xfrm>
          <a:prstGeom prst="roundRect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/>
              <a:t>Project Delivery  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DA73F421-4099-4515-ACBD-6834516B0132}"/>
              </a:ext>
            </a:extLst>
          </p:cNvPr>
          <p:cNvSpPr/>
          <p:nvPr/>
        </p:nvSpPr>
        <p:spPr bwMode="auto">
          <a:xfrm>
            <a:off x="3861732" y="4548375"/>
            <a:ext cx="3556000" cy="711200"/>
          </a:xfrm>
          <a:prstGeom prst="roundRect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                   Pre-Con Team 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170E60B2-C43E-4689-BC3C-014DBF425B5F}"/>
              </a:ext>
            </a:extLst>
          </p:cNvPr>
          <p:cNvSpPr/>
          <p:nvPr/>
        </p:nvSpPr>
        <p:spPr bwMode="auto">
          <a:xfrm>
            <a:off x="7620932" y="4548375"/>
            <a:ext cx="3556000" cy="711200"/>
          </a:xfrm>
          <a:prstGeom prst="roundRect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       Construction Team 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01DA5-71BD-4C90-814C-DF3E60BE32E5}"/>
              </a:ext>
            </a:extLst>
          </p:cNvPr>
          <p:cNvSpPr txBox="1"/>
          <p:nvPr/>
        </p:nvSpPr>
        <p:spPr>
          <a:xfrm>
            <a:off x="3963332" y="5925770"/>
            <a:ext cx="7823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u="sng" dirty="0">
                <a:solidFill>
                  <a:srgbClr val="000000"/>
                </a:solidFill>
              </a:rPr>
              <a:t>Focus on integration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3541B0-D6C6-47EA-BD4A-EE769C284CBB}"/>
              </a:ext>
            </a:extLst>
          </p:cNvPr>
          <p:cNvCxnSpPr/>
          <p:nvPr/>
        </p:nvCxnSpPr>
        <p:spPr bwMode="auto">
          <a:xfrm>
            <a:off x="4064932" y="6332170"/>
            <a:ext cx="7416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326B8A-15BE-49C6-9B7C-82FFDA8CA489}"/>
              </a:ext>
            </a:extLst>
          </p:cNvPr>
          <p:cNvGrpSpPr/>
          <p:nvPr/>
        </p:nvGrpSpPr>
        <p:grpSpPr>
          <a:xfrm>
            <a:off x="1626532" y="3024376"/>
            <a:ext cx="1828805" cy="2227420"/>
            <a:chOff x="1447800" y="1885950"/>
            <a:chExt cx="1371604" cy="1670565"/>
          </a:xfrm>
        </p:grpSpPr>
        <p:sp>
          <p:nvSpPr>
            <p:cNvPr id="24" name="Rounded Rectangle 27">
              <a:extLst>
                <a:ext uri="{FF2B5EF4-FFF2-40B4-BE49-F238E27FC236}">
                  <a16:creationId xmlns:a16="http://schemas.microsoft.com/office/drawing/2014/main" id="{63A19099-F625-4BD4-BBA4-BC4B0CE16691}"/>
                </a:ext>
              </a:extLst>
            </p:cNvPr>
            <p:cNvSpPr/>
            <p:nvPr/>
          </p:nvSpPr>
          <p:spPr bwMode="auto">
            <a:xfrm>
              <a:off x="1447800" y="3023115"/>
              <a:ext cx="1371600" cy="533400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Pursuit </a:t>
              </a:r>
            </a:p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Team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3F509E-72B4-4915-8790-985D5141BB86}"/>
                </a:ext>
              </a:extLst>
            </p:cNvPr>
            <p:cNvSpPr/>
            <p:nvPr/>
          </p:nvSpPr>
          <p:spPr bwMode="auto">
            <a:xfrm>
              <a:off x="1447800" y="1885950"/>
              <a:ext cx="1371600" cy="1066800"/>
            </a:xfrm>
            <a:prstGeom prst="round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u="sng" dirty="0">
                  <a:solidFill>
                    <a:srgbClr val="000000"/>
                  </a:solidFill>
                </a:rPr>
                <a:t>VPC | GMS</a:t>
              </a:r>
            </a:p>
          </p:txBody>
        </p:sp>
        <p:sp>
          <p:nvSpPr>
            <p:cNvPr id="26" name="Rounded Rectangle 15">
              <a:extLst>
                <a:ext uri="{FF2B5EF4-FFF2-40B4-BE49-F238E27FC236}">
                  <a16:creationId xmlns:a16="http://schemas.microsoft.com/office/drawing/2014/main" id="{81ED3B17-11F8-4D5D-A7AE-1BF0CFD4AE7C}"/>
                </a:ext>
              </a:extLst>
            </p:cNvPr>
            <p:cNvSpPr/>
            <p:nvPr/>
          </p:nvSpPr>
          <p:spPr bwMode="auto">
            <a:xfrm>
              <a:off x="2209803" y="2571751"/>
              <a:ext cx="609601" cy="926069"/>
            </a:xfrm>
            <a:prstGeom prst="roundRect">
              <a:avLst>
                <a:gd name="adj" fmla="val 17687"/>
              </a:avLst>
            </a:prstGeom>
            <a:solidFill>
              <a:srgbClr val="FFC000">
                <a:alpha val="61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74197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VPC/GMS </a:t>
              </a:r>
              <a:r>
                <a:rPr lang="en-US" sz="2400" b="1" dirty="0">
                  <a:solidFill>
                    <a:srgbClr val="000000"/>
                  </a:solidFill>
                </a:rPr>
                <a:t>1.0</a:t>
              </a:r>
            </a:p>
          </p:txBody>
        </p:sp>
      </p:grpSp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4023C29C-CE66-4ED3-9311-7738A497557B}"/>
              </a:ext>
            </a:extLst>
          </p:cNvPr>
          <p:cNvSpPr/>
          <p:nvPr/>
        </p:nvSpPr>
        <p:spPr bwMode="auto">
          <a:xfrm>
            <a:off x="3963332" y="3938778"/>
            <a:ext cx="914401" cy="1234759"/>
          </a:xfrm>
          <a:prstGeom prst="roundRect">
            <a:avLst>
              <a:gd name="adj" fmla="val 17687"/>
            </a:avLst>
          </a:prstGeom>
          <a:solidFill>
            <a:srgbClr val="FFC000">
              <a:alpha val="61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VPC</a:t>
            </a:r>
            <a:r>
              <a:rPr lang="en-US" sz="2667" b="1" dirty="0">
                <a:solidFill>
                  <a:srgbClr val="000000"/>
                </a:solidFill>
                <a:latin typeface="Arial" charset="0"/>
              </a:rPr>
              <a:t>*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/GMS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2.0</a:t>
            </a:r>
          </a:p>
        </p:txBody>
      </p:sp>
      <p:sp>
        <p:nvSpPr>
          <p:cNvPr id="28" name="Rounded Rectangle 18">
            <a:extLst>
              <a:ext uri="{FF2B5EF4-FFF2-40B4-BE49-F238E27FC236}">
                <a16:creationId xmlns:a16="http://schemas.microsoft.com/office/drawing/2014/main" id="{ECD5282C-0C2A-441F-913C-119CB9B24D24}"/>
              </a:ext>
            </a:extLst>
          </p:cNvPr>
          <p:cNvSpPr/>
          <p:nvPr/>
        </p:nvSpPr>
        <p:spPr bwMode="auto">
          <a:xfrm>
            <a:off x="7112931" y="3938778"/>
            <a:ext cx="963896" cy="1234759"/>
          </a:xfrm>
          <a:prstGeom prst="roundRect">
            <a:avLst>
              <a:gd name="adj" fmla="val 17687"/>
            </a:avLst>
          </a:prstGeom>
          <a:solidFill>
            <a:srgbClr val="FFC000">
              <a:alpha val="61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VPC</a:t>
            </a:r>
            <a:r>
              <a:rPr lang="en-US" sz="2667" b="1" dirty="0">
                <a:solidFill>
                  <a:srgbClr val="000000"/>
                </a:solidFill>
                <a:latin typeface="Arial" charset="0"/>
              </a:rPr>
              <a:t>*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/GMS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3.0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A2ECEA85-E3DE-4BC1-B1FD-AF2E8EAF227D}"/>
              </a:ext>
            </a:extLst>
          </p:cNvPr>
          <p:cNvSpPr/>
          <p:nvPr/>
        </p:nvSpPr>
        <p:spPr bwMode="auto">
          <a:xfrm>
            <a:off x="10160934" y="3923220"/>
            <a:ext cx="914405" cy="1234759"/>
          </a:xfrm>
          <a:prstGeom prst="roundRect">
            <a:avLst>
              <a:gd name="adj" fmla="val 17687"/>
            </a:avLst>
          </a:prstGeom>
          <a:solidFill>
            <a:srgbClr val="FFC000">
              <a:alpha val="61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VPC</a:t>
            </a:r>
            <a:r>
              <a:rPr lang="en-US" sz="2667" b="1" dirty="0">
                <a:solidFill>
                  <a:srgbClr val="000000"/>
                </a:solidFill>
                <a:latin typeface="Arial" charset="0"/>
              </a:rPr>
              <a:t>*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/GMS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4.0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ED7FD7-5016-4D6E-836B-101DE4168534}"/>
              </a:ext>
            </a:extLst>
          </p:cNvPr>
          <p:cNvSpPr txBox="1"/>
          <p:nvPr/>
        </p:nvSpPr>
        <p:spPr>
          <a:xfrm>
            <a:off x="7061979" y="5714714"/>
            <a:ext cx="106029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Delivery </a:t>
            </a:r>
          </a:p>
        </p:txBody>
      </p:sp>
      <p:sp>
        <p:nvSpPr>
          <p:cNvPr id="31" name="5-Point Star 22">
            <a:extLst>
              <a:ext uri="{FF2B5EF4-FFF2-40B4-BE49-F238E27FC236}">
                <a16:creationId xmlns:a16="http://schemas.microsoft.com/office/drawing/2014/main" id="{CB36EE5D-C4EE-4933-9FDD-4F7BD9EFECBD}"/>
              </a:ext>
            </a:extLst>
          </p:cNvPr>
          <p:cNvSpPr/>
          <p:nvPr/>
        </p:nvSpPr>
        <p:spPr bwMode="auto">
          <a:xfrm>
            <a:off x="3150532" y="5259575"/>
            <a:ext cx="609600" cy="609600"/>
          </a:xfrm>
          <a:prstGeom prst="star5">
            <a:avLst/>
          </a:prstGeom>
          <a:solidFill>
            <a:srgbClr val="FF0000">
              <a:alpha val="5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endParaRPr lang="en-US" sz="3467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E8A75-7AC7-4AE3-9D70-9B7533DFD23C}"/>
              </a:ext>
            </a:extLst>
          </p:cNvPr>
          <p:cNvSpPr txBox="1"/>
          <p:nvPr/>
        </p:nvSpPr>
        <p:spPr>
          <a:xfrm>
            <a:off x="3051544" y="5869176"/>
            <a:ext cx="903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Award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F5BDDD-6D6C-497C-B50B-EBFA1886437E}"/>
              </a:ext>
            </a:extLst>
          </p:cNvPr>
          <p:cNvCxnSpPr/>
          <p:nvPr/>
        </p:nvCxnSpPr>
        <p:spPr bwMode="auto">
          <a:xfrm>
            <a:off x="3760132" y="5761783"/>
            <a:ext cx="7416800" cy="579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8E937C3-115D-4492-9282-AEED8B3C546D}"/>
              </a:ext>
            </a:extLst>
          </p:cNvPr>
          <p:cNvSpPr txBox="1"/>
          <p:nvPr/>
        </p:nvSpPr>
        <p:spPr>
          <a:xfrm>
            <a:off x="3916954" y="5357206"/>
            <a:ext cx="14757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Concept / SD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9B5E7B-12BC-4AC5-BFDD-12FEE6041C02}"/>
              </a:ext>
            </a:extLst>
          </p:cNvPr>
          <p:cNvSpPr txBox="1"/>
          <p:nvPr/>
        </p:nvSpPr>
        <p:spPr>
          <a:xfrm>
            <a:off x="5588932" y="5361175"/>
            <a:ext cx="48603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DD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038E2E-AF52-4CB8-B31F-9994E3A4FE07}"/>
              </a:ext>
            </a:extLst>
          </p:cNvPr>
          <p:cNvSpPr txBox="1"/>
          <p:nvPr/>
        </p:nvSpPr>
        <p:spPr>
          <a:xfrm>
            <a:off x="7112932" y="5361175"/>
            <a:ext cx="46198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CD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AE5041-5DFD-421C-8CDA-65A14962AC1B}"/>
              </a:ext>
            </a:extLst>
          </p:cNvPr>
          <p:cNvSpPr txBox="1"/>
          <p:nvPr/>
        </p:nvSpPr>
        <p:spPr>
          <a:xfrm>
            <a:off x="8616583" y="5361175"/>
            <a:ext cx="4571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</a:rPr>
              <a:t>CA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8FF1EE-5E52-4B38-9E7B-D9D922550C6E}"/>
              </a:ext>
            </a:extLst>
          </p:cNvPr>
          <p:cNvSpPr txBox="1"/>
          <p:nvPr/>
        </p:nvSpPr>
        <p:spPr>
          <a:xfrm>
            <a:off x="152027" y="1770768"/>
            <a:ext cx="2847411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Onboarding Pkg. – COS, Mission, Org. Chart, Docs </a:t>
            </a:r>
          </a:p>
        </p:txBody>
      </p:sp>
    </p:spTree>
    <p:extLst>
      <p:ext uri="{BB962C8B-B14F-4D97-AF65-F5344CB8AC3E}">
        <p14:creationId xmlns:p14="http://schemas.microsoft.com/office/powerpoint/2010/main" val="303041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7" grpId="0" animBg="1"/>
      <p:bldP spid="28" grpId="0" animBg="1"/>
      <p:bldP spid="29" grpId="0" animBg="1"/>
      <p:bldP spid="31" grpId="0" animBg="1"/>
      <p:bldP spid="32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124122"/>
            <a:ext cx="934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to Full Operations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7999C35-68C9-4EDA-BCB9-81990C76FA34}"/>
              </a:ext>
            </a:extLst>
          </p:cNvPr>
          <p:cNvSpPr txBox="1">
            <a:spLocks/>
          </p:cNvSpPr>
          <p:nvPr/>
        </p:nvSpPr>
        <p:spPr>
          <a:xfrm>
            <a:off x="508536" y="1286079"/>
            <a:ext cx="11581865" cy="4064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integration of completion of construction with the initiation of our Owners Operations</a:t>
            </a:r>
          </a:p>
          <a:p>
            <a:pPr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for the Operationalization of the new facility</a:t>
            </a:r>
          </a:p>
          <a:p>
            <a:pPr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Focus:  Bring the facility into full use and performance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BA2D3E-17DC-4E18-8F27-2419910CE2A4}"/>
              </a:ext>
            </a:extLst>
          </p:cNvPr>
          <p:cNvGrpSpPr/>
          <p:nvPr/>
        </p:nvGrpSpPr>
        <p:grpSpPr>
          <a:xfrm>
            <a:off x="973788" y="3740036"/>
            <a:ext cx="10701750" cy="2626043"/>
            <a:chOff x="1066800" y="1981200"/>
            <a:chExt cx="8026313" cy="1969532"/>
          </a:xfrm>
        </p:grpSpPr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8C398C38-E081-4006-8E26-E0282EC20715}"/>
                </a:ext>
              </a:extLst>
            </p:cNvPr>
            <p:cNvSpPr/>
            <p:nvPr/>
          </p:nvSpPr>
          <p:spPr bwMode="auto">
            <a:xfrm>
              <a:off x="2590800" y="2419350"/>
              <a:ext cx="2438400" cy="15240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endParaRPr lang="en-US" sz="3467">
                <a:latin typeface="Arial" charset="0"/>
              </a:endParaRPr>
            </a:p>
          </p:txBody>
        </p:sp>
        <p:sp>
          <p:nvSpPr>
            <p:cNvPr id="42" name="Right Triangle 41">
              <a:extLst>
                <a:ext uri="{FF2B5EF4-FFF2-40B4-BE49-F238E27FC236}">
                  <a16:creationId xmlns:a16="http://schemas.microsoft.com/office/drawing/2014/main" id="{2578BA8F-729C-48AA-8281-EB988370FE8D}"/>
                </a:ext>
              </a:extLst>
            </p:cNvPr>
            <p:cNvSpPr/>
            <p:nvPr/>
          </p:nvSpPr>
          <p:spPr bwMode="auto">
            <a:xfrm rot="16200000">
              <a:off x="4343400" y="1047751"/>
              <a:ext cx="1600200" cy="4191000"/>
            </a:xfrm>
            <a:prstGeom prst="rtTriangle">
              <a:avLst/>
            </a:prstGeom>
            <a:solidFill>
              <a:schemeClr val="accent1">
                <a:alpha val="4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endParaRPr lang="en-US" sz="3467"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DFC3283-B439-404A-9933-FFDBD9E55BF9}"/>
                </a:ext>
              </a:extLst>
            </p:cNvPr>
            <p:cNvSpPr/>
            <p:nvPr/>
          </p:nvSpPr>
          <p:spPr bwMode="auto">
            <a:xfrm>
              <a:off x="1066800" y="2419350"/>
              <a:ext cx="1524000" cy="15313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endParaRPr lang="en-US" sz="3467"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7A48B3-61A8-46D0-AC96-47F959907845}"/>
                </a:ext>
              </a:extLst>
            </p:cNvPr>
            <p:cNvSpPr/>
            <p:nvPr/>
          </p:nvSpPr>
          <p:spPr bwMode="auto">
            <a:xfrm>
              <a:off x="7239000" y="2343151"/>
              <a:ext cx="1524000" cy="160019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74197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/>
                <a:t>Full</a:t>
              </a:r>
              <a:r>
                <a:rPr lang="en-US" sz="2400" dirty="0"/>
                <a:t> </a:t>
              </a:r>
              <a:r>
                <a:rPr lang="en-US" sz="2400" b="1" dirty="0"/>
                <a:t>Operations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7E86A9-DEF0-4A64-9F09-3922F14A81A9}"/>
                </a:ext>
              </a:extLst>
            </p:cNvPr>
            <p:cNvSpPr txBox="1"/>
            <p:nvPr/>
          </p:nvSpPr>
          <p:spPr>
            <a:xfrm>
              <a:off x="4756060" y="1981200"/>
              <a:ext cx="433705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First 12 Months – Moving to Full Operations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F2DE851-A38B-456A-ABB2-11E7D56BF22C}"/>
                </a:ext>
              </a:extLst>
            </p:cNvPr>
            <p:cNvSpPr txBox="1"/>
            <p:nvPr/>
          </p:nvSpPr>
          <p:spPr>
            <a:xfrm>
              <a:off x="2540618" y="2895600"/>
              <a:ext cx="257647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Final 20% of Construction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3B06312E-7E23-44AB-B361-98CC677FF0F0}"/>
              </a:ext>
            </a:extLst>
          </p:cNvPr>
          <p:cNvSpPr txBox="1">
            <a:spLocks/>
          </p:cNvSpPr>
          <p:nvPr/>
        </p:nvSpPr>
        <p:spPr bwMode="auto">
          <a:xfrm>
            <a:off x="6206187" y="5553280"/>
            <a:ext cx="4969813" cy="673100"/>
          </a:xfrm>
          <a:prstGeom prst="rect">
            <a:avLst/>
          </a:prstGeom>
          <a:solidFill>
            <a:srgbClr val="0070C0">
              <a:alpha val="44000"/>
            </a:srgbClr>
          </a:solidFill>
          <a:ln>
            <a:noFill/>
          </a:ln>
          <a:effectLst/>
          <a:extLst/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defTabSz="81644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+mj-lt"/>
                <a:ea typeface="+mj-ea"/>
                <a:cs typeface="+mj-cs"/>
              </a:defRPr>
            </a:lvl1pPr>
            <a:lvl2pPr algn="l" defTabSz="81644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2pPr>
            <a:lvl3pPr algn="l" defTabSz="81644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3pPr>
            <a:lvl4pPr algn="l" defTabSz="81644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4pPr>
            <a:lvl5pPr algn="l" defTabSz="816440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5pPr>
            <a:lvl6pPr marL="285705" algn="l" defTabSz="81644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6pPr>
            <a:lvl7pPr marL="571409" algn="l" defTabSz="81644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7pPr>
            <a:lvl8pPr marL="857114" algn="l" defTabSz="81644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8pPr>
            <a:lvl9pPr marL="1142819" algn="l" defTabSz="81644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004B8D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kern="0" dirty="0">
                <a:latin typeface="+mn-lt"/>
              </a:rPr>
              <a:t>  Smart Start</a:t>
            </a:r>
            <a:endParaRPr lang="en-US" sz="36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0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124122"/>
            <a:ext cx="934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into Operations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59BF9F30-D63F-4D0A-9DAA-5627F627E941}"/>
              </a:ext>
            </a:extLst>
          </p:cNvPr>
          <p:cNvSpPr/>
          <p:nvPr/>
        </p:nvSpPr>
        <p:spPr bwMode="auto">
          <a:xfrm>
            <a:off x="609600" y="2643664"/>
            <a:ext cx="2946400" cy="2614137"/>
          </a:xfrm>
          <a:prstGeom prst="roundRect">
            <a:avLst/>
          </a:prstGeom>
          <a:solidFill>
            <a:srgbClr val="00B05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0000"/>
                </a:solidFill>
                <a:latin typeface="Arial" charset="0"/>
              </a:rPr>
              <a:t>Client Team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endParaRPr lang="en-US" sz="3467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1DE740-1461-478C-8D2B-03708BD0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52" y="1527532"/>
            <a:ext cx="8153091" cy="4991024"/>
          </a:xfrm>
          <a:prstGeom prst="rect">
            <a:avLst/>
          </a:prstGeom>
        </p:spPr>
      </p:pic>
      <p:sp>
        <p:nvSpPr>
          <p:cNvPr id="16" name="Rounded Rectangle 37">
            <a:extLst>
              <a:ext uri="{FF2B5EF4-FFF2-40B4-BE49-F238E27FC236}">
                <a16:creationId xmlns:a16="http://schemas.microsoft.com/office/drawing/2014/main" id="{47E8F693-D121-4E79-ACE9-868FAE4BF520}"/>
              </a:ext>
            </a:extLst>
          </p:cNvPr>
          <p:cNvSpPr/>
          <p:nvPr/>
        </p:nvSpPr>
        <p:spPr bwMode="auto">
          <a:xfrm>
            <a:off x="7924800" y="3124200"/>
            <a:ext cx="3927835" cy="2438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u="sng" dirty="0">
                <a:solidFill>
                  <a:srgbClr val="000000"/>
                </a:solidFill>
                <a:latin typeface="Arial" charset="0"/>
              </a:rPr>
              <a:t>Transition to Full Ops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endParaRPr lang="en-US" sz="3467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ounded Rectangle 38">
            <a:extLst>
              <a:ext uri="{FF2B5EF4-FFF2-40B4-BE49-F238E27FC236}">
                <a16:creationId xmlns:a16="http://schemas.microsoft.com/office/drawing/2014/main" id="{74070416-0090-43C4-96F0-0F6A046DF01F}"/>
              </a:ext>
            </a:extLst>
          </p:cNvPr>
          <p:cNvSpPr/>
          <p:nvPr/>
        </p:nvSpPr>
        <p:spPr bwMode="auto">
          <a:xfrm>
            <a:off x="7721600" y="4648200"/>
            <a:ext cx="4267200" cy="711200"/>
          </a:xfrm>
          <a:prstGeom prst="roundRect">
            <a:avLst/>
          </a:prstGeom>
          <a:solidFill>
            <a:srgbClr val="FFC000">
              <a:alpha val="90000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0000"/>
                </a:solidFill>
                <a:latin typeface="Arial" charset="0"/>
              </a:rPr>
              <a:t>  Client + JED/DP/Trades</a:t>
            </a:r>
          </a:p>
          <a:p>
            <a:pPr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3467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8" name="Rounded Rectangle 39">
            <a:extLst>
              <a:ext uri="{FF2B5EF4-FFF2-40B4-BE49-F238E27FC236}">
                <a16:creationId xmlns:a16="http://schemas.microsoft.com/office/drawing/2014/main" id="{9BFCBBE4-A603-40A2-A742-DF3EFE0FA443}"/>
              </a:ext>
            </a:extLst>
          </p:cNvPr>
          <p:cNvSpPr/>
          <p:nvPr/>
        </p:nvSpPr>
        <p:spPr bwMode="auto">
          <a:xfrm>
            <a:off x="8128001" y="4023045"/>
            <a:ext cx="812801" cy="625156"/>
          </a:xfrm>
          <a:prstGeom prst="roundRect">
            <a:avLst>
              <a:gd name="adj" fmla="val 17687"/>
            </a:avLst>
          </a:prstGeom>
          <a:solidFill>
            <a:srgbClr val="FFC000">
              <a:alpha val="61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4.1</a:t>
            </a:r>
          </a:p>
        </p:txBody>
      </p:sp>
      <p:sp>
        <p:nvSpPr>
          <p:cNvPr id="19" name="Rounded Rectangle 40">
            <a:extLst>
              <a:ext uri="{FF2B5EF4-FFF2-40B4-BE49-F238E27FC236}">
                <a16:creationId xmlns:a16="http://schemas.microsoft.com/office/drawing/2014/main" id="{D685054C-F473-494C-9C21-0866AE13089D}"/>
              </a:ext>
            </a:extLst>
          </p:cNvPr>
          <p:cNvSpPr/>
          <p:nvPr/>
        </p:nvSpPr>
        <p:spPr bwMode="auto">
          <a:xfrm>
            <a:off x="9448800" y="4023045"/>
            <a:ext cx="812801" cy="625156"/>
          </a:xfrm>
          <a:prstGeom prst="roundRect">
            <a:avLst>
              <a:gd name="adj" fmla="val 17687"/>
            </a:avLst>
          </a:prstGeom>
          <a:solidFill>
            <a:srgbClr val="FFC000">
              <a:alpha val="61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4.2</a:t>
            </a:r>
          </a:p>
        </p:txBody>
      </p:sp>
      <p:sp>
        <p:nvSpPr>
          <p:cNvPr id="20" name="Rounded Rectangle 41">
            <a:extLst>
              <a:ext uri="{FF2B5EF4-FFF2-40B4-BE49-F238E27FC236}">
                <a16:creationId xmlns:a16="http://schemas.microsoft.com/office/drawing/2014/main" id="{C8AD43BD-6E39-46AB-94F8-B664432F152A}"/>
              </a:ext>
            </a:extLst>
          </p:cNvPr>
          <p:cNvSpPr/>
          <p:nvPr/>
        </p:nvSpPr>
        <p:spPr bwMode="auto">
          <a:xfrm>
            <a:off x="10871200" y="4038601"/>
            <a:ext cx="812801" cy="625156"/>
          </a:xfrm>
          <a:prstGeom prst="roundRect">
            <a:avLst>
              <a:gd name="adj" fmla="val 17687"/>
            </a:avLst>
          </a:prstGeom>
          <a:solidFill>
            <a:srgbClr val="FFC000">
              <a:alpha val="61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74197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4.3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DB3F1C-E365-4AC8-9B02-FABD62950542}"/>
              </a:ext>
            </a:extLst>
          </p:cNvPr>
          <p:cNvSpPr txBox="1"/>
          <p:nvPr/>
        </p:nvSpPr>
        <p:spPr>
          <a:xfrm>
            <a:off x="203200" y="5965031"/>
            <a:ext cx="3860800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……………..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3E701-F292-4F17-873C-637AF8F83F21}"/>
              </a:ext>
            </a:extLst>
          </p:cNvPr>
          <p:cNvSpPr txBox="1"/>
          <p:nvPr/>
        </p:nvSpPr>
        <p:spPr>
          <a:xfrm>
            <a:off x="711200" y="3282396"/>
            <a:ext cx="2336800" cy="7487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133" b="1" u="sng" dirty="0">
                <a:latin typeface="+mj-lt"/>
              </a:rPr>
              <a:t>Project Design </a:t>
            </a:r>
            <a:r>
              <a:rPr lang="en-US" sz="2133" dirty="0">
                <a:latin typeface="+mj-lt"/>
              </a:rPr>
              <a:t>‘prototyping’</a:t>
            </a:r>
          </a:p>
        </p:txBody>
      </p:sp>
    </p:spTree>
    <p:extLst>
      <p:ext uri="{BB962C8B-B14F-4D97-AF65-F5344CB8AC3E}">
        <p14:creationId xmlns:p14="http://schemas.microsoft.com/office/powerpoint/2010/main" val="142908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613E3-62D0-475D-A830-EC336749CF67}"/>
              </a:ext>
            </a:extLst>
          </p:cNvPr>
          <p:cNvSpPr txBox="1"/>
          <p:nvPr/>
        </p:nvSpPr>
        <p:spPr>
          <a:xfrm>
            <a:off x="272472" y="2708083"/>
            <a:ext cx="5052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38100">
                  <a:solidFill>
                    <a:schemeClr val="bg1"/>
                  </a:solidFill>
                </a:ln>
                <a:solidFill>
                  <a:srgbClr val="D1D1D1"/>
                </a:solidFill>
                <a:latin typeface="Impact" panose="020B0806030902050204" pitchFamily="34" charset="0"/>
              </a:rPr>
              <a:t>LEARNING</a:t>
            </a:r>
          </a:p>
          <a:p>
            <a:r>
              <a:rPr lang="en-US" sz="6000" dirty="0">
                <a:ln w="38100">
                  <a:solidFill>
                    <a:schemeClr val="bg1"/>
                  </a:solidFill>
                </a:ln>
                <a:solidFill>
                  <a:srgbClr val="D1D1D1"/>
                </a:solidFill>
                <a:latin typeface="Impact" panose="020B0806030902050204" pitchFamily="34" charset="0"/>
              </a:rPr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D295C-6C4E-4660-9D79-35FF93625E8D}"/>
              </a:ext>
            </a:extLst>
          </p:cNvPr>
          <p:cNvSpPr txBox="1"/>
          <p:nvPr/>
        </p:nvSpPr>
        <p:spPr>
          <a:xfrm>
            <a:off x="5035002" y="1328425"/>
            <a:ext cx="648308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How to assemble a high performing design-build team.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Use collaborative project delivery for laboratory design-build projects.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Understand tools and techniques to improve cost and schedule control.</a:t>
            </a:r>
          </a:p>
          <a:p>
            <a:pPr marL="571500" indent="-571500">
              <a:spcAft>
                <a:spcPts val="1200"/>
              </a:spcAft>
              <a:buFont typeface="+mj-lt"/>
              <a:buAutoNum type="romanUcPeriod"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Learn about special considerations for laboratories such as flexibility and adaptability.</a:t>
            </a:r>
          </a:p>
        </p:txBody>
      </p:sp>
    </p:spTree>
    <p:extLst>
      <p:ext uri="{BB962C8B-B14F-4D97-AF65-F5344CB8AC3E}">
        <p14:creationId xmlns:p14="http://schemas.microsoft.com/office/powerpoint/2010/main" val="342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AB6DE-A83A-46BF-8403-AC685668816A}"/>
              </a:ext>
            </a:extLst>
          </p:cNvPr>
          <p:cNvSpPr txBox="1"/>
          <p:nvPr/>
        </p:nvSpPr>
        <p:spPr>
          <a:xfrm>
            <a:off x="961938" y="1404980"/>
            <a:ext cx="102681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Design-build construction spending anticipated to grow 18% from 2018 to 2021 and reach over $320 billion.</a:t>
            </a:r>
          </a:p>
          <a:p>
            <a:pPr marL="742950" lvl="1" indent="-28575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Design-build is anticipated to represent up to 44% of construction spending in the assessed segments by 2021. Design-  build spending in Manufacturing, Highway/Street and Education represent the greatest percentage of design-build construction spending by segment over the 2018-2021 period.</a:t>
            </a:r>
          </a:p>
          <a:p>
            <a:pPr marL="742950" lvl="1" indent="-28575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Mountain (6.3%), Pacific (6.1%) and South Atlantic (6.2%) census divisions are anticipated to yield the highest growth rates over the 2018-2021 period.</a:t>
            </a:r>
          </a:p>
          <a:p>
            <a:pPr marL="285750" indent="-285750">
              <a:spcAft>
                <a:spcPts val="1200"/>
              </a:spcAft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Owners have traditionally employed design-bid-build as the project delivery method of choice. As owner needs and project demands have changed, owners have become increasingly likely to assess the option to employ alternative delivery methods.</a:t>
            </a:r>
          </a:p>
          <a:p>
            <a:pPr marL="742950" lvl="1" indent="-28575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Overall, owners identified “delivery schedule" as the greatest influence of project delivery method selection. Owner goals and objectives were also identified to be highly influential </a:t>
            </a:r>
          </a:p>
          <a:p>
            <a:pPr marL="742950" lvl="1" indent="-28575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continued emphasis toward educating owners and project stakeholders on the process and benefits associated with design-build will facilitate continued adoption and greater utilization.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0"/>
            <a:ext cx="9344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216151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AB6DE-A83A-46BF-8403-AC685668816A}"/>
              </a:ext>
            </a:extLst>
          </p:cNvPr>
          <p:cNvSpPr txBox="1"/>
          <p:nvPr/>
        </p:nvSpPr>
        <p:spPr>
          <a:xfrm>
            <a:off x="961938" y="1472092"/>
            <a:ext cx="102681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an industry perspective, alternative project delivery methods have become a more frequent option for both public and private owners. On the public side, enabling design-build legislation has been put in place to facilitate increased use. Private owners indicated utilizing design-build on projects presenting unique challenges.</a:t>
            </a:r>
          </a:p>
          <a:p>
            <a:pPr marL="742950" lvl="1" indent="-28575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Overall, owners indicated receiving significant value from design-build when employed on larger and more complex projects. These projects allowed for greater opportunity to provide project innovations and subsequent cost savings.</a:t>
            </a:r>
          </a:p>
          <a:p>
            <a:pPr marL="742950" lvl="1" indent="-28575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addition to larger and more complex projects, design-build utilization continues to expand into project sizes &lt;$25 million as owners continue to gain exposure to the benefits of design-build.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0"/>
            <a:ext cx="9344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Summary </a:t>
            </a:r>
            <a:r>
              <a:rPr lang="en-US" sz="6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Cont.</a:t>
            </a:r>
          </a:p>
        </p:txBody>
      </p:sp>
    </p:spTree>
    <p:extLst>
      <p:ext uri="{BB962C8B-B14F-4D97-AF65-F5344CB8AC3E}">
        <p14:creationId xmlns:p14="http://schemas.microsoft.com/office/powerpoint/2010/main" val="4286392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66B21-7D2B-4B7B-88B0-C0D9885A6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0"/>
          <a:stretch/>
        </p:blipFill>
        <p:spPr>
          <a:xfrm>
            <a:off x="267005" y="1369563"/>
            <a:ext cx="5358098" cy="1818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A97CD-1A8B-4EAA-8362-D9002943F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5" y="3385804"/>
            <a:ext cx="3926048" cy="2972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AC658D-10AE-489D-B8D9-116BFED158B2}"/>
              </a:ext>
            </a:extLst>
          </p:cNvPr>
          <p:cNvSpPr/>
          <p:nvPr/>
        </p:nvSpPr>
        <p:spPr>
          <a:xfrm>
            <a:off x="1577130" y="74832"/>
            <a:ext cx="979834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1" marR="4483">
              <a:lnSpc>
                <a:spcPts val="1738"/>
              </a:lnSpc>
            </a:pPr>
            <a:r>
              <a:rPr lang="en-US" spc="-31" dirty="0">
                <a:solidFill>
                  <a:schemeClr val="bg1"/>
                </a:solidFill>
                <a:latin typeface="Arial"/>
                <a:cs typeface="Arial"/>
              </a:rPr>
              <a:t>Delivery </a:t>
            </a:r>
            <a:r>
              <a:rPr lang="en-US" spc="-26" dirty="0">
                <a:solidFill>
                  <a:schemeClr val="bg1"/>
                </a:solidFill>
                <a:latin typeface="Arial"/>
                <a:cs typeface="Arial"/>
              </a:rPr>
              <a:t>schedule,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owner </a:t>
            </a:r>
            <a:r>
              <a:rPr lang="en-US" spc="-26" dirty="0">
                <a:solidFill>
                  <a:schemeClr val="bg1"/>
                </a:solidFill>
                <a:latin typeface="Arial"/>
                <a:cs typeface="Arial"/>
              </a:rPr>
              <a:t>goals </a:t>
            </a:r>
            <a:r>
              <a:rPr lang="en-US" spc="-18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pc="-22" dirty="0">
                <a:solidFill>
                  <a:schemeClr val="bg1"/>
                </a:solidFill>
                <a:latin typeface="Arial"/>
                <a:cs typeface="Arial"/>
              </a:rPr>
              <a:t>objectives, </a:t>
            </a:r>
            <a:r>
              <a:rPr lang="en-US" spc="-9" dirty="0">
                <a:solidFill>
                  <a:schemeClr val="bg1"/>
                </a:solidFill>
                <a:latin typeface="Arial"/>
                <a:cs typeface="Arial"/>
              </a:rPr>
              <a:t>contractor </a:t>
            </a:r>
            <a:r>
              <a:rPr lang="en-US" spc="-31" dirty="0">
                <a:solidFill>
                  <a:schemeClr val="bg1"/>
                </a:solidFill>
                <a:latin typeface="Arial"/>
                <a:cs typeface="Arial"/>
              </a:rPr>
              <a:t>experience </a:t>
            </a:r>
            <a:r>
              <a:rPr lang="en-US" spc="-18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pc="26" dirty="0">
                <a:solidFill>
                  <a:schemeClr val="bg1"/>
                </a:solidFill>
                <a:latin typeface="Arial"/>
                <a:cs typeface="Arial"/>
              </a:rPr>
              <a:t>initial </a:t>
            </a:r>
            <a:r>
              <a:rPr lang="en-US" spc="-22" dirty="0">
                <a:solidFill>
                  <a:schemeClr val="bg1"/>
                </a:solidFill>
                <a:latin typeface="Arial"/>
                <a:cs typeface="Arial"/>
              </a:rPr>
              <a:t>cost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pc="-4" dirty="0">
                <a:solidFill>
                  <a:schemeClr val="bg1"/>
                </a:solidFill>
                <a:latin typeface="Arial"/>
                <a:cs typeface="Arial"/>
              </a:rPr>
              <a:t>indicated </a:t>
            </a:r>
            <a:r>
              <a:rPr lang="en-US" spc="9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be </a:t>
            </a:r>
            <a:r>
              <a:rPr lang="en-US" spc="-18" dirty="0">
                <a:solidFill>
                  <a:schemeClr val="bg1"/>
                </a:solidFill>
                <a:latin typeface="Arial"/>
                <a:cs typeface="Arial"/>
              </a:rPr>
              <a:t>extremely </a:t>
            </a:r>
            <a:r>
              <a:rPr lang="en-US" spc="13" dirty="0">
                <a:solidFill>
                  <a:schemeClr val="bg1"/>
                </a:solidFill>
                <a:latin typeface="Arial"/>
                <a:cs typeface="Arial"/>
              </a:rPr>
              <a:t>influential </a:t>
            </a:r>
            <a:r>
              <a:rPr lang="en-US" spc="18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en-US" spc="4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pc="-9" dirty="0">
                <a:solidFill>
                  <a:schemeClr val="bg1"/>
                </a:solidFill>
                <a:latin typeface="Arial"/>
                <a:cs typeface="Arial"/>
              </a:rPr>
              <a:t>selection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US" spc="-62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pc="-9" dirty="0">
                <a:solidFill>
                  <a:schemeClr val="bg1"/>
                </a:solidFill>
                <a:latin typeface="Arial"/>
                <a:cs typeface="Arial"/>
              </a:rPr>
              <a:t>project </a:t>
            </a:r>
            <a:r>
              <a:rPr lang="en-US" spc="-22" dirty="0">
                <a:solidFill>
                  <a:schemeClr val="bg1"/>
                </a:solidFill>
                <a:latin typeface="Arial"/>
                <a:cs typeface="Arial"/>
              </a:rPr>
              <a:t>delivery </a:t>
            </a:r>
            <a:r>
              <a:rPr lang="en-US" spc="-4" dirty="0">
                <a:solidFill>
                  <a:schemeClr val="bg1"/>
                </a:solidFill>
                <a:latin typeface="Arial"/>
                <a:cs typeface="Arial"/>
              </a:rPr>
              <a:t>method.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>
              <a:lnSpc>
                <a:spcPts val="1324"/>
              </a:lnSpc>
              <a:spcBef>
                <a:spcPts val="243"/>
              </a:spcBef>
            </a:pPr>
            <a:r>
              <a:rPr lang="en-US" sz="1400" spc="13" dirty="0">
                <a:solidFill>
                  <a:schemeClr val="bg1"/>
                </a:solidFill>
                <a:latin typeface="Arial"/>
                <a:cs typeface="Arial"/>
              </a:rPr>
              <a:t>Characteristics </a:t>
            </a:r>
            <a:r>
              <a:rPr lang="en-US" sz="1400" spc="18" dirty="0">
                <a:solidFill>
                  <a:schemeClr val="bg1"/>
                </a:solidFill>
                <a:latin typeface="Arial"/>
                <a:cs typeface="Arial"/>
              </a:rPr>
              <a:t>that </a:t>
            </a:r>
            <a:r>
              <a:rPr lang="en-US" sz="1400" spc="-9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z="1400" spc="18" dirty="0">
                <a:solidFill>
                  <a:schemeClr val="bg1"/>
                </a:solidFill>
                <a:latin typeface="Arial"/>
                <a:cs typeface="Arial"/>
              </a:rPr>
              <a:t>indicated </a:t>
            </a:r>
            <a:r>
              <a:rPr lang="en-US" sz="1400" spc="26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lang="en-US" sz="1400" spc="-22" dirty="0">
                <a:solidFill>
                  <a:schemeClr val="bg1"/>
                </a:solidFill>
                <a:latin typeface="Arial"/>
                <a:cs typeface="Arial"/>
              </a:rPr>
              <a:t>be </a:t>
            </a:r>
            <a:r>
              <a:rPr lang="en-US" sz="1400" spc="4" dirty="0">
                <a:solidFill>
                  <a:schemeClr val="bg1"/>
                </a:solidFill>
                <a:latin typeface="Arial"/>
                <a:cs typeface="Arial"/>
              </a:rPr>
              <a:t>extremely </a:t>
            </a:r>
            <a:r>
              <a:rPr lang="en-US" sz="1400" spc="22" dirty="0">
                <a:solidFill>
                  <a:schemeClr val="bg1"/>
                </a:solidFill>
                <a:latin typeface="Arial"/>
                <a:cs typeface="Arial"/>
              </a:rPr>
              <a:t>influential </a:t>
            </a:r>
            <a:r>
              <a:rPr lang="en-US" sz="1400" spc="31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en-US" sz="1400" spc="9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1400" spc="18" dirty="0">
                <a:solidFill>
                  <a:schemeClr val="bg1"/>
                </a:solidFill>
                <a:latin typeface="Arial"/>
                <a:cs typeface="Arial"/>
              </a:rPr>
              <a:t>selection of </a:t>
            </a:r>
            <a:r>
              <a:rPr lang="en-US" sz="1400" spc="-62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1400" spc="22" dirty="0">
                <a:solidFill>
                  <a:schemeClr val="bg1"/>
                </a:solidFill>
                <a:latin typeface="Arial"/>
                <a:cs typeface="Arial"/>
              </a:rPr>
              <a:t>project </a:t>
            </a:r>
            <a:r>
              <a:rPr lang="en-US" sz="1400" spc="9" dirty="0">
                <a:solidFill>
                  <a:schemeClr val="bg1"/>
                </a:solidFill>
                <a:latin typeface="Arial"/>
                <a:cs typeface="Arial"/>
              </a:rPr>
              <a:t>delivery  </a:t>
            </a:r>
            <a:r>
              <a:rPr lang="en-US" sz="1400" spc="2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9" dirty="0">
                <a:solidFill>
                  <a:schemeClr val="bg1"/>
                </a:solidFill>
                <a:latin typeface="Arial"/>
                <a:cs typeface="Arial"/>
              </a:rPr>
              <a:t>method.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 marR="3257163">
              <a:lnSpc>
                <a:spcPts val="1103"/>
              </a:lnSpc>
              <a:spcBef>
                <a:spcPts val="40"/>
              </a:spcBef>
            </a:pP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Questions 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answered on </a:t>
            </a:r>
            <a:r>
              <a:rPr lang="en-US" sz="1050" spc="-35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1050" spc="9" dirty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en-US" sz="1050" spc="-22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lang="en-US" sz="1050" spc="-35" dirty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en-US" sz="1050" spc="-9" dirty="0">
                <a:solidFill>
                  <a:schemeClr val="bg1"/>
                </a:solidFill>
                <a:latin typeface="Arial"/>
                <a:cs typeface="Arial"/>
              </a:rPr>
              <a:t>scale </a:t>
            </a: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(1=not </a:t>
            </a:r>
            <a:r>
              <a:rPr lang="en-US" sz="1050" spc="-4" dirty="0">
                <a:solidFill>
                  <a:schemeClr val="bg1"/>
                </a:solidFill>
                <a:latin typeface="Arial"/>
                <a:cs typeface="Arial"/>
              </a:rPr>
              <a:t>influential, 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5=</a:t>
            </a:r>
            <a:r>
              <a:rPr lang="en-US" sz="1050" spc="-18" dirty="0" err="1">
                <a:solidFill>
                  <a:schemeClr val="bg1"/>
                </a:solidFill>
                <a:latin typeface="Arial"/>
                <a:cs typeface="Arial"/>
              </a:rPr>
              <a:t>extremeIy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50" spc="-4" dirty="0">
                <a:solidFill>
                  <a:schemeClr val="bg1"/>
                </a:solidFill>
                <a:latin typeface="Arial"/>
                <a:cs typeface="Arial"/>
              </a:rPr>
              <a:t>influential)  Source(s): </a:t>
            </a: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FMI</a:t>
            </a:r>
            <a:r>
              <a:rPr lang="en-US" sz="1050" spc="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Survey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 marR="3257163">
              <a:lnSpc>
                <a:spcPts val="1103"/>
              </a:lnSpc>
              <a:spcBef>
                <a:spcPts val="40"/>
              </a:spcBef>
            </a:pPr>
            <a:endParaRPr lang="en-US" sz="1050" i="1" spc="-13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 marR="3257163">
              <a:lnSpc>
                <a:spcPts val="1103"/>
              </a:lnSpc>
              <a:spcBef>
                <a:spcPts val="40"/>
              </a:spcBef>
            </a:pPr>
            <a:r>
              <a:rPr lang="en-US" sz="1050" i="1" spc="-13" dirty="0">
                <a:solidFill>
                  <a:schemeClr val="bg1"/>
                </a:solidFill>
                <a:latin typeface="Arial"/>
                <a:cs typeface="Arial"/>
              </a:rPr>
              <a:t>Percentage </a:t>
            </a:r>
            <a:r>
              <a:rPr lang="en-US" sz="1050" i="1" spc="-18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US" sz="1050" i="1" spc="-13" dirty="0">
                <a:solidFill>
                  <a:schemeClr val="bg1"/>
                </a:solidFill>
                <a:latin typeface="Arial"/>
                <a:cs typeface="Arial"/>
              </a:rPr>
              <a:t>respondents </a:t>
            </a:r>
            <a:r>
              <a:rPr lang="en-US" sz="1050" i="1" spc="-4" dirty="0">
                <a:solidFill>
                  <a:schemeClr val="bg1"/>
                </a:solidFill>
                <a:latin typeface="Arial"/>
                <a:cs typeface="Arial"/>
              </a:rPr>
              <a:t>that indicated </a:t>
            </a:r>
            <a:r>
              <a:rPr lang="en-US" sz="1050" i="1" spc="-13" dirty="0">
                <a:solidFill>
                  <a:schemeClr val="bg1"/>
                </a:solidFill>
                <a:latin typeface="Arial"/>
                <a:cs typeface="Arial"/>
              </a:rPr>
              <a:t>extremely</a:t>
            </a:r>
            <a:r>
              <a:rPr lang="en-US" sz="1050" i="1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50" i="1" spc="-9" dirty="0">
                <a:solidFill>
                  <a:schemeClr val="bg1"/>
                </a:solidFill>
                <a:latin typeface="Arial"/>
                <a:cs typeface="Arial"/>
              </a:rPr>
              <a:t>influential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66A18881-612F-488D-982F-B6A0467A6875}"/>
              </a:ext>
            </a:extLst>
          </p:cNvPr>
          <p:cNvSpPr txBox="1"/>
          <p:nvPr/>
        </p:nvSpPr>
        <p:spPr>
          <a:xfrm>
            <a:off x="6096000" y="2476910"/>
            <a:ext cx="5570289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critical nature of the project has a major impact to selection, and owner’s want to ensure that a timely delivery schedule is understood and provides adequate time to successfully deliver the project.</a:t>
            </a:r>
          </a:p>
          <a:p>
            <a:pPr>
              <a:buClr>
                <a:srgbClr val="004B8D"/>
              </a:buClr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 cost is always a key factor in project delivery selection. The use of alternative delivery methods was indicated to provide the best avenue to achieve the originally identified cost.</a:t>
            </a:r>
          </a:p>
        </p:txBody>
      </p:sp>
    </p:spTree>
    <p:extLst>
      <p:ext uri="{BB962C8B-B14F-4D97-AF65-F5344CB8AC3E}">
        <p14:creationId xmlns:p14="http://schemas.microsoft.com/office/powerpoint/2010/main" val="103222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66B21-7D2B-4B7B-88B0-C0D9885A6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0"/>
          <a:stretch/>
        </p:blipFill>
        <p:spPr>
          <a:xfrm>
            <a:off x="267005" y="1369563"/>
            <a:ext cx="5358098" cy="1818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A97CD-1A8B-4EAA-8362-D9002943F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5" y="3385804"/>
            <a:ext cx="3926048" cy="2972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AC658D-10AE-489D-B8D9-116BFED158B2}"/>
              </a:ext>
            </a:extLst>
          </p:cNvPr>
          <p:cNvSpPr/>
          <p:nvPr/>
        </p:nvSpPr>
        <p:spPr>
          <a:xfrm>
            <a:off x="1577130" y="74832"/>
            <a:ext cx="979834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1" marR="4483">
              <a:lnSpc>
                <a:spcPts val="1738"/>
              </a:lnSpc>
            </a:pPr>
            <a:r>
              <a:rPr lang="en-US" spc="-31" dirty="0">
                <a:solidFill>
                  <a:schemeClr val="bg1"/>
                </a:solidFill>
                <a:latin typeface="Arial"/>
                <a:cs typeface="Arial"/>
              </a:rPr>
              <a:t>Delivery </a:t>
            </a:r>
            <a:r>
              <a:rPr lang="en-US" spc="-26" dirty="0">
                <a:solidFill>
                  <a:schemeClr val="bg1"/>
                </a:solidFill>
                <a:latin typeface="Arial"/>
                <a:cs typeface="Arial"/>
              </a:rPr>
              <a:t>schedule,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owner </a:t>
            </a:r>
            <a:r>
              <a:rPr lang="en-US" spc="-26" dirty="0">
                <a:solidFill>
                  <a:schemeClr val="bg1"/>
                </a:solidFill>
                <a:latin typeface="Arial"/>
                <a:cs typeface="Arial"/>
              </a:rPr>
              <a:t>goals </a:t>
            </a:r>
            <a:r>
              <a:rPr lang="en-US" spc="-18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pc="-22" dirty="0">
                <a:solidFill>
                  <a:schemeClr val="bg1"/>
                </a:solidFill>
                <a:latin typeface="Arial"/>
                <a:cs typeface="Arial"/>
              </a:rPr>
              <a:t>objectives, </a:t>
            </a:r>
            <a:r>
              <a:rPr lang="en-US" spc="-9" dirty="0">
                <a:solidFill>
                  <a:schemeClr val="bg1"/>
                </a:solidFill>
                <a:latin typeface="Arial"/>
                <a:cs typeface="Arial"/>
              </a:rPr>
              <a:t>contractor </a:t>
            </a:r>
            <a:r>
              <a:rPr lang="en-US" spc="-31" dirty="0">
                <a:solidFill>
                  <a:schemeClr val="bg1"/>
                </a:solidFill>
                <a:latin typeface="Arial"/>
                <a:cs typeface="Arial"/>
              </a:rPr>
              <a:t>experience </a:t>
            </a:r>
            <a:r>
              <a:rPr lang="en-US" spc="-18" dirty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pc="26" dirty="0">
                <a:solidFill>
                  <a:schemeClr val="bg1"/>
                </a:solidFill>
                <a:latin typeface="Arial"/>
                <a:cs typeface="Arial"/>
              </a:rPr>
              <a:t>initial </a:t>
            </a:r>
            <a:r>
              <a:rPr lang="en-US" spc="-22" dirty="0">
                <a:solidFill>
                  <a:schemeClr val="bg1"/>
                </a:solidFill>
                <a:latin typeface="Arial"/>
                <a:cs typeface="Arial"/>
              </a:rPr>
              <a:t>cost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pc="-4" dirty="0">
                <a:solidFill>
                  <a:schemeClr val="bg1"/>
                </a:solidFill>
                <a:latin typeface="Arial"/>
                <a:cs typeface="Arial"/>
              </a:rPr>
              <a:t>indicated </a:t>
            </a:r>
            <a:r>
              <a:rPr lang="en-US" spc="9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be </a:t>
            </a:r>
            <a:r>
              <a:rPr lang="en-US" spc="-18" dirty="0">
                <a:solidFill>
                  <a:schemeClr val="bg1"/>
                </a:solidFill>
                <a:latin typeface="Arial"/>
                <a:cs typeface="Arial"/>
              </a:rPr>
              <a:t>extremely </a:t>
            </a:r>
            <a:r>
              <a:rPr lang="en-US" spc="13" dirty="0">
                <a:solidFill>
                  <a:schemeClr val="bg1"/>
                </a:solidFill>
                <a:latin typeface="Arial"/>
                <a:cs typeface="Arial"/>
              </a:rPr>
              <a:t>influential </a:t>
            </a:r>
            <a:r>
              <a:rPr lang="en-US" spc="18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en-US" spc="4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pc="-9" dirty="0">
                <a:solidFill>
                  <a:schemeClr val="bg1"/>
                </a:solidFill>
                <a:latin typeface="Arial"/>
                <a:cs typeface="Arial"/>
              </a:rPr>
              <a:t>selection </a:t>
            </a:r>
            <a:r>
              <a:rPr lang="en-US" spc="-35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US" spc="-62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pc="-9" dirty="0">
                <a:solidFill>
                  <a:schemeClr val="bg1"/>
                </a:solidFill>
                <a:latin typeface="Arial"/>
                <a:cs typeface="Arial"/>
              </a:rPr>
              <a:t>project </a:t>
            </a:r>
            <a:r>
              <a:rPr lang="en-US" spc="-22" dirty="0">
                <a:solidFill>
                  <a:schemeClr val="bg1"/>
                </a:solidFill>
                <a:latin typeface="Arial"/>
                <a:cs typeface="Arial"/>
              </a:rPr>
              <a:t>delivery </a:t>
            </a:r>
            <a:r>
              <a:rPr lang="en-US" spc="-4" dirty="0">
                <a:solidFill>
                  <a:schemeClr val="bg1"/>
                </a:solidFill>
                <a:latin typeface="Arial"/>
                <a:cs typeface="Arial"/>
              </a:rPr>
              <a:t>method.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>
              <a:lnSpc>
                <a:spcPts val="1324"/>
              </a:lnSpc>
              <a:spcBef>
                <a:spcPts val="243"/>
              </a:spcBef>
            </a:pPr>
            <a:r>
              <a:rPr lang="en-US" sz="1400" spc="13" dirty="0">
                <a:solidFill>
                  <a:schemeClr val="bg1"/>
                </a:solidFill>
                <a:latin typeface="Arial"/>
                <a:cs typeface="Arial"/>
              </a:rPr>
              <a:t>Characteristics </a:t>
            </a:r>
            <a:r>
              <a:rPr lang="en-US" sz="1400" spc="18" dirty="0">
                <a:solidFill>
                  <a:schemeClr val="bg1"/>
                </a:solidFill>
                <a:latin typeface="Arial"/>
                <a:cs typeface="Arial"/>
              </a:rPr>
              <a:t>that </a:t>
            </a:r>
            <a:r>
              <a:rPr lang="en-US" sz="1400" spc="-9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z="1400" spc="18" dirty="0">
                <a:solidFill>
                  <a:schemeClr val="bg1"/>
                </a:solidFill>
                <a:latin typeface="Arial"/>
                <a:cs typeface="Arial"/>
              </a:rPr>
              <a:t>indicated </a:t>
            </a:r>
            <a:r>
              <a:rPr lang="en-US" sz="1400" spc="26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lang="en-US" sz="1400" spc="-22" dirty="0">
                <a:solidFill>
                  <a:schemeClr val="bg1"/>
                </a:solidFill>
                <a:latin typeface="Arial"/>
                <a:cs typeface="Arial"/>
              </a:rPr>
              <a:t>be </a:t>
            </a:r>
            <a:r>
              <a:rPr lang="en-US" sz="1400" spc="4" dirty="0">
                <a:solidFill>
                  <a:schemeClr val="bg1"/>
                </a:solidFill>
                <a:latin typeface="Arial"/>
                <a:cs typeface="Arial"/>
              </a:rPr>
              <a:t>extremely </a:t>
            </a:r>
            <a:r>
              <a:rPr lang="en-US" sz="1400" spc="22" dirty="0">
                <a:solidFill>
                  <a:schemeClr val="bg1"/>
                </a:solidFill>
                <a:latin typeface="Arial"/>
                <a:cs typeface="Arial"/>
              </a:rPr>
              <a:t>influential </a:t>
            </a:r>
            <a:r>
              <a:rPr lang="en-US" sz="1400" spc="31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en-US" sz="1400" spc="9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1400" spc="18" dirty="0">
                <a:solidFill>
                  <a:schemeClr val="bg1"/>
                </a:solidFill>
                <a:latin typeface="Arial"/>
                <a:cs typeface="Arial"/>
              </a:rPr>
              <a:t>selection of </a:t>
            </a:r>
            <a:r>
              <a:rPr lang="en-US" sz="1400" spc="-62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1400" spc="22" dirty="0">
                <a:solidFill>
                  <a:schemeClr val="bg1"/>
                </a:solidFill>
                <a:latin typeface="Arial"/>
                <a:cs typeface="Arial"/>
              </a:rPr>
              <a:t>project </a:t>
            </a:r>
            <a:r>
              <a:rPr lang="en-US" sz="1400" spc="9" dirty="0">
                <a:solidFill>
                  <a:schemeClr val="bg1"/>
                </a:solidFill>
                <a:latin typeface="Arial"/>
                <a:cs typeface="Arial"/>
              </a:rPr>
              <a:t>delivery  </a:t>
            </a:r>
            <a:r>
              <a:rPr lang="en-US" sz="1400" spc="2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9" dirty="0">
                <a:solidFill>
                  <a:schemeClr val="bg1"/>
                </a:solidFill>
                <a:latin typeface="Arial"/>
                <a:cs typeface="Arial"/>
              </a:rPr>
              <a:t>method.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 marR="3257163">
              <a:lnSpc>
                <a:spcPts val="1103"/>
              </a:lnSpc>
              <a:spcBef>
                <a:spcPts val="40"/>
              </a:spcBef>
            </a:pP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Questions 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were </a:t>
            </a: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answered on </a:t>
            </a:r>
            <a:r>
              <a:rPr lang="en-US" sz="1050" spc="-35" dirty="0">
                <a:solidFill>
                  <a:schemeClr val="bg1"/>
                </a:solidFill>
                <a:latin typeface="Arial"/>
                <a:cs typeface="Arial"/>
              </a:rPr>
              <a:t>a </a:t>
            </a:r>
            <a:r>
              <a:rPr lang="en-US" sz="1050" spc="9" dirty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en-US" sz="1050" spc="-22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lang="en-US" sz="1050" spc="-35" dirty="0">
                <a:solidFill>
                  <a:schemeClr val="bg1"/>
                </a:solidFill>
                <a:latin typeface="Arial"/>
                <a:cs typeface="Arial"/>
              </a:rPr>
              <a:t>5 </a:t>
            </a:r>
            <a:r>
              <a:rPr lang="en-US" sz="1050" spc="-9" dirty="0">
                <a:solidFill>
                  <a:schemeClr val="bg1"/>
                </a:solidFill>
                <a:latin typeface="Arial"/>
                <a:cs typeface="Arial"/>
              </a:rPr>
              <a:t>scale </a:t>
            </a: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(1=not </a:t>
            </a:r>
            <a:r>
              <a:rPr lang="en-US" sz="1050" spc="-4" dirty="0">
                <a:solidFill>
                  <a:schemeClr val="bg1"/>
                </a:solidFill>
                <a:latin typeface="Arial"/>
                <a:cs typeface="Arial"/>
              </a:rPr>
              <a:t>influential, 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5=</a:t>
            </a:r>
            <a:r>
              <a:rPr lang="en-US" sz="1050" spc="-18" dirty="0" err="1">
                <a:solidFill>
                  <a:schemeClr val="bg1"/>
                </a:solidFill>
                <a:latin typeface="Arial"/>
                <a:cs typeface="Arial"/>
              </a:rPr>
              <a:t>extremeIy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50" spc="-4" dirty="0">
                <a:solidFill>
                  <a:schemeClr val="bg1"/>
                </a:solidFill>
                <a:latin typeface="Arial"/>
                <a:cs typeface="Arial"/>
              </a:rPr>
              <a:t>influential)  Source(s): </a:t>
            </a:r>
            <a:r>
              <a:rPr lang="en-US" sz="1050" spc="-13" dirty="0">
                <a:solidFill>
                  <a:schemeClr val="bg1"/>
                </a:solidFill>
                <a:latin typeface="Arial"/>
                <a:cs typeface="Arial"/>
              </a:rPr>
              <a:t>FMI</a:t>
            </a:r>
            <a:r>
              <a:rPr lang="en-US" sz="1050" spc="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50" spc="-18" dirty="0">
                <a:solidFill>
                  <a:schemeClr val="bg1"/>
                </a:solidFill>
                <a:latin typeface="Arial"/>
                <a:cs typeface="Arial"/>
              </a:rPr>
              <a:t>Survey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 marR="3257163">
              <a:lnSpc>
                <a:spcPts val="1103"/>
              </a:lnSpc>
              <a:spcBef>
                <a:spcPts val="40"/>
              </a:spcBef>
            </a:pPr>
            <a:endParaRPr lang="en-US" sz="1050" i="1" spc="-13" dirty="0">
              <a:solidFill>
                <a:schemeClr val="bg1"/>
              </a:solidFill>
              <a:latin typeface="Arial"/>
              <a:cs typeface="Arial"/>
            </a:endParaRPr>
          </a:p>
          <a:p>
            <a:pPr marL="11206" marR="3257163">
              <a:lnSpc>
                <a:spcPts val="1103"/>
              </a:lnSpc>
              <a:spcBef>
                <a:spcPts val="40"/>
              </a:spcBef>
            </a:pPr>
            <a:r>
              <a:rPr lang="en-US" sz="1050" i="1" spc="-13" dirty="0">
                <a:solidFill>
                  <a:schemeClr val="bg1"/>
                </a:solidFill>
                <a:latin typeface="Arial"/>
                <a:cs typeface="Arial"/>
              </a:rPr>
              <a:t>Percentage </a:t>
            </a:r>
            <a:r>
              <a:rPr lang="en-US" sz="1050" i="1" spc="-18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lang="en-US" sz="1050" i="1" spc="-13" dirty="0">
                <a:solidFill>
                  <a:schemeClr val="bg1"/>
                </a:solidFill>
                <a:latin typeface="Arial"/>
                <a:cs typeface="Arial"/>
              </a:rPr>
              <a:t>respondents </a:t>
            </a:r>
            <a:r>
              <a:rPr lang="en-US" sz="1050" i="1" spc="-4" dirty="0">
                <a:solidFill>
                  <a:schemeClr val="bg1"/>
                </a:solidFill>
                <a:latin typeface="Arial"/>
                <a:cs typeface="Arial"/>
              </a:rPr>
              <a:t>that indicated </a:t>
            </a:r>
            <a:r>
              <a:rPr lang="en-US" sz="1050" i="1" spc="-13" dirty="0">
                <a:solidFill>
                  <a:schemeClr val="bg1"/>
                </a:solidFill>
                <a:latin typeface="Arial"/>
                <a:cs typeface="Arial"/>
              </a:rPr>
              <a:t>extremely</a:t>
            </a:r>
            <a:r>
              <a:rPr lang="en-US" sz="1050" i="1" spc="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50" i="1" spc="-9" dirty="0">
                <a:solidFill>
                  <a:schemeClr val="bg1"/>
                </a:solidFill>
                <a:latin typeface="Arial"/>
                <a:cs typeface="Arial"/>
              </a:rPr>
              <a:t>influential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66A18881-612F-488D-982F-B6A0467A6875}"/>
              </a:ext>
            </a:extLst>
          </p:cNvPr>
          <p:cNvSpPr txBox="1"/>
          <p:nvPr/>
        </p:nvSpPr>
        <p:spPr>
          <a:xfrm>
            <a:off x="6096000" y="1612844"/>
            <a:ext cx="5570289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Understanding the needs of owners is highly important for industry participants. The ability to get in early and develop strong communication and understanding of what the owner values provides a solid foundation for successful project delivery. Alternative delivery methods provide the ability to work with the owner early on and identify key areas of importance.</a:t>
            </a:r>
          </a:p>
          <a:p>
            <a:pPr>
              <a:buClr>
                <a:srgbClr val="004B8D"/>
              </a:buClr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Experience is also a key factor in project delivery method selection.  Having a stable of available firms to perform the work allows the owner to achieve the greatest results. A limited pool of experienced firms does not provide the owner with the added advantages of early firm involvement.</a:t>
            </a:r>
          </a:p>
        </p:txBody>
      </p:sp>
    </p:spTree>
    <p:extLst>
      <p:ext uri="{BB962C8B-B14F-4D97-AF65-F5344CB8AC3E}">
        <p14:creationId xmlns:p14="http://schemas.microsoft.com/office/powerpoint/2010/main" val="244696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A2E3F-4032-4EEC-974F-B53BE4E06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249960"/>
            <a:ext cx="8288738" cy="5258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9B9B0-C2B3-4127-A54E-15BAF9500EDD}"/>
              </a:ext>
            </a:extLst>
          </p:cNvPr>
          <p:cNvSpPr/>
          <p:nvPr/>
        </p:nvSpPr>
        <p:spPr>
          <a:xfrm>
            <a:off x="1375794" y="6249798"/>
            <a:ext cx="771788" cy="337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08327-6885-4FDE-AD43-FFBD6235C7AD}"/>
              </a:ext>
            </a:extLst>
          </p:cNvPr>
          <p:cNvSpPr/>
          <p:nvPr/>
        </p:nvSpPr>
        <p:spPr>
          <a:xfrm>
            <a:off x="1577129" y="115530"/>
            <a:ext cx="10385571" cy="94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1" marR="4483">
              <a:lnSpc>
                <a:spcPts val="1738"/>
              </a:lnSpc>
            </a:pPr>
            <a:r>
              <a:rPr lang="en-US" spc="-31" dirty="0">
                <a:solidFill>
                  <a:schemeClr val="bg1"/>
                </a:solidFill>
                <a:latin typeface="Arial"/>
                <a:cs typeface="Arial"/>
              </a:rPr>
              <a:t>Delivery schedule was the most influencing factor for owners when selecting a project delivery method. </a:t>
            </a:r>
          </a:p>
          <a:p>
            <a:pPr marL="19051" marR="4483">
              <a:lnSpc>
                <a:spcPts val="1738"/>
              </a:lnSpc>
            </a:pPr>
            <a:r>
              <a:rPr lang="en-US" sz="1050" spc="-31" dirty="0">
                <a:solidFill>
                  <a:schemeClr val="bg1"/>
                </a:solidFill>
                <a:latin typeface="Arial"/>
                <a:cs typeface="Arial"/>
              </a:rPr>
              <a:t>Project delivery method influencing characteristics</a:t>
            </a:r>
          </a:p>
          <a:p>
            <a:pPr marL="19051" marR="4483">
              <a:lnSpc>
                <a:spcPts val="1738"/>
              </a:lnSpc>
            </a:pPr>
            <a:r>
              <a:rPr lang="en-US" sz="1050" spc="-31" dirty="0">
                <a:solidFill>
                  <a:schemeClr val="bg1"/>
                </a:solidFill>
                <a:latin typeface="Arial"/>
                <a:cs typeface="Arial"/>
              </a:rPr>
              <a:t>Weighted average of responses</a:t>
            </a:r>
          </a:p>
          <a:p>
            <a:pPr marL="19051" marR="4483">
              <a:lnSpc>
                <a:spcPts val="1738"/>
              </a:lnSpc>
            </a:pPr>
            <a:r>
              <a:rPr lang="en-US" sz="1050" spc="-31" dirty="0">
                <a:solidFill>
                  <a:schemeClr val="bg1"/>
                </a:solidFill>
                <a:latin typeface="Arial"/>
                <a:cs typeface="Arial"/>
              </a:rPr>
              <a:t>Source(s): FMI Survey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06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AB6DE-A83A-46BF-8403-AC685668816A}"/>
              </a:ext>
            </a:extLst>
          </p:cNvPr>
          <p:cNvSpPr txBox="1"/>
          <p:nvPr/>
        </p:nvSpPr>
        <p:spPr>
          <a:xfrm>
            <a:off x="847025" y="1774376"/>
            <a:ext cx="69799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30% of capital projects meet owner expectations of budget and delivery date</a:t>
            </a:r>
          </a:p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60% of projects miss expectations</a:t>
            </a:r>
          </a:p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 that best support project success:</a:t>
            </a:r>
          </a:p>
          <a:p>
            <a:pPr marL="800100" lvl="1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Integration</a:t>
            </a:r>
          </a:p>
          <a:p>
            <a:pPr marL="800100" lvl="1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Cohesion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0"/>
            <a:ext cx="9344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Project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C3185-BDFD-4DF8-A994-A625FBF12388}"/>
              </a:ext>
            </a:extLst>
          </p:cNvPr>
          <p:cNvSpPr txBox="1"/>
          <p:nvPr/>
        </p:nvSpPr>
        <p:spPr>
          <a:xfrm>
            <a:off x="8939020" y="5886956"/>
            <a:ext cx="294343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/>
              <a:t>Penn State University</a:t>
            </a:r>
          </a:p>
          <a:p>
            <a:pPr algn="r"/>
            <a:r>
              <a:rPr lang="en-US" sz="1050" i="1" dirty="0"/>
              <a:t>Computer Integrated Construction Research Group</a:t>
            </a:r>
          </a:p>
          <a:p>
            <a:pPr algn="r"/>
            <a:r>
              <a:rPr lang="en-US" sz="1050" i="1" dirty="0"/>
              <a:t>Lean Construction Institute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FCF564-3890-4609-8654-776A9EFBE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998164"/>
            <a:ext cx="3808085" cy="38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9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C96A5B-43E1-4F79-86AE-B00D031A1CA9}"/>
              </a:ext>
            </a:extLst>
          </p:cNvPr>
          <p:cNvGrpSpPr/>
          <p:nvPr/>
        </p:nvGrpSpPr>
        <p:grpSpPr>
          <a:xfrm>
            <a:off x="2882296" y="1949729"/>
            <a:ext cx="6871854" cy="3749963"/>
            <a:chOff x="2882296" y="1949729"/>
            <a:chExt cx="6871854" cy="3749963"/>
          </a:xfrm>
        </p:grpSpPr>
        <p:pic>
          <p:nvPicPr>
            <p:cNvPr id="9" name="Picture 2" descr="Integrated Goldfish">
              <a:extLst>
                <a:ext uri="{FF2B5EF4-FFF2-40B4-BE49-F238E27FC236}">
                  <a16:creationId xmlns:a16="http://schemas.microsoft.com/office/drawing/2014/main" id="{5DAAECAA-65CB-4C6D-B7A4-2099B39EE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06701" y="1964150"/>
              <a:ext cx="6823045" cy="3721121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7FFCFE4-8237-4523-B0D2-781E027ECA6D}"/>
                </a:ext>
              </a:extLst>
            </p:cNvPr>
            <p:cNvSpPr/>
            <p:nvPr/>
          </p:nvSpPr>
          <p:spPr>
            <a:xfrm>
              <a:off x="2882296" y="1949729"/>
              <a:ext cx="6871854" cy="374996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BC99396-DA3A-44F9-ABE6-32DD65BF1279}"/>
              </a:ext>
            </a:extLst>
          </p:cNvPr>
          <p:cNvSpPr/>
          <p:nvPr/>
        </p:nvSpPr>
        <p:spPr>
          <a:xfrm>
            <a:off x="1" y="0"/>
            <a:ext cx="1466849" cy="11715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AB6DE-A83A-46BF-8403-AC685668816A}"/>
              </a:ext>
            </a:extLst>
          </p:cNvPr>
          <p:cNvSpPr txBox="1"/>
          <p:nvPr/>
        </p:nvSpPr>
        <p:spPr>
          <a:xfrm>
            <a:off x="1685924" y="2408938"/>
            <a:ext cx="88338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4B8D"/>
              </a:buClr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 to the delivery of a new facility: Business Case Perspective</a:t>
            </a:r>
          </a:p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facility = Start up company</a:t>
            </a:r>
          </a:p>
          <a:p>
            <a:pPr marL="342900" indent="-342900"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Lean Principles inform design &amp; construction</a:t>
            </a:r>
          </a:p>
          <a:p>
            <a:pPr marL="342900" indent="-342900">
              <a:spcAft>
                <a:spcPts val="1200"/>
              </a:spcAft>
              <a:buClr>
                <a:srgbClr val="004B8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for the good of the ‘company’ (the project)</a:t>
            </a:r>
          </a:p>
          <a:p>
            <a:pPr>
              <a:buClr>
                <a:srgbClr val="004B8D"/>
              </a:buCl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Cohesive Team – Durable Decisions</a:t>
            </a:r>
          </a:p>
          <a:p>
            <a:pPr>
              <a:buClr>
                <a:srgbClr val="004B8D"/>
              </a:buCl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Team – Costs ‘owned’ by team</a:t>
            </a:r>
          </a:p>
          <a:p>
            <a:pPr>
              <a:buClr>
                <a:srgbClr val="004B8D"/>
              </a:buCl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step to become an Indispensable Business Partner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5774-7361-46AA-B28E-609567490CD4}"/>
              </a:ext>
            </a:extLst>
          </p:cNvPr>
          <p:cNvSpPr txBox="1"/>
          <p:nvPr/>
        </p:nvSpPr>
        <p:spPr>
          <a:xfrm>
            <a:off x="1781174" y="124122"/>
            <a:ext cx="934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Collaborative Project Delivery</a:t>
            </a:r>
          </a:p>
        </p:txBody>
      </p:sp>
    </p:spTree>
    <p:extLst>
      <p:ext uri="{BB962C8B-B14F-4D97-AF65-F5344CB8AC3E}">
        <p14:creationId xmlns:p14="http://schemas.microsoft.com/office/powerpoint/2010/main" val="1072211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1057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Callie Morris</dc:creator>
  <cp:lastModifiedBy>Kevin Brettmann</cp:lastModifiedBy>
  <cp:revision>55</cp:revision>
  <dcterms:created xsi:type="dcterms:W3CDTF">2017-11-06T15:37:16Z</dcterms:created>
  <dcterms:modified xsi:type="dcterms:W3CDTF">2018-08-27T18:06:37Z</dcterms:modified>
</cp:coreProperties>
</file>