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61" r:id="rId1"/>
  </p:sldMasterIdLst>
  <p:notesMasterIdLst>
    <p:notesMasterId r:id="rId26"/>
  </p:notesMasterIdLst>
  <p:sldIdLst>
    <p:sldId id="256" r:id="rId2"/>
    <p:sldId id="257" r:id="rId3"/>
    <p:sldId id="264" r:id="rId4"/>
    <p:sldId id="258" r:id="rId5"/>
    <p:sldId id="261" r:id="rId6"/>
    <p:sldId id="259" r:id="rId7"/>
    <p:sldId id="260" r:id="rId8"/>
    <p:sldId id="269" r:id="rId9"/>
    <p:sldId id="262" r:id="rId10"/>
    <p:sldId id="265" r:id="rId11"/>
    <p:sldId id="266" r:id="rId12"/>
    <p:sldId id="267" r:id="rId13"/>
    <p:sldId id="270" r:id="rId14"/>
    <p:sldId id="271" r:id="rId15"/>
    <p:sldId id="275" r:id="rId16"/>
    <p:sldId id="277" r:id="rId17"/>
    <p:sldId id="276" r:id="rId18"/>
    <p:sldId id="273" r:id="rId19"/>
    <p:sldId id="274" r:id="rId20"/>
    <p:sldId id="268" r:id="rId21"/>
    <p:sldId id="263" r:id="rId22"/>
    <p:sldId id="278" r:id="rId23"/>
    <p:sldId id="279"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472"/>
    <p:restoredTop sz="85430"/>
  </p:normalViewPr>
  <p:slideViewPr>
    <p:cSldViewPr snapToGrid="0" snapToObjects="1" showGuides="1">
      <p:cViewPr varScale="1">
        <p:scale>
          <a:sx n="115" d="100"/>
          <a:sy n="115" d="100"/>
        </p:scale>
        <p:origin x="624"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AD9F74-8FA2-8E44-B9F1-F35CA2015E24}" type="datetimeFigureOut">
              <a:rPr lang="en-US" smtClean="0"/>
              <a:t>8/27/18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F93BA1-B9B0-424C-A530-68C6192B6266}" type="slidenum">
              <a:rPr lang="en-US" smtClean="0"/>
              <a:t>‹#›</a:t>
            </a:fld>
            <a:endParaRPr lang="en-US"/>
          </a:p>
        </p:txBody>
      </p:sp>
    </p:spTree>
    <p:extLst>
      <p:ext uri="{BB962C8B-B14F-4D97-AF65-F5344CB8AC3E}">
        <p14:creationId xmlns:p14="http://schemas.microsoft.com/office/powerpoint/2010/main" val="1536559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Draws heavily on research in social psychology</a:t>
            </a:r>
          </a:p>
          <a:p>
            <a:r>
              <a:rPr lang="en-US" dirty="0"/>
              <a:t>Behavior change is best promoted at the community level and involving direct contact with people</a:t>
            </a:r>
          </a:p>
        </p:txBody>
      </p:sp>
      <p:sp>
        <p:nvSpPr>
          <p:cNvPr id="4" name="Slide Number Placeholder 3"/>
          <p:cNvSpPr>
            <a:spLocks noGrp="1"/>
          </p:cNvSpPr>
          <p:nvPr>
            <p:ph type="sldNum" sz="quarter" idx="5"/>
          </p:nvPr>
        </p:nvSpPr>
        <p:spPr/>
        <p:txBody>
          <a:bodyPr/>
          <a:lstStyle/>
          <a:p>
            <a:fld id="{E5F93BA1-B9B0-424C-A530-68C6192B6266}" type="slidenum">
              <a:rPr lang="en-US" smtClean="0"/>
              <a:t>3</a:t>
            </a:fld>
            <a:endParaRPr lang="en-US"/>
          </a:p>
        </p:txBody>
      </p:sp>
    </p:spTree>
    <p:extLst>
      <p:ext uri="{BB962C8B-B14F-4D97-AF65-F5344CB8AC3E}">
        <p14:creationId xmlns:p14="http://schemas.microsoft.com/office/powerpoint/2010/main" val="2728878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Save Energy while extending freezer lifetime</a:t>
            </a:r>
          </a:p>
          <a:p>
            <a:endParaRPr lang="en-US" dirty="0"/>
          </a:p>
          <a:p>
            <a:r>
              <a:rPr lang="en-US" dirty="0"/>
              <a:t>This poster highlighted early adopters of -70 C, but now 50% of labs on our campus are at -70 C. use of sticker (to make behavior more visible) also helped</a:t>
            </a:r>
          </a:p>
        </p:txBody>
      </p:sp>
      <p:sp>
        <p:nvSpPr>
          <p:cNvPr id="4" name="Slide Number Placeholder 3"/>
          <p:cNvSpPr>
            <a:spLocks noGrp="1"/>
          </p:cNvSpPr>
          <p:nvPr>
            <p:ph type="sldNum" sz="quarter" idx="5"/>
          </p:nvPr>
        </p:nvSpPr>
        <p:spPr/>
        <p:txBody>
          <a:bodyPr/>
          <a:lstStyle/>
          <a:p>
            <a:fld id="{E5F93BA1-B9B0-424C-A530-68C6192B6266}" type="slidenum">
              <a:rPr lang="en-US" smtClean="0"/>
              <a:t>17</a:t>
            </a:fld>
            <a:endParaRPr lang="en-US"/>
          </a:p>
        </p:txBody>
      </p:sp>
    </p:spTree>
    <p:extLst>
      <p:ext uri="{BB962C8B-B14F-4D97-AF65-F5344CB8AC3E}">
        <p14:creationId xmlns:p14="http://schemas.microsoft.com/office/powerpoint/2010/main" val="2182807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EH&amp;S</a:t>
            </a:r>
          </a:p>
          <a:p>
            <a:r>
              <a:rPr lang="en-US" dirty="0"/>
              <a:t>Don’t want to do actions that EH&amp;S isn’t ok with ; don’t want to change what they are doing later on</a:t>
            </a:r>
          </a:p>
          <a:p>
            <a:endParaRPr lang="en-US" dirty="0"/>
          </a:p>
          <a:p>
            <a:endParaRPr lang="en-US" dirty="0"/>
          </a:p>
        </p:txBody>
      </p:sp>
      <p:sp>
        <p:nvSpPr>
          <p:cNvPr id="4" name="Slide Number Placeholder 3"/>
          <p:cNvSpPr>
            <a:spLocks noGrp="1"/>
          </p:cNvSpPr>
          <p:nvPr>
            <p:ph type="sldNum" sz="quarter" idx="5"/>
          </p:nvPr>
        </p:nvSpPr>
        <p:spPr/>
        <p:txBody>
          <a:bodyPr/>
          <a:lstStyle/>
          <a:p>
            <a:fld id="{E5F93BA1-B9B0-424C-A530-68C6192B6266}" type="slidenum">
              <a:rPr lang="en-US" smtClean="0"/>
              <a:t>18</a:t>
            </a:fld>
            <a:endParaRPr lang="en-US"/>
          </a:p>
        </p:txBody>
      </p:sp>
    </p:spTree>
    <p:extLst>
      <p:ext uri="{BB962C8B-B14F-4D97-AF65-F5344CB8AC3E}">
        <p14:creationId xmlns:p14="http://schemas.microsoft.com/office/powerpoint/2010/main" val="3516778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F93BA1-B9B0-424C-A530-68C6192B6266}" type="slidenum">
              <a:rPr lang="en-US" smtClean="0"/>
              <a:t>22</a:t>
            </a:fld>
            <a:endParaRPr lang="en-US"/>
          </a:p>
        </p:txBody>
      </p:sp>
    </p:spTree>
    <p:extLst>
      <p:ext uri="{BB962C8B-B14F-4D97-AF65-F5344CB8AC3E}">
        <p14:creationId xmlns:p14="http://schemas.microsoft.com/office/powerpoint/2010/main" val="121705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Selecting Behaviors</a:t>
            </a:r>
          </a:p>
          <a:p>
            <a:pPr marL="171450" indent="-171450">
              <a:buFont typeface="Arial" panose="020B0604020202020204" pitchFamily="34" charset="0"/>
              <a:buChar char="•"/>
            </a:pPr>
            <a:r>
              <a:rPr lang="en-US" dirty="0"/>
              <a:t>What sector of society should you focus on?</a:t>
            </a:r>
          </a:p>
          <a:p>
            <a:pPr marL="171450" indent="-171450">
              <a:buFont typeface="Arial" panose="020B0604020202020204" pitchFamily="34" charset="0"/>
              <a:buChar char="•"/>
            </a:pPr>
            <a:r>
              <a:rPr lang="en-US" dirty="0"/>
              <a:t>What categories within your sector will have most impact?</a:t>
            </a:r>
          </a:p>
          <a:p>
            <a:pPr marL="171450" indent="-171450">
              <a:buFont typeface="Arial" panose="020B0604020202020204" pitchFamily="34" charset="0"/>
              <a:buChar char="•"/>
            </a:pPr>
            <a:r>
              <a:rPr lang="en-US" dirty="0"/>
              <a:t>Create a list of non-divisible, end-state behaviors</a:t>
            </a:r>
          </a:p>
          <a:p>
            <a:pPr marL="171450" indent="-171450">
              <a:buFont typeface="Arial" panose="020B0604020202020204" pitchFamily="34" charset="0"/>
              <a:buChar char="•"/>
            </a:pPr>
            <a:r>
              <a:rPr lang="en-US" dirty="0"/>
              <a:t>Determine impact, probability, and penetration levels for those behaviors</a:t>
            </a:r>
          </a:p>
          <a:p>
            <a:pPr marL="171450" indent="-171450">
              <a:buFont typeface="Arial" panose="020B0604020202020204" pitchFamily="34" charset="0"/>
              <a:buChar char="•"/>
            </a:pPr>
            <a:r>
              <a:rPr lang="en-US" dirty="0"/>
              <a:t>Select the behavior that has the best combo of impact, probability, and penetration</a:t>
            </a:r>
          </a:p>
          <a:p>
            <a:pPr marL="0" indent="0">
              <a:buFont typeface="Arial" panose="020B0604020202020204" pitchFamily="34" charset="0"/>
              <a:buNone/>
            </a:pPr>
            <a:r>
              <a:rPr lang="en-US" b="1" dirty="0"/>
              <a:t>This process helps to eliminate the situation of a sustainability program being proposed just because someone thought it was a good idea.</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Uncover Barriers &amp; Benefits</a:t>
            </a:r>
          </a:p>
          <a:p>
            <a:pPr marL="171450" indent="-171450">
              <a:buFont typeface="Arial" panose="020B0604020202020204" pitchFamily="34" charset="0"/>
              <a:buChar char="•"/>
            </a:pPr>
            <a:r>
              <a:rPr lang="en-US" b="0" dirty="0"/>
              <a:t>It’s easy to skip this step.</a:t>
            </a:r>
          </a:p>
          <a:p>
            <a:pPr marL="171450" indent="-171450">
              <a:buFont typeface="Arial" panose="020B0604020202020204" pitchFamily="34" charset="0"/>
              <a:buChar char="•"/>
            </a:pPr>
            <a:r>
              <a:rPr lang="en-US" b="0" dirty="0"/>
              <a:t>Essential though, to developing a successful program</a:t>
            </a:r>
          </a:p>
          <a:p>
            <a:pPr marL="171450" indent="-171450">
              <a:buFont typeface="Arial" panose="020B0604020202020204" pitchFamily="34" charset="0"/>
              <a:buChar char="•"/>
            </a:pPr>
            <a:r>
              <a:rPr lang="en-US" b="0" dirty="0"/>
              <a:t>Reasons this gets skipped:</a:t>
            </a:r>
          </a:p>
          <a:p>
            <a:pPr marL="628650" lvl="1" indent="-171450">
              <a:buFont typeface="Arial" panose="020B0604020202020204" pitchFamily="34" charset="0"/>
              <a:buChar char="•"/>
            </a:pPr>
            <a:r>
              <a:rPr lang="en-US" b="0" dirty="0"/>
              <a:t>Belief that barriers are already known</a:t>
            </a:r>
          </a:p>
          <a:p>
            <a:pPr marL="628650" lvl="1" indent="-171450">
              <a:buFont typeface="Arial" panose="020B0604020202020204" pitchFamily="34" charset="0"/>
              <a:buChar char="•"/>
            </a:pPr>
            <a:r>
              <a:rPr lang="en-US" b="0" dirty="0"/>
              <a:t>Time constraints</a:t>
            </a:r>
          </a:p>
          <a:p>
            <a:pPr marL="628650" lvl="1" indent="-171450">
              <a:buFont typeface="Arial" panose="020B0604020202020204" pitchFamily="34" charset="0"/>
              <a:buChar char="•"/>
            </a:pPr>
            <a:r>
              <a:rPr lang="en-US" b="0" dirty="0"/>
              <a:t>Financial constraints</a:t>
            </a:r>
          </a:p>
          <a:p>
            <a:pPr marL="628650" lvl="1" indent="-171450">
              <a:buFont typeface="Arial" panose="020B0604020202020204" pitchFamily="34" charset="0"/>
              <a:buChar char="•"/>
            </a:pPr>
            <a:r>
              <a:rPr lang="en-US" b="0" dirty="0"/>
              <a:t>Managerial staff who do not support conducting preliminary research</a:t>
            </a:r>
          </a:p>
          <a:p>
            <a:pPr marL="171450" lvl="0" indent="-171450">
              <a:buFont typeface="Arial" panose="020B0604020202020204" pitchFamily="34" charset="0"/>
              <a:buChar char="•"/>
            </a:pPr>
            <a:endParaRPr lang="en-US" b="0" dirty="0"/>
          </a:p>
          <a:p>
            <a:pPr marL="0" lvl="0" indent="0">
              <a:buFont typeface="Arial" panose="020B0604020202020204" pitchFamily="34" charset="0"/>
              <a:buNone/>
            </a:pPr>
            <a:r>
              <a:rPr lang="en-US" b="1" dirty="0"/>
              <a:t>Develop Strategies </a:t>
            </a:r>
            <a:r>
              <a:rPr lang="en-US" b="0" dirty="0"/>
              <a:t>(what I’m going to spend time focusing on here)</a:t>
            </a:r>
          </a:p>
          <a:p>
            <a:pPr marL="0" lvl="0" indent="0">
              <a:buFont typeface="Arial" panose="020B0604020202020204" pitchFamily="34" charset="0"/>
              <a:buNone/>
            </a:pPr>
            <a:endParaRPr lang="en-US" b="0" dirty="0"/>
          </a:p>
          <a:p>
            <a:pPr marL="0" lvl="0" indent="0">
              <a:buFont typeface="Arial" panose="020B0604020202020204" pitchFamily="34" charset="0"/>
              <a:buNone/>
            </a:pPr>
            <a:r>
              <a:rPr lang="en-US" b="1" dirty="0"/>
              <a:t>Pilot Strategies</a:t>
            </a:r>
          </a:p>
          <a:p>
            <a:pPr marL="171450" lvl="0" indent="-171450">
              <a:buFont typeface="Arial" panose="020B0604020202020204" pitchFamily="34" charset="0"/>
              <a:buChar char="•"/>
            </a:pPr>
            <a:r>
              <a:rPr lang="en-US" b="0" dirty="0"/>
              <a:t>Many suggestions here</a:t>
            </a:r>
          </a:p>
          <a:p>
            <a:pPr marL="171450" lvl="0" indent="-171450">
              <a:buFont typeface="Arial" panose="020B0604020202020204" pitchFamily="34" charset="0"/>
              <a:buChar char="•"/>
            </a:pPr>
            <a:r>
              <a:rPr lang="en-US" b="0" dirty="0"/>
              <a:t>Use minimum of two groups</a:t>
            </a:r>
          </a:p>
          <a:p>
            <a:pPr marL="171450" lvl="0" indent="-171450">
              <a:buFont typeface="Arial" panose="020B0604020202020204" pitchFamily="34" charset="0"/>
              <a:buChar char="•"/>
            </a:pPr>
            <a:r>
              <a:rPr lang="en-US" b="0" dirty="0"/>
              <a:t>Calculate return on investment</a:t>
            </a:r>
          </a:p>
          <a:p>
            <a:pPr marL="171450" lvl="0" indent="-171450">
              <a:buFont typeface="Arial" panose="020B0604020202020204" pitchFamily="34" charset="0"/>
              <a:buChar char="•"/>
            </a:pPr>
            <a:r>
              <a:rPr lang="en-US" b="0" dirty="0"/>
              <a:t>If something doesn’t work, change strategy and then PILOT AGAIN</a:t>
            </a:r>
          </a:p>
        </p:txBody>
      </p:sp>
      <p:sp>
        <p:nvSpPr>
          <p:cNvPr id="4" name="Slide Number Placeholder 3"/>
          <p:cNvSpPr>
            <a:spLocks noGrp="1"/>
          </p:cNvSpPr>
          <p:nvPr>
            <p:ph type="sldNum" sz="quarter" idx="10"/>
          </p:nvPr>
        </p:nvSpPr>
        <p:spPr/>
        <p:txBody>
          <a:bodyPr/>
          <a:lstStyle/>
          <a:p>
            <a:fld id="{E5F93BA1-B9B0-424C-A530-68C6192B6266}" type="slidenum">
              <a:rPr lang="en-US" smtClean="0"/>
              <a:t>6</a:t>
            </a:fld>
            <a:endParaRPr lang="en-US"/>
          </a:p>
        </p:txBody>
      </p:sp>
    </p:spTree>
    <p:extLst>
      <p:ext uri="{BB962C8B-B14F-4D97-AF65-F5344CB8AC3E}">
        <p14:creationId xmlns:p14="http://schemas.microsoft.com/office/powerpoint/2010/main" val="551666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Prompts should be noticeable</a:t>
            </a:r>
          </a:p>
          <a:p>
            <a:r>
              <a:rPr lang="en-US" dirty="0"/>
              <a:t>Self explanatory</a:t>
            </a:r>
          </a:p>
          <a:p>
            <a:r>
              <a:rPr lang="en-US" dirty="0"/>
              <a:t>Presented close in time and space as possible to the targeted behavior</a:t>
            </a:r>
          </a:p>
          <a:p>
            <a:r>
              <a:rPr lang="en-US" dirty="0"/>
              <a:t>Use prompts to encourage positive behaviors rather than avoiding unsustainable behaviors</a:t>
            </a:r>
          </a:p>
        </p:txBody>
      </p:sp>
      <p:sp>
        <p:nvSpPr>
          <p:cNvPr id="4" name="Slide Number Placeholder 3"/>
          <p:cNvSpPr>
            <a:spLocks noGrp="1"/>
          </p:cNvSpPr>
          <p:nvPr>
            <p:ph type="sldNum" sz="quarter" idx="5"/>
          </p:nvPr>
        </p:nvSpPr>
        <p:spPr/>
        <p:txBody>
          <a:bodyPr/>
          <a:lstStyle/>
          <a:p>
            <a:fld id="{E5F93BA1-B9B0-424C-A530-68C6192B6266}" type="slidenum">
              <a:rPr lang="en-US" smtClean="0"/>
              <a:t>8</a:t>
            </a:fld>
            <a:endParaRPr lang="en-US"/>
          </a:p>
        </p:txBody>
      </p:sp>
    </p:spTree>
    <p:extLst>
      <p:ext uri="{BB962C8B-B14F-4D97-AF65-F5344CB8AC3E}">
        <p14:creationId xmlns:p14="http://schemas.microsoft.com/office/powerpoint/2010/main" val="3044772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Future program goal to get labs to take the Green Labs Culture Pledge as part of an enhancement of our Eco Leader Program we are currently working on. The idea is that labs might be more willing to engage in further sustainable actions if they have already committed to this easier action of signing the culture pledge.</a:t>
            </a:r>
          </a:p>
          <a:p>
            <a:endParaRPr lang="en-US" dirty="0"/>
          </a:p>
          <a:p>
            <a:r>
              <a:rPr lang="en-US" dirty="0"/>
              <a:t>RECYCLING</a:t>
            </a:r>
          </a:p>
        </p:txBody>
      </p:sp>
      <p:sp>
        <p:nvSpPr>
          <p:cNvPr id="4" name="Slide Number Placeholder 3"/>
          <p:cNvSpPr>
            <a:spLocks noGrp="1"/>
          </p:cNvSpPr>
          <p:nvPr>
            <p:ph type="sldNum" sz="quarter" idx="5"/>
          </p:nvPr>
        </p:nvSpPr>
        <p:spPr/>
        <p:txBody>
          <a:bodyPr/>
          <a:lstStyle/>
          <a:p>
            <a:fld id="{E5F93BA1-B9B0-424C-A530-68C6192B6266}" type="slidenum">
              <a:rPr lang="en-US" smtClean="0"/>
              <a:t>10</a:t>
            </a:fld>
            <a:endParaRPr lang="en-US"/>
          </a:p>
        </p:txBody>
      </p:sp>
    </p:spTree>
    <p:extLst>
      <p:ext uri="{BB962C8B-B14F-4D97-AF65-F5344CB8AC3E}">
        <p14:creationId xmlns:p14="http://schemas.microsoft.com/office/powerpoint/2010/main" val="1678368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Injunctive norms: providing information on what behaviors are approved or disapproved of</a:t>
            </a:r>
          </a:p>
          <a:p>
            <a:r>
              <a:rPr lang="en-US" dirty="0"/>
              <a:t>Descriptive norms: which behaviors are normally engaged in</a:t>
            </a:r>
          </a:p>
        </p:txBody>
      </p:sp>
      <p:sp>
        <p:nvSpPr>
          <p:cNvPr id="4" name="Slide Number Placeholder 3"/>
          <p:cNvSpPr>
            <a:spLocks noGrp="1"/>
          </p:cNvSpPr>
          <p:nvPr>
            <p:ph type="sldNum" sz="quarter" idx="5"/>
          </p:nvPr>
        </p:nvSpPr>
        <p:spPr/>
        <p:txBody>
          <a:bodyPr/>
          <a:lstStyle/>
          <a:p>
            <a:fld id="{E5F93BA1-B9B0-424C-A530-68C6192B6266}" type="slidenum">
              <a:rPr lang="en-US" smtClean="0"/>
              <a:t>11</a:t>
            </a:fld>
            <a:endParaRPr lang="en-US"/>
          </a:p>
        </p:txBody>
      </p:sp>
    </p:spTree>
    <p:extLst>
      <p:ext uri="{BB962C8B-B14F-4D97-AF65-F5344CB8AC3E}">
        <p14:creationId xmlns:p14="http://schemas.microsoft.com/office/powerpoint/2010/main" val="520038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F93BA1-B9B0-424C-A530-68C6192B6266}" type="slidenum">
              <a:rPr lang="en-US" smtClean="0"/>
              <a:t>12</a:t>
            </a:fld>
            <a:endParaRPr lang="en-US"/>
          </a:p>
        </p:txBody>
      </p:sp>
    </p:spTree>
    <p:extLst>
      <p:ext uri="{BB962C8B-B14F-4D97-AF65-F5344CB8AC3E}">
        <p14:creationId xmlns:p14="http://schemas.microsoft.com/office/powerpoint/2010/main" val="1356490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people committed to a new behavior talk to others in their social network about doing the same!</a:t>
            </a:r>
          </a:p>
        </p:txBody>
      </p:sp>
      <p:sp>
        <p:nvSpPr>
          <p:cNvPr id="4" name="Slide Number Placeholder 3"/>
          <p:cNvSpPr>
            <a:spLocks noGrp="1"/>
          </p:cNvSpPr>
          <p:nvPr>
            <p:ph type="sldNum" sz="quarter" idx="5"/>
          </p:nvPr>
        </p:nvSpPr>
        <p:spPr/>
        <p:txBody>
          <a:bodyPr/>
          <a:lstStyle/>
          <a:p>
            <a:fld id="{E5F93BA1-B9B0-424C-A530-68C6192B6266}" type="slidenum">
              <a:rPr lang="en-US" smtClean="0"/>
              <a:t>13</a:t>
            </a:fld>
            <a:endParaRPr lang="en-US"/>
          </a:p>
        </p:txBody>
      </p:sp>
    </p:spTree>
    <p:extLst>
      <p:ext uri="{BB962C8B-B14F-4D97-AF65-F5344CB8AC3E}">
        <p14:creationId xmlns:p14="http://schemas.microsoft.com/office/powerpoint/2010/main" val="1389442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autoclaves on Eco Mode – we had several lab member champions of this project who learned to reprogram the autoclaves, spoke with neighboring labs about whether they wanted Eco Mode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Future Goal: incorporating an element into the Eco Leader Enhancement where you advance in the program by talking with other labs about lab sustainability initiatives</a:t>
            </a:r>
          </a:p>
        </p:txBody>
      </p:sp>
      <p:sp>
        <p:nvSpPr>
          <p:cNvPr id="4" name="Slide Number Placeholder 3"/>
          <p:cNvSpPr>
            <a:spLocks noGrp="1"/>
          </p:cNvSpPr>
          <p:nvPr>
            <p:ph type="sldNum" sz="quarter" idx="5"/>
          </p:nvPr>
        </p:nvSpPr>
        <p:spPr/>
        <p:txBody>
          <a:bodyPr/>
          <a:lstStyle/>
          <a:p>
            <a:fld id="{E5F93BA1-B9B0-424C-A530-68C6192B6266}" type="slidenum">
              <a:rPr lang="en-US" smtClean="0"/>
              <a:t>14</a:t>
            </a:fld>
            <a:endParaRPr lang="en-US"/>
          </a:p>
        </p:txBody>
      </p:sp>
    </p:spTree>
    <p:extLst>
      <p:ext uri="{BB962C8B-B14F-4D97-AF65-F5344CB8AC3E}">
        <p14:creationId xmlns:p14="http://schemas.microsoft.com/office/powerpoint/2010/main" val="1842487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removing the barrier to make these financial investments, with a large payback. </a:t>
            </a:r>
          </a:p>
          <a:p>
            <a:r>
              <a:rPr lang="en-US" dirty="0"/>
              <a:t>½ energy consumed, or no water used for synthesis. </a:t>
            </a:r>
          </a:p>
        </p:txBody>
      </p:sp>
      <p:sp>
        <p:nvSpPr>
          <p:cNvPr id="4" name="Slide Number Placeholder 3"/>
          <p:cNvSpPr>
            <a:spLocks noGrp="1"/>
          </p:cNvSpPr>
          <p:nvPr>
            <p:ph type="sldNum" sz="quarter" idx="5"/>
          </p:nvPr>
        </p:nvSpPr>
        <p:spPr/>
        <p:txBody>
          <a:bodyPr/>
          <a:lstStyle/>
          <a:p>
            <a:fld id="{E5F93BA1-B9B0-424C-A530-68C6192B6266}" type="slidenum">
              <a:rPr lang="en-US" smtClean="0"/>
              <a:t>16</a:t>
            </a:fld>
            <a:endParaRPr lang="en-US"/>
          </a:p>
        </p:txBody>
      </p:sp>
    </p:spTree>
    <p:extLst>
      <p:ext uri="{BB962C8B-B14F-4D97-AF65-F5344CB8AC3E}">
        <p14:creationId xmlns:p14="http://schemas.microsoft.com/office/powerpoint/2010/main" val="160117527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726EA9-DFE2-6C45-9230-827BCF206DED}" type="datetime1">
              <a:rPr lang="en-US" smtClean="0"/>
              <a:t>8/27/18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277D7402-3F12-2147-8283-95466AC321A8}" type="slidenum">
              <a:rPr lang="en-US" smtClean="0"/>
              <a:t>‹#›</a:t>
            </a:fld>
            <a:endParaRPr lang="en-US"/>
          </a:p>
        </p:txBody>
      </p:sp>
    </p:spTree>
    <p:extLst>
      <p:ext uri="{BB962C8B-B14F-4D97-AF65-F5344CB8AC3E}">
        <p14:creationId xmlns:p14="http://schemas.microsoft.com/office/powerpoint/2010/main" val="2849143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FCAA26-28F7-B148-B30B-287751803F7F}" type="datetime1">
              <a:rPr lang="en-US" smtClean="0"/>
              <a:t>8/27/18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D7402-3F12-2147-8283-95466AC321A8}" type="slidenum">
              <a:rPr lang="en-US" smtClean="0"/>
              <a:t>‹#›</a:t>
            </a:fld>
            <a:endParaRPr lang="en-US"/>
          </a:p>
        </p:txBody>
      </p:sp>
    </p:spTree>
    <p:extLst>
      <p:ext uri="{BB962C8B-B14F-4D97-AF65-F5344CB8AC3E}">
        <p14:creationId xmlns:p14="http://schemas.microsoft.com/office/powerpoint/2010/main" val="3401347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8863BA-8D72-7242-A4E5-5FA5DDE394B4}" type="datetime1">
              <a:rPr lang="en-US" smtClean="0"/>
              <a:t>8/27/18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D7402-3F12-2147-8283-95466AC321A8}" type="slidenum">
              <a:rPr lang="en-US" smtClean="0"/>
              <a:t>‹#›</a:t>
            </a:fld>
            <a:endParaRPr lang="en-US"/>
          </a:p>
        </p:txBody>
      </p:sp>
    </p:spTree>
    <p:extLst>
      <p:ext uri="{BB962C8B-B14F-4D97-AF65-F5344CB8AC3E}">
        <p14:creationId xmlns:p14="http://schemas.microsoft.com/office/powerpoint/2010/main" val="1112385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A56274-1783-7444-9354-C22ACDDE39DE}" type="datetime1">
              <a:rPr lang="en-US" smtClean="0"/>
              <a:t>8/27/18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D7402-3F12-2147-8283-95466AC321A8}" type="slidenum">
              <a:rPr lang="en-US" smtClean="0"/>
              <a:t>‹#›</a:t>
            </a:fld>
            <a:endParaRPr lang="en-US"/>
          </a:p>
        </p:txBody>
      </p:sp>
    </p:spTree>
    <p:extLst>
      <p:ext uri="{BB962C8B-B14F-4D97-AF65-F5344CB8AC3E}">
        <p14:creationId xmlns:p14="http://schemas.microsoft.com/office/powerpoint/2010/main" val="995070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F88FD6F9-019F-AE43-9BE4-7825DB3BFE64}" type="datetime1">
              <a:rPr lang="en-US" smtClean="0"/>
              <a:t>8/27/18</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277D7402-3F12-2147-8283-95466AC321A8}" type="slidenum">
              <a:rPr lang="en-US" smtClean="0"/>
              <a:t>‹#›</a:t>
            </a:fld>
            <a:endParaRPr lang="en-US"/>
          </a:p>
        </p:txBody>
      </p:sp>
    </p:spTree>
    <p:extLst>
      <p:ext uri="{BB962C8B-B14F-4D97-AF65-F5344CB8AC3E}">
        <p14:creationId xmlns:p14="http://schemas.microsoft.com/office/powerpoint/2010/main" val="3196956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60CF10-E9A9-6949-BC20-67687CF3B3FB}" type="datetime1">
              <a:rPr lang="en-US" smtClean="0"/>
              <a:t>8/27/18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D7402-3F12-2147-8283-95466AC321A8}" type="slidenum">
              <a:rPr lang="en-US" smtClean="0"/>
              <a:t>‹#›</a:t>
            </a:fld>
            <a:endParaRPr lang="en-US"/>
          </a:p>
        </p:txBody>
      </p:sp>
    </p:spTree>
    <p:extLst>
      <p:ext uri="{BB962C8B-B14F-4D97-AF65-F5344CB8AC3E}">
        <p14:creationId xmlns:p14="http://schemas.microsoft.com/office/powerpoint/2010/main" val="2546998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3B6E17-372B-FC43-B274-4E2BFC31CB64}" type="datetime1">
              <a:rPr lang="en-US" smtClean="0"/>
              <a:t>8/27/18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7D7402-3F12-2147-8283-95466AC321A8}"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09269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0D938D6-5C70-0E4E-85A7-EEFEFE9DF61A}" type="datetime1">
              <a:rPr lang="en-US" smtClean="0"/>
              <a:t>8/27/18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7D7402-3F12-2147-8283-95466AC321A8}"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93182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910A26-0107-5843-BE36-9A66BD2CA89B}" type="datetime1">
              <a:rPr lang="en-US" smtClean="0"/>
              <a:t>8/27/18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7D7402-3F12-2147-8283-95466AC321A8}" type="slidenum">
              <a:rPr lang="en-US" smtClean="0"/>
              <a:t>‹#›</a:t>
            </a:fld>
            <a:endParaRPr lang="en-US"/>
          </a:p>
        </p:txBody>
      </p:sp>
    </p:spTree>
    <p:extLst>
      <p:ext uri="{BB962C8B-B14F-4D97-AF65-F5344CB8AC3E}">
        <p14:creationId xmlns:p14="http://schemas.microsoft.com/office/powerpoint/2010/main" val="996016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CADEDA2-A459-0944-85F1-DE2007C339D1}" type="datetime1">
              <a:rPr lang="en-US" smtClean="0"/>
              <a:t>8/27/18</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277D7402-3F12-2147-8283-95466AC321A8}" type="slidenum">
              <a:rPr lang="en-US" smtClean="0"/>
              <a:t>‹#›</a:t>
            </a:fld>
            <a:endParaRPr lang="en-US"/>
          </a:p>
        </p:txBody>
      </p:sp>
    </p:spTree>
    <p:extLst>
      <p:ext uri="{BB962C8B-B14F-4D97-AF65-F5344CB8AC3E}">
        <p14:creationId xmlns:p14="http://schemas.microsoft.com/office/powerpoint/2010/main" val="632833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18871F-42D4-B24D-9282-261FEA9CCB34}" type="datetime1">
              <a:rPr lang="en-US" smtClean="0"/>
              <a:t>8/27/18</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277D7402-3F12-2147-8283-95466AC321A8}" type="slidenum">
              <a:rPr lang="en-US" smtClean="0"/>
              <a:t>‹#›</a:t>
            </a:fld>
            <a:endParaRPr lang="en-US"/>
          </a:p>
        </p:txBody>
      </p:sp>
    </p:spTree>
    <p:extLst>
      <p:ext uri="{BB962C8B-B14F-4D97-AF65-F5344CB8AC3E}">
        <p14:creationId xmlns:p14="http://schemas.microsoft.com/office/powerpoint/2010/main" val="2125638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0B299533-74EB-5A41-8B8C-DE5606F4EB7A}" type="datetime1">
              <a:rPr lang="en-US" smtClean="0"/>
              <a:t>8/27/18</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277D7402-3F12-2147-8283-95466AC321A8}" type="slidenum">
              <a:rPr lang="en-US" smtClean="0"/>
              <a:t>‹#›</a:t>
            </a:fld>
            <a:endParaRPr lang="en-US"/>
          </a:p>
        </p:txBody>
      </p:sp>
    </p:spTree>
    <p:extLst>
      <p:ext uri="{BB962C8B-B14F-4D97-AF65-F5344CB8AC3E}">
        <p14:creationId xmlns:p14="http://schemas.microsoft.com/office/powerpoint/2010/main" val="777920755"/>
      </p:ext>
    </p:extLst>
  </p:cSld>
  <p:clrMap bg1="lt1" tx1="dk1" bg2="lt2" tx2="dk2" accent1="accent1" accent2="accent2" accent3="accent3" accent4="accent4" accent5="accent5" accent6="accent6" hlink="hlink" folHlink="folHlink"/>
  <p:sldLayoutIdLst>
    <p:sldLayoutId id="2147484462" r:id="rId1"/>
    <p:sldLayoutId id="2147484463" r:id="rId2"/>
    <p:sldLayoutId id="2147484464" r:id="rId3"/>
    <p:sldLayoutId id="2147484465" r:id="rId4"/>
    <p:sldLayoutId id="2147484466" r:id="rId5"/>
    <p:sldLayoutId id="2147484467" r:id="rId6"/>
    <p:sldLayoutId id="2147484468" r:id="rId7"/>
    <p:sldLayoutId id="2147484469" r:id="rId8"/>
    <p:sldLayoutId id="2147484470" r:id="rId9"/>
    <p:sldLayoutId id="2147484471" r:id="rId10"/>
    <p:sldLayoutId id="2147484472" r:id="rId11"/>
  </p:sldLayoutIdLst>
  <p:hf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mailto:christina.greever@colorado.ed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4B82B-E701-9B42-9F27-2AA6EA32CF44}"/>
              </a:ext>
            </a:extLst>
          </p:cNvPr>
          <p:cNvSpPr>
            <a:spLocks noGrp="1"/>
          </p:cNvSpPr>
          <p:nvPr>
            <p:ph type="ctrTitle"/>
          </p:nvPr>
        </p:nvSpPr>
        <p:spPr/>
        <p:txBody>
          <a:bodyPr/>
          <a:lstStyle/>
          <a:p>
            <a:r>
              <a:rPr lang="en-US" sz="4800" dirty="0"/>
              <a:t>Changing behavior and engaging scientists at cu boulder using community-based social marketing* strategies</a:t>
            </a:r>
          </a:p>
        </p:txBody>
      </p:sp>
      <p:sp>
        <p:nvSpPr>
          <p:cNvPr id="3" name="Subtitle 2">
            <a:extLst>
              <a:ext uri="{FF2B5EF4-FFF2-40B4-BE49-F238E27FC236}">
                <a16:creationId xmlns:a16="http://schemas.microsoft.com/office/drawing/2014/main" id="{A7D754B1-7E53-9F47-A066-8E884E9C40C7}"/>
              </a:ext>
            </a:extLst>
          </p:cNvPr>
          <p:cNvSpPr>
            <a:spLocks noGrp="1"/>
          </p:cNvSpPr>
          <p:nvPr>
            <p:ph type="subTitle" idx="1"/>
          </p:nvPr>
        </p:nvSpPr>
        <p:spPr>
          <a:xfrm>
            <a:off x="1069847" y="4389120"/>
            <a:ext cx="8505667" cy="1069848"/>
          </a:xfrm>
        </p:spPr>
        <p:txBody>
          <a:bodyPr>
            <a:normAutofit/>
          </a:bodyPr>
          <a:lstStyle/>
          <a:p>
            <a:r>
              <a:rPr lang="en-US" dirty="0"/>
              <a:t>Christina Greever, B.A.</a:t>
            </a:r>
          </a:p>
          <a:p>
            <a:r>
              <a:rPr lang="en-US" dirty="0"/>
              <a:t>Program Assistant and Outreach Coordinator for CU Green Labs</a:t>
            </a:r>
          </a:p>
        </p:txBody>
      </p:sp>
      <p:sp>
        <p:nvSpPr>
          <p:cNvPr id="4" name="TextBox 3">
            <a:extLst>
              <a:ext uri="{FF2B5EF4-FFF2-40B4-BE49-F238E27FC236}">
                <a16:creationId xmlns:a16="http://schemas.microsoft.com/office/drawing/2014/main" id="{69A101ED-8B7D-5B4B-B936-CAC2257C7530}"/>
              </a:ext>
            </a:extLst>
          </p:cNvPr>
          <p:cNvSpPr txBox="1"/>
          <p:nvPr/>
        </p:nvSpPr>
        <p:spPr>
          <a:xfrm>
            <a:off x="1139404" y="6339155"/>
            <a:ext cx="9791272" cy="369332"/>
          </a:xfrm>
          <a:prstGeom prst="rect">
            <a:avLst/>
          </a:prstGeom>
          <a:noFill/>
        </p:spPr>
        <p:txBody>
          <a:bodyPr wrap="square" rtlCol="0">
            <a:spAutoFit/>
          </a:bodyPr>
          <a:lstStyle/>
          <a:p>
            <a:r>
              <a:rPr lang="en-US" dirty="0"/>
              <a:t>* CBSM is a system of promoting behavior change developed by Dr. Doug McKenzie-Mohr</a:t>
            </a:r>
          </a:p>
        </p:txBody>
      </p:sp>
      <p:sp>
        <p:nvSpPr>
          <p:cNvPr id="5" name="Slide Number Placeholder 4">
            <a:extLst>
              <a:ext uri="{FF2B5EF4-FFF2-40B4-BE49-F238E27FC236}">
                <a16:creationId xmlns:a16="http://schemas.microsoft.com/office/drawing/2014/main" id="{D6A363CF-F824-8B4A-A5BB-D8954EB5FBCD}"/>
              </a:ext>
            </a:extLst>
          </p:cNvPr>
          <p:cNvSpPr>
            <a:spLocks noGrp="1"/>
          </p:cNvSpPr>
          <p:nvPr>
            <p:ph type="sldNum" sz="quarter" idx="12"/>
          </p:nvPr>
        </p:nvSpPr>
        <p:spPr/>
        <p:txBody>
          <a:bodyPr/>
          <a:lstStyle/>
          <a:p>
            <a:fld id="{277D7402-3F12-2147-8283-95466AC321A8}" type="slidenum">
              <a:rPr lang="en-US" smtClean="0"/>
              <a:t>1</a:t>
            </a:fld>
            <a:endParaRPr lang="en-US"/>
          </a:p>
        </p:txBody>
      </p:sp>
    </p:spTree>
    <p:extLst>
      <p:ext uri="{BB962C8B-B14F-4D97-AF65-F5344CB8AC3E}">
        <p14:creationId xmlns:p14="http://schemas.microsoft.com/office/powerpoint/2010/main" val="1674106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699C6D6-D893-7249-B169-16EF807DD302}"/>
              </a:ext>
            </a:extLst>
          </p:cNvPr>
          <p:cNvPicPr>
            <a:picLocks noGrp="1" noChangeAspect="1"/>
          </p:cNvPicPr>
          <p:nvPr>
            <p:ph idx="1"/>
          </p:nvPr>
        </p:nvPicPr>
        <p:blipFill>
          <a:blip r:embed="rId3"/>
          <a:stretch>
            <a:fillRect/>
          </a:stretch>
        </p:blipFill>
        <p:spPr>
          <a:xfrm>
            <a:off x="1204317" y="1233393"/>
            <a:ext cx="3599999" cy="5261537"/>
          </a:xfrm>
        </p:spPr>
      </p:pic>
      <p:sp>
        <p:nvSpPr>
          <p:cNvPr id="4" name="Title 1">
            <a:extLst>
              <a:ext uri="{FF2B5EF4-FFF2-40B4-BE49-F238E27FC236}">
                <a16:creationId xmlns:a16="http://schemas.microsoft.com/office/drawing/2014/main" id="{3F7B5455-B8F0-E24D-9DDA-8D1CF84CFE18}"/>
              </a:ext>
            </a:extLst>
          </p:cNvPr>
          <p:cNvSpPr>
            <a:spLocks noGrp="1"/>
          </p:cNvSpPr>
          <p:nvPr>
            <p:ph type="title"/>
          </p:nvPr>
        </p:nvSpPr>
        <p:spPr>
          <a:xfrm>
            <a:off x="343707" y="0"/>
            <a:ext cx="10058400" cy="1609344"/>
          </a:xfrm>
        </p:spPr>
        <p:txBody>
          <a:bodyPr/>
          <a:lstStyle/>
          <a:p>
            <a:r>
              <a:rPr lang="en-US" dirty="0"/>
              <a:t>Strategy: Commitment</a:t>
            </a:r>
          </a:p>
        </p:txBody>
      </p:sp>
      <p:sp>
        <p:nvSpPr>
          <p:cNvPr id="7" name="TextBox 6">
            <a:extLst>
              <a:ext uri="{FF2B5EF4-FFF2-40B4-BE49-F238E27FC236}">
                <a16:creationId xmlns:a16="http://schemas.microsoft.com/office/drawing/2014/main" id="{70997E05-5317-364C-8C34-DBC1AEBCFFAD}"/>
              </a:ext>
            </a:extLst>
          </p:cNvPr>
          <p:cNvSpPr txBox="1"/>
          <p:nvPr/>
        </p:nvSpPr>
        <p:spPr>
          <a:xfrm>
            <a:off x="5372907" y="1233393"/>
            <a:ext cx="6285693"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t>Ask labs to make a written commitment (more effective than verbal)</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Make the commitment public &amp; durable</a:t>
            </a:r>
          </a:p>
          <a:p>
            <a:pPr marL="1257300" lvl="2" indent="-342900">
              <a:buFont typeface="Courier New" panose="02070309020205020404" pitchFamily="49" charset="0"/>
              <a:buChar char="o"/>
            </a:pPr>
            <a:r>
              <a:rPr lang="en-US" sz="2400" dirty="0"/>
              <a:t>Advertised on doors of participating labs</a:t>
            </a:r>
          </a:p>
          <a:p>
            <a:pPr marL="1257300" lvl="2" indent="-342900">
              <a:buFont typeface="Courier New" panose="02070309020205020404" pitchFamily="49" charset="0"/>
              <a:buChar char="o"/>
            </a:pPr>
            <a:r>
              <a:rPr lang="en-US" sz="2400" dirty="0"/>
              <a:t>On Green Labs outreach posters</a:t>
            </a:r>
          </a:p>
          <a:p>
            <a:pPr marL="1257300" lvl="2" indent="-342900">
              <a:buFont typeface="Courier New" panose="02070309020205020404" pitchFamily="49" charset="0"/>
              <a:buChar char="o"/>
            </a:pPr>
            <a:r>
              <a:rPr lang="en-US" sz="2400" dirty="0"/>
              <a:t>On Green Labs website</a:t>
            </a:r>
          </a:p>
          <a:p>
            <a:pPr marL="1257300" lvl="2" indent="-342900">
              <a:buFont typeface="Courier New" panose="02070309020205020404" pitchFamily="49" charset="0"/>
              <a:buChar char="o"/>
            </a:pPr>
            <a:r>
              <a:rPr lang="en-US" sz="2400" dirty="0"/>
              <a:t>Building TV displays</a:t>
            </a:r>
          </a:p>
          <a:p>
            <a:pPr marL="1257300" lvl="2" indent="-342900">
              <a:buFont typeface="Courier New" panose="02070309020205020404" pitchFamily="49" charset="0"/>
              <a:buChar char="o"/>
            </a:pPr>
            <a:endParaRPr lang="en-US" sz="2400" dirty="0"/>
          </a:p>
          <a:p>
            <a:pPr marL="342900" indent="-342900">
              <a:buFont typeface="Arial" panose="020B0604020202020204" pitchFamily="34" charset="0"/>
              <a:buChar char="•"/>
            </a:pPr>
            <a:r>
              <a:rPr lang="en-US" sz="2400" dirty="0"/>
              <a:t>Commitments must be voluntary</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Easily combined with other behavior change techniques</a:t>
            </a:r>
          </a:p>
        </p:txBody>
      </p:sp>
      <p:sp>
        <p:nvSpPr>
          <p:cNvPr id="2" name="Slide Number Placeholder 1">
            <a:extLst>
              <a:ext uri="{FF2B5EF4-FFF2-40B4-BE49-F238E27FC236}">
                <a16:creationId xmlns:a16="http://schemas.microsoft.com/office/drawing/2014/main" id="{D413F0F2-88F2-854C-870F-153B23D603A1}"/>
              </a:ext>
            </a:extLst>
          </p:cNvPr>
          <p:cNvSpPr>
            <a:spLocks noGrp="1"/>
          </p:cNvSpPr>
          <p:nvPr>
            <p:ph type="sldNum" sz="quarter" idx="12"/>
          </p:nvPr>
        </p:nvSpPr>
        <p:spPr/>
        <p:txBody>
          <a:bodyPr/>
          <a:lstStyle/>
          <a:p>
            <a:fld id="{277D7402-3F12-2147-8283-95466AC321A8}" type="slidenum">
              <a:rPr lang="en-US" smtClean="0"/>
              <a:t>10</a:t>
            </a:fld>
            <a:endParaRPr lang="en-US"/>
          </a:p>
        </p:txBody>
      </p:sp>
    </p:spTree>
    <p:extLst>
      <p:ext uri="{BB962C8B-B14F-4D97-AF65-F5344CB8AC3E}">
        <p14:creationId xmlns:p14="http://schemas.microsoft.com/office/powerpoint/2010/main" val="2095842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269C5-CE4E-8B43-BD35-82A7C13A48DA}"/>
              </a:ext>
            </a:extLst>
          </p:cNvPr>
          <p:cNvSpPr>
            <a:spLocks noGrp="1"/>
          </p:cNvSpPr>
          <p:nvPr>
            <p:ph type="title"/>
          </p:nvPr>
        </p:nvSpPr>
        <p:spPr/>
        <p:txBody>
          <a:bodyPr/>
          <a:lstStyle/>
          <a:p>
            <a:r>
              <a:rPr lang="en-US" dirty="0"/>
              <a:t>Strategy: social norming </a:t>
            </a:r>
          </a:p>
        </p:txBody>
      </p:sp>
      <p:sp>
        <p:nvSpPr>
          <p:cNvPr id="3" name="Content Placeholder 2">
            <a:extLst>
              <a:ext uri="{FF2B5EF4-FFF2-40B4-BE49-F238E27FC236}">
                <a16:creationId xmlns:a16="http://schemas.microsoft.com/office/drawing/2014/main" id="{CCDC9D2E-51CC-1941-A115-B4BB2C9CA99B}"/>
              </a:ext>
            </a:extLst>
          </p:cNvPr>
          <p:cNvSpPr>
            <a:spLocks noGrp="1"/>
          </p:cNvSpPr>
          <p:nvPr>
            <p:ph idx="1"/>
          </p:nvPr>
        </p:nvSpPr>
        <p:spPr>
          <a:xfrm>
            <a:off x="1066800" y="1771785"/>
            <a:ext cx="10058400" cy="4386968"/>
          </a:xfrm>
        </p:spPr>
        <p:txBody>
          <a:bodyPr>
            <a:normAutofit/>
          </a:bodyPr>
          <a:lstStyle/>
          <a:p>
            <a:r>
              <a:rPr lang="en-US" sz="2400" i="1" dirty="0"/>
              <a:t>Normalizing</a:t>
            </a:r>
            <a:r>
              <a:rPr lang="en-US" sz="2400" dirty="0"/>
              <a:t> sustainable behaviors in society</a:t>
            </a:r>
          </a:p>
          <a:p>
            <a:r>
              <a:rPr lang="en-US" sz="2400" dirty="0"/>
              <a:t>Other people have an important role and influence on our own behavior</a:t>
            </a:r>
          </a:p>
          <a:p>
            <a:r>
              <a:rPr lang="en-US" sz="2400" dirty="0"/>
              <a:t>Make the norm noticeable.</a:t>
            </a:r>
          </a:p>
          <a:p>
            <a:r>
              <a:rPr lang="en-US" sz="2400" dirty="0"/>
              <a:t>Present norms at the time a targeted behavior should occur.</a:t>
            </a:r>
          </a:p>
          <a:p>
            <a:r>
              <a:rPr lang="en-US" sz="2400" dirty="0"/>
              <a:t>Use norms to encourage positive behavior</a:t>
            </a:r>
            <a:endParaRPr lang="en-US" sz="2200" dirty="0"/>
          </a:p>
          <a:p>
            <a:r>
              <a:rPr lang="en-US" sz="2200" dirty="0"/>
              <a:t>But be careful!</a:t>
            </a:r>
          </a:p>
          <a:p>
            <a:pPr lvl="1"/>
            <a:r>
              <a:rPr lang="en-US" sz="2200" dirty="0"/>
              <a:t>Don’t publicize that an undesirable behavior is common!</a:t>
            </a:r>
          </a:p>
        </p:txBody>
      </p:sp>
      <p:sp>
        <p:nvSpPr>
          <p:cNvPr id="4" name="TextBox 3">
            <a:extLst>
              <a:ext uri="{FF2B5EF4-FFF2-40B4-BE49-F238E27FC236}">
                <a16:creationId xmlns:a16="http://schemas.microsoft.com/office/drawing/2014/main" id="{B7D8D478-A52A-D24C-B003-95FBF44B818B}"/>
              </a:ext>
            </a:extLst>
          </p:cNvPr>
          <p:cNvSpPr txBox="1"/>
          <p:nvPr/>
        </p:nvSpPr>
        <p:spPr>
          <a:xfrm>
            <a:off x="7664823" y="962647"/>
            <a:ext cx="4572000" cy="461665"/>
          </a:xfrm>
          <a:prstGeom prst="rect">
            <a:avLst/>
          </a:prstGeom>
          <a:noFill/>
        </p:spPr>
        <p:txBody>
          <a:bodyPr wrap="square" rtlCol="0">
            <a:spAutoFit/>
          </a:bodyPr>
          <a:lstStyle/>
          <a:p>
            <a:r>
              <a:rPr lang="en-US" sz="2400" dirty="0"/>
              <a:t>(Building community support)</a:t>
            </a:r>
          </a:p>
        </p:txBody>
      </p:sp>
      <p:sp>
        <p:nvSpPr>
          <p:cNvPr id="5" name="Slide Number Placeholder 4">
            <a:extLst>
              <a:ext uri="{FF2B5EF4-FFF2-40B4-BE49-F238E27FC236}">
                <a16:creationId xmlns:a16="http://schemas.microsoft.com/office/drawing/2014/main" id="{45AE8E02-5495-B84F-96CA-26E99A989ED1}"/>
              </a:ext>
            </a:extLst>
          </p:cNvPr>
          <p:cNvSpPr>
            <a:spLocks noGrp="1"/>
          </p:cNvSpPr>
          <p:nvPr>
            <p:ph type="sldNum" sz="quarter" idx="12"/>
          </p:nvPr>
        </p:nvSpPr>
        <p:spPr/>
        <p:txBody>
          <a:bodyPr/>
          <a:lstStyle/>
          <a:p>
            <a:fld id="{277D7402-3F12-2147-8283-95466AC321A8}" type="slidenum">
              <a:rPr lang="en-US" smtClean="0"/>
              <a:t>11</a:t>
            </a:fld>
            <a:endParaRPr lang="en-US"/>
          </a:p>
        </p:txBody>
      </p:sp>
    </p:spTree>
    <p:extLst>
      <p:ext uri="{BB962C8B-B14F-4D97-AF65-F5344CB8AC3E}">
        <p14:creationId xmlns:p14="http://schemas.microsoft.com/office/powerpoint/2010/main" val="48084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B9110A4-FC8F-0E42-9F38-EE0930078213}"/>
              </a:ext>
            </a:extLst>
          </p:cNvPr>
          <p:cNvSpPr>
            <a:spLocks noGrp="1"/>
          </p:cNvSpPr>
          <p:nvPr>
            <p:ph type="title"/>
          </p:nvPr>
        </p:nvSpPr>
        <p:spPr>
          <a:xfrm>
            <a:off x="168895" y="-201168"/>
            <a:ext cx="10058400" cy="1609344"/>
          </a:xfrm>
        </p:spPr>
        <p:txBody>
          <a:bodyPr/>
          <a:lstStyle/>
          <a:p>
            <a:r>
              <a:rPr lang="en-US" dirty="0"/>
              <a:t>Strategy: social norming </a:t>
            </a:r>
          </a:p>
        </p:txBody>
      </p:sp>
      <p:pic>
        <p:nvPicPr>
          <p:cNvPr id="10" name="Picture 9">
            <a:extLst>
              <a:ext uri="{FF2B5EF4-FFF2-40B4-BE49-F238E27FC236}">
                <a16:creationId xmlns:a16="http://schemas.microsoft.com/office/drawing/2014/main" id="{A711003A-5EDB-5C42-9566-35377AE15E7D}"/>
              </a:ext>
            </a:extLst>
          </p:cNvPr>
          <p:cNvPicPr>
            <a:picLocks noChangeAspect="1"/>
          </p:cNvPicPr>
          <p:nvPr/>
        </p:nvPicPr>
        <p:blipFill>
          <a:blip r:embed="rId3"/>
          <a:stretch>
            <a:fillRect/>
          </a:stretch>
        </p:blipFill>
        <p:spPr>
          <a:xfrm>
            <a:off x="4181879" y="958647"/>
            <a:ext cx="3735486" cy="5756206"/>
          </a:xfrm>
          <a:prstGeom prst="rect">
            <a:avLst/>
          </a:prstGeom>
        </p:spPr>
      </p:pic>
      <p:pic>
        <p:nvPicPr>
          <p:cNvPr id="12" name="Picture 11">
            <a:extLst>
              <a:ext uri="{FF2B5EF4-FFF2-40B4-BE49-F238E27FC236}">
                <a16:creationId xmlns:a16="http://schemas.microsoft.com/office/drawing/2014/main" id="{9CEB7909-0D03-9C4F-8C0A-1A0D6DFAB37D}"/>
              </a:ext>
            </a:extLst>
          </p:cNvPr>
          <p:cNvPicPr>
            <a:picLocks noChangeAspect="1"/>
          </p:cNvPicPr>
          <p:nvPr/>
        </p:nvPicPr>
        <p:blipFill>
          <a:blip r:embed="rId4"/>
          <a:stretch>
            <a:fillRect/>
          </a:stretch>
        </p:blipFill>
        <p:spPr>
          <a:xfrm>
            <a:off x="8293657" y="958647"/>
            <a:ext cx="3710987" cy="5765537"/>
          </a:xfrm>
          <a:prstGeom prst="rect">
            <a:avLst/>
          </a:prstGeom>
        </p:spPr>
      </p:pic>
      <p:pic>
        <p:nvPicPr>
          <p:cNvPr id="14" name="Picture 13">
            <a:extLst>
              <a:ext uri="{FF2B5EF4-FFF2-40B4-BE49-F238E27FC236}">
                <a16:creationId xmlns:a16="http://schemas.microsoft.com/office/drawing/2014/main" id="{AED55AF6-4D35-C24B-9E72-A52CEC5E3536}"/>
              </a:ext>
            </a:extLst>
          </p:cNvPr>
          <p:cNvPicPr>
            <a:picLocks noChangeAspect="1"/>
          </p:cNvPicPr>
          <p:nvPr/>
        </p:nvPicPr>
        <p:blipFill>
          <a:blip r:embed="rId5"/>
          <a:stretch>
            <a:fillRect/>
          </a:stretch>
        </p:blipFill>
        <p:spPr>
          <a:xfrm>
            <a:off x="113776" y="958647"/>
            <a:ext cx="3701858" cy="5765537"/>
          </a:xfrm>
          <a:prstGeom prst="rect">
            <a:avLst/>
          </a:prstGeom>
        </p:spPr>
      </p:pic>
    </p:spTree>
    <p:extLst>
      <p:ext uri="{BB962C8B-B14F-4D97-AF65-F5344CB8AC3E}">
        <p14:creationId xmlns:p14="http://schemas.microsoft.com/office/powerpoint/2010/main" val="343723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4B695-1985-DC46-BA99-F23DEC3E738D}"/>
              </a:ext>
            </a:extLst>
          </p:cNvPr>
          <p:cNvSpPr>
            <a:spLocks noGrp="1"/>
          </p:cNvSpPr>
          <p:nvPr>
            <p:ph type="title"/>
          </p:nvPr>
        </p:nvSpPr>
        <p:spPr/>
        <p:txBody>
          <a:bodyPr/>
          <a:lstStyle/>
          <a:p>
            <a:r>
              <a:rPr lang="en-US" dirty="0"/>
              <a:t>Strategy: social diffusion </a:t>
            </a:r>
          </a:p>
        </p:txBody>
      </p:sp>
      <p:sp>
        <p:nvSpPr>
          <p:cNvPr id="3" name="Content Placeholder 2">
            <a:extLst>
              <a:ext uri="{FF2B5EF4-FFF2-40B4-BE49-F238E27FC236}">
                <a16:creationId xmlns:a16="http://schemas.microsoft.com/office/drawing/2014/main" id="{57519E9E-0724-E24F-9620-1D4738199A04}"/>
              </a:ext>
            </a:extLst>
          </p:cNvPr>
          <p:cNvSpPr>
            <a:spLocks noGrp="1"/>
          </p:cNvSpPr>
          <p:nvPr>
            <p:ph idx="1"/>
          </p:nvPr>
        </p:nvSpPr>
        <p:spPr>
          <a:xfrm>
            <a:off x="1069848" y="1697662"/>
            <a:ext cx="10058400" cy="5048826"/>
          </a:xfrm>
          <a:ln>
            <a:noFill/>
          </a:ln>
        </p:spPr>
        <p:txBody>
          <a:bodyPr>
            <a:noAutofit/>
          </a:bodyPr>
          <a:lstStyle/>
          <a:p>
            <a:r>
              <a:rPr lang="en-US" sz="2400" dirty="0"/>
              <a:t>We are heavily influenced by our social networks: family, friends, coworkers, neighbors</a:t>
            </a:r>
          </a:p>
          <a:p>
            <a:r>
              <a:rPr lang="en-US" sz="2400" dirty="0"/>
              <a:t>Get help from those that have already adopted sustainable behaviors to influence those around them (social diffusion)</a:t>
            </a:r>
          </a:p>
          <a:p>
            <a:r>
              <a:rPr lang="en-US" sz="2400" dirty="0"/>
              <a:t>Works two ways:</a:t>
            </a:r>
          </a:p>
          <a:p>
            <a:pPr lvl="1"/>
            <a:r>
              <a:rPr lang="en-US" sz="2000" dirty="0"/>
              <a:t>More people are asked to change behavior</a:t>
            </a:r>
          </a:p>
          <a:p>
            <a:pPr lvl="1"/>
            <a:r>
              <a:rPr lang="en-US" sz="2000" dirty="0"/>
              <a:t>The one doing the asking is more likely to stick with the behavior because they are now asking their social networks to do it too</a:t>
            </a:r>
          </a:p>
          <a:p>
            <a:r>
              <a:rPr lang="en-US" sz="2200" dirty="0"/>
              <a:t>Make sure the behavior is </a:t>
            </a:r>
            <a:r>
              <a:rPr lang="en-US" sz="2200" b="1" dirty="0"/>
              <a:t>Observable</a:t>
            </a:r>
          </a:p>
          <a:p>
            <a:r>
              <a:rPr lang="en-US" sz="2400" dirty="0"/>
              <a:t>Use in conjunction with other strategies such as commitment</a:t>
            </a:r>
          </a:p>
        </p:txBody>
      </p:sp>
      <p:sp>
        <p:nvSpPr>
          <p:cNvPr id="4" name="TextBox 3">
            <a:extLst>
              <a:ext uri="{FF2B5EF4-FFF2-40B4-BE49-F238E27FC236}">
                <a16:creationId xmlns:a16="http://schemas.microsoft.com/office/drawing/2014/main" id="{72C3337C-B28A-2340-93D2-891A4771532A}"/>
              </a:ext>
            </a:extLst>
          </p:cNvPr>
          <p:cNvSpPr txBox="1"/>
          <p:nvPr/>
        </p:nvSpPr>
        <p:spPr>
          <a:xfrm>
            <a:off x="7876694" y="773076"/>
            <a:ext cx="3921294" cy="830997"/>
          </a:xfrm>
          <a:prstGeom prst="rect">
            <a:avLst/>
          </a:prstGeom>
          <a:noFill/>
        </p:spPr>
        <p:txBody>
          <a:bodyPr wrap="square" rtlCol="0">
            <a:spAutoFit/>
          </a:bodyPr>
          <a:lstStyle/>
          <a:p>
            <a:pPr algn="ctr"/>
            <a:r>
              <a:rPr lang="en-US" sz="2400" dirty="0"/>
              <a:t>(Speeding adoption of positive behaviors)</a:t>
            </a:r>
          </a:p>
        </p:txBody>
      </p:sp>
      <p:sp>
        <p:nvSpPr>
          <p:cNvPr id="5" name="Slide Number Placeholder 4">
            <a:extLst>
              <a:ext uri="{FF2B5EF4-FFF2-40B4-BE49-F238E27FC236}">
                <a16:creationId xmlns:a16="http://schemas.microsoft.com/office/drawing/2014/main" id="{B2AA87CB-37B2-9844-BF45-E97374DEA825}"/>
              </a:ext>
            </a:extLst>
          </p:cNvPr>
          <p:cNvSpPr>
            <a:spLocks noGrp="1"/>
          </p:cNvSpPr>
          <p:nvPr>
            <p:ph type="sldNum" sz="quarter" idx="12"/>
          </p:nvPr>
        </p:nvSpPr>
        <p:spPr/>
        <p:txBody>
          <a:bodyPr/>
          <a:lstStyle/>
          <a:p>
            <a:fld id="{277D7402-3F12-2147-8283-95466AC321A8}" type="slidenum">
              <a:rPr lang="en-US" smtClean="0"/>
              <a:t>13</a:t>
            </a:fld>
            <a:endParaRPr lang="en-US"/>
          </a:p>
        </p:txBody>
      </p:sp>
    </p:spTree>
    <p:extLst>
      <p:ext uri="{BB962C8B-B14F-4D97-AF65-F5344CB8AC3E}">
        <p14:creationId xmlns:p14="http://schemas.microsoft.com/office/powerpoint/2010/main" val="118801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1C165CF-746B-D745-A1D1-E9C45551D385}"/>
              </a:ext>
            </a:extLst>
          </p:cNvPr>
          <p:cNvSpPr>
            <a:spLocks noGrp="1"/>
          </p:cNvSpPr>
          <p:nvPr>
            <p:ph type="title"/>
          </p:nvPr>
        </p:nvSpPr>
        <p:spPr>
          <a:xfrm>
            <a:off x="389624" y="0"/>
            <a:ext cx="10058400" cy="1609344"/>
          </a:xfrm>
        </p:spPr>
        <p:txBody>
          <a:bodyPr/>
          <a:lstStyle/>
          <a:p>
            <a:r>
              <a:rPr lang="en-US" dirty="0"/>
              <a:t>Strategy: social diffusion </a:t>
            </a:r>
          </a:p>
        </p:txBody>
      </p:sp>
      <p:pic>
        <p:nvPicPr>
          <p:cNvPr id="6" name="Picture 5">
            <a:extLst>
              <a:ext uri="{FF2B5EF4-FFF2-40B4-BE49-F238E27FC236}">
                <a16:creationId xmlns:a16="http://schemas.microsoft.com/office/drawing/2014/main" id="{ABBD8DB5-5B45-8E4F-90BD-D1AB1CDA9890}"/>
              </a:ext>
            </a:extLst>
          </p:cNvPr>
          <p:cNvPicPr>
            <a:picLocks noChangeAspect="1"/>
          </p:cNvPicPr>
          <p:nvPr/>
        </p:nvPicPr>
        <p:blipFill>
          <a:blip r:embed="rId3"/>
          <a:stretch>
            <a:fillRect/>
          </a:stretch>
        </p:blipFill>
        <p:spPr>
          <a:xfrm>
            <a:off x="564686" y="1923584"/>
            <a:ext cx="4572000" cy="3429000"/>
          </a:xfrm>
          <a:prstGeom prst="rect">
            <a:avLst/>
          </a:prstGeom>
        </p:spPr>
      </p:pic>
      <p:sp>
        <p:nvSpPr>
          <p:cNvPr id="7" name="TextBox 6">
            <a:extLst>
              <a:ext uri="{FF2B5EF4-FFF2-40B4-BE49-F238E27FC236}">
                <a16:creationId xmlns:a16="http://schemas.microsoft.com/office/drawing/2014/main" id="{B02808C5-E6EE-FF4B-94BF-D550CBF1405A}"/>
              </a:ext>
            </a:extLst>
          </p:cNvPr>
          <p:cNvSpPr txBox="1"/>
          <p:nvPr/>
        </p:nvSpPr>
        <p:spPr>
          <a:xfrm>
            <a:off x="657149" y="1378511"/>
            <a:ext cx="4446084" cy="461665"/>
          </a:xfrm>
          <a:prstGeom prst="rect">
            <a:avLst/>
          </a:prstGeom>
          <a:noFill/>
        </p:spPr>
        <p:txBody>
          <a:bodyPr wrap="square" rtlCol="0">
            <a:spAutoFit/>
          </a:bodyPr>
          <a:lstStyle/>
          <a:p>
            <a:r>
              <a:rPr lang="en-US" sz="2400" dirty="0"/>
              <a:t>Team Lead Role at CU Boulder</a:t>
            </a:r>
          </a:p>
        </p:txBody>
      </p:sp>
      <p:pic>
        <p:nvPicPr>
          <p:cNvPr id="9" name="Picture 8">
            <a:extLst>
              <a:ext uri="{FF2B5EF4-FFF2-40B4-BE49-F238E27FC236}">
                <a16:creationId xmlns:a16="http://schemas.microsoft.com/office/drawing/2014/main" id="{F26E3394-8D65-324E-ACD4-5DFDF347B679}"/>
              </a:ext>
            </a:extLst>
          </p:cNvPr>
          <p:cNvPicPr>
            <a:picLocks noChangeAspect="1"/>
          </p:cNvPicPr>
          <p:nvPr/>
        </p:nvPicPr>
        <p:blipFill>
          <a:blip r:embed="rId4"/>
          <a:stretch>
            <a:fillRect/>
          </a:stretch>
        </p:blipFill>
        <p:spPr>
          <a:xfrm>
            <a:off x="5633999" y="1923686"/>
            <a:ext cx="6074317" cy="3418673"/>
          </a:xfrm>
          <a:prstGeom prst="rect">
            <a:avLst/>
          </a:prstGeom>
        </p:spPr>
      </p:pic>
      <p:sp>
        <p:nvSpPr>
          <p:cNvPr id="2" name="Slide Number Placeholder 1">
            <a:extLst>
              <a:ext uri="{FF2B5EF4-FFF2-40B4-BE49-F238E27FC236}">
                <a16:creationId xmlns:a16="http://schemas.microsoft.com/office/drawing/2014/main" id="{EAB36579-5DCB-584C-8D67-124EC26C0F27}"/>
              </a:ext>
            </a:extLst>
          </p:cNvPr>
          <p:cNvSpPr>
            <a:spLocks noGrp="1"/>
          </p:cNvSpPr>
          <p:nvPr>
            <p:ph type="sldNum" sz="quarter" idx="12"/>
          </p:nvPr>
        </p:nvSpPr>
        <p:spPr/>
        <p:txBody>
          <a:bodyPr/>
          <a:lstStyle/>
          <a:p>
            <a:fld id="{277D7402-3F12-2147-8283-95466AC321A8}" type="slidenum">
              <a:rPr lang="en-US" smtClean="0"/>
              <a:t>14</a:t>
            </a:fld>
            <a:endParaRPr lang="en-US"/>
          </a:p>
        </p:txBody>
      </p:sp>
    </p:spTree>
    <p:extLst>
      <p:ext uri="{BB962C8B-B14F-4D97-AF65-F5344CB8AC3E}">
        <p14:creationId xmlns:p14="http://schemas.microsoft.com/office/powerpoint/2010/main" val="1454799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9927-BAC8-A94C-A65A-10E2B0C6B2DC}"/>
              </a:ext>
            </a:extLst>
          </p:cNvPr>
          <p:cNvSpPr>
            <a:spLocks noGrp="1"/>
          </p:cNvSpPr>
          <p:nvPr>
            <p:ph type="title"/>
          </p:nvPr>
        </p:nvSpPr>
        <p:spPr/>
        <p:txBody>
          <a:bodyPr/>
          <a:lstStyle/>
          <a:p>
            <a:r>
              <a:rPr lang="en-US" dirty="0"/>
              <a:t>Strategy: incentives</a:t>
            </a:r>
          </a:p>
        </p:txBody>
      </p:sp>
      <p:sp>
        <p:nvSpPr>
          <p:cNvPr id="3" name="Content Placeholder 2">
            <a:extLst>
              <a:ext uri="{FF2B5EF4-FFF2-40B4-BE49-F238E27FC236}">
                <a16:creationId xmlns:a16="http://schemas.microsoft.com/office/drawing/2014/main" id="{91EE5267-03FC-B741-B884-CA5EA70F2CF5}"/>
              </a:ext>
            </a:extLst>
          </p:cNvPr>
          <p:cNvSpPr>
            <a:spLocks noGrp="1"/>
          </p:cNvSpPr>
          <p:nvPr>
            <p:ph idx="1"/>
          </p:nvPr>
        </p:nvSpPr>
        <p:spPr>
          <a:xfrm>
            <a:off x="1069848" y="1842628"/>
            <a:ext cx="10058400" cy="4050792"/>
          </a:xfrm>
        </p:spPr>
        <p:txBody>
          <a:bodyPr>
            <a:normAutofit/>
          </a:bodyPr>
          <a:lstStyle/>
          <a:p>
            <a:r>
              <a:rPr lang="en-US" sz="2400" dirty="0"/>
              <a:t>Useful when an individual’s motivation to engage in a particular behavior is low or when cost to do something sustainable is a significant barrier</a:t>
            </a:r>
          </a:p>
          <a:p>
            <a:r>
              <a:rPr lang="en-US" sz="2400" dirty="0"/>
              <a:t>From Gardner &amp; Stern’s* reference on using incentives to improve engagement in sustainable actions:</a:t>
            </a:r>
          </a:p>
          <a:p>
            <a:pPr marL="750888" lvl="1" indent="-342900">
              <a:buFont typeface="Wingdings" pitchFamily="2" charset="2"/>
              <a:buChar char="Ø"/>
            </a:pPr>
            <a:r>
              <a:rPr lang="en-US" sz="2400" dirty="0"/>
              <a:t>Consider incentive size carefully </a:t>
            </a:r>
          </a:p>
          <a:p>
            <a:pPr marL="750888" lvl="1" indent="-342900">
              <a:buFont typeface="Wingdings" pitchFamily="2" charset="2"/>
              <a:buChar char="Ø"/>
            </a:pPr>
            <a:r>
              <a:rPr lang="en-US" sz="2400" dirty="0"/>
              <a:t>Pair the incentive &amp; behavior, ideally present at same time</a:t>
            </a:r>
          </a:p>
          <a:p>
            <a:pPr marL="750888" lvl="1" indent="-342900">
              <a:buFont typeface="Wingdings" pitchFamily="2" charset="2"/>
              <a:buChar char="Ø"/>
            </a:pPr>
            <a:r>
              <a:rPr lang="en-US" sz="2400" dirty="0"/>
              <a:t>Incentive should be visible</a:t>
            </a:r>
          </a:p>
          <a:p>
            <a:pPr marL="750888" lvl="1" indent="-342900">
              <a:buFont typeface="Wingdings" pitchFamily="2" charset="2"/>
              <a:buChar char="Ø"/>
            </a:pPr>
            <a:r>
              <a:rPr lang="en-US" sz="2400" dirty="0"/>
              <a:t>Reward positive behavior</a:t>
            </a:r>
          </a:p>
          <a:p>
            <a:pPr marL="750888" lvl="1" indent="-342900">
              <a:buFont typeface="Wingdings" pitchFamily="2" charset="2"/>
              <a:buChar char="Ø"/>
            </a:pPr>
            <a:r>
              <a:rPr lang="en-US" sz="2400" dirty="0"/>
              <a:t>Be cautious about removing an incentive that is already in place</a:t>
            </a:r>
          </a:p>
        </p:txBody>
      </p:sp>
      <p:sp>
        <p:nvSpPr>
          <p:cNvPr id="4" name="TextBox 3">
            <a:extLst>
              <a:ext uri="{FF2B5EF4-FFF2-40B4-BE49-F238E27FC236}">
                <a16:creationId xmlns:a16="http://schemas.microsoft.com/office/drawing/2014/main" id="{E6B77D5F-F0AE-6D49-825D-E4FC9FD3A851}"/>
              </a:ext>
            </a:extLst>
          </p:cNvPr>
          <p:cNvSpPr txBox="1"/>
          <p:nvPr/>
        </p:nvSpPr>
        <p:spPr>
          <a:xfrm>
            <a:off x="323385" y="6199632"/>
            <a:ext cx="10804863" cy="307777"/>
          </a:xfrm>
          <a:prstGeom prst="rect">
            <a:avLst/>
          </a:prstGeom>
          <a:noFill/>
        </p:spPr>
        <p:txBody>
          <a:bodyPr wrap="square" rtlCol="0">
            <a:spAutoFit/>
          </a:bodyPr>
          <a:lstStyle/>
          <a:p>
            <a:r>
              <a:rPr lang="en-US" sz="1400" dirty="0"/>
              <a:t>* Gardner, G.T. &amp; Stern, P.C. (1996). “Environmental Problems and Human Behavior.” Boston: Allyn and Bacon.</a:t>
            </a:r>
          </a:p>
        </p:txBody>
      </p:sp>
      <p:sp>
        <p:nvSpPr>
          <p:cNvPr id="5" name="Slide Number Placeholder 4">
            <a:extLst>
              <a:ext uri="{FF2B5EF4-FFF2-40B4-BE49-F238E27FC236}">
                <a16:creationId xmlns:a16="http://schemas.microsoft.com/office/drawing/2014/main" id="{8A6A86AC-D9BA-D544-870C-2C1DAF216C9D}"/>
              </a:ext>
            </a:extLst>
          </p:cNvPr>
          <p:cNvSpPr>
            <a:spLocks noGrp="1"/>
          </p:cNvSpPr>
          <p:nvPr>
            <p:ph type="sldNum" sz="quarter" idx="12"/>
          </p:nvPr>
        </p:nvSpPr>
        <p:spPr/>
        <p:txBody>
          <a:bodyPr/>
          <a:lstStyle/>
          <a:p>
            <a:fld id="{277D7402-3F12-2147-8283-95466AC321A8}" type="slidenum">
              <a:rPr lang="en-US" smtClean="0"/>
              <a:t>15</a:t>
            </a:fld>
            <a:endParaRPr lang="en-US"/>
          </a:p>
        </p:txBody>
      </p:sp>
    </p:spTree>
    <p:extLst>
      <p:ext uri="{BB962C8B-B14F-4D97-AF65-F5344CB8AC3E}">
        <p14:creationId xmlns:p14="http://schemas.microsoft.com/office/powerpoint/2010/main" val="278520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58235AE-8D5A-CD4E-AADA-3758C6CFA67F}"/>
              </a:ext>
            </a:extLst>
          </p:cNvPr>
          <p:cNvSpPr txBox="1">
            <a:spLocks/>
          </p:cNvSpPr>
          <p:nvPr/>
        </p:nvSpPr>
        <p:spPr>
          <a:xfrm>
            <a:off x="233507" y="-95231"/>
            <a:ext cx="1005840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a:t>Strategy: incentives</a:t>
            </a:r>
            <a:endParaRPr lang="en-US" dirty="0"/>
          </a:p>
        </p:txBody>
      </p:sp>
      <p:pic>
        <p:nvPicPr>
          <p:cNvPr id="6" name="Picture 5">
            <a:extLst>
              <a:ext uri="{FF2B5EF4-FFF2-40B4-BE49-F238E27FC236}">
                <a16:creationId xmlns:a16="http://schemas.microsoft.com/office/drawing/2014/main" id="{EF792E6C-CC0A-4343-B758-C7185B548CF6}"/>
              </a:ext>
            </a:extLst>
          </p:cNvPr>
          <p:cNvPicPr>
            <a:picLocks noChangeAspect="1"/>
          </p:cNvPicPr>
          <p:nvPr/>
        </p:nvPicPr>
        <p:blipFill>
          <a:blip r:embed="rId4"/>
          <a:stretch>
            <a:fillRect/>
          </a:stretch>
        </p:blipFill>
        <p:spPr>
          <a:xfrm>
            <a:off x="1156009" y="1594624"/>
            <a:ext cx="3830444" cy="3830444"/>
          </a:xfrm>
          <a:prstGeom prst="rect">
            <a:avLst/>
          </a:prstGeom>
        </p:spPr>
      </p:pic>
      <p:sp>
        <p:nvSpPr>
          <p:cNvPr id="8" name="TextBox 7">
            <a:extLst>
              <a:ext uri="{FF2B5EF4-FFF2-40B4-BE49-F238E27FC236}">
                <a16:creationId xmlns:a16="http://schemas.microsoft.com/office/drawing/2014/main" id="{DDC0B2AA-D79D-DA40-AE6C-BD0005D1EA78}"/>
              </a:ext>
            </a:extLst>
          </p:cNvPr>
          <p:cNvSpPr txBox="1"/>
          <p:nvPr/>
        </p:nvSpPr>
        <p:spPr>
          <a:xfrm>
            <a:off x="970156" y="5657671"/>
            <a:ext cx="4259766" cy="923330"/>
          </a:xfrm>
          <a:prstGeom prst="rect">
            <a:avLst/>
          </a:prstGeom>
          <a:noFill/>
        </p:spPr>
        <p:txBody>
          <a:bodyPr wrap="square" rtlCol="0">
            <a:spAutoFit/>
          </a:bodyPr>
          <a:lstStyle/>
          <a:p>
            <a:pPr algn="ctr"/>
            <a:r>
              <a:rPr lang="en-US" dirty="0"/>
              <a:t>Stickers on equipment purchased with financial incentives from our Facilities Management group</a:t>
            </a:r>
          </a:p>
        </p:txBody>
      </p:sp>
      <p:pic>
        <p:nvPicPr>
          <p:cNvPr id="10" name="Picture 9">
            <a:extLst>
              <a:ext uri="{FF2B5EF4-FFF2-40B4-BE49-F238E27FC236}">
                <a16:creationId xmlns:a16="http://schemas.microsoft.com/office/drawing/2014/main" id="{DC8A83AE-A15F-1943-AC20-8EF874F33032}"/>
              </a:ext>
            </a:extLst>
          </p:cNvPr>
          <p:cNvPicPr>
            <a:picLocks noChangeAspect="1"/>
          </p:cNvPicPr>
          <p:nvPr/>
        </p:nvPicPr>
        <p:blipFill>
          <a:blip r:embed="rId5"/>
          <a:stretch>
            <a:fillRect/>
          </a:stretch>
        </p:blipFill>
        <p:spPr>
          <a:xfrm>
            <a:off x="6524441" y="690335"/>
            <a:ext cx="2286000" cy="3048000"/>
          </a:xfrm>
          <a:prstGeom prst="rect">
            <a:avLst/>
          </a:prstGeom>
        </p:spPr>
      </p:pic>
      <p:pic>
        <p:nvPicPr>
          <p:cNvPr id="12" name="Picture 11">
            <a:extLst>
              <a:ext uri="{FF2B5EF4-FFF2-40B4-BE49-F238E27FC236}">
                <a16:creationId xmlns:a16="http://schemas.microsoft.com/office/drawing/2014/main" id="{9C1690CA-56BD-FE47-9B57-07F2EF6FB7B8}"/>
              </a:ext>
            </a:extLst>
          </p:cNvPr>
          <p:cNvPicPr>
            <a:picLocks noChangeAspect="1"/>
          </p:cNvPicPr>
          <p:nvPr/>
        </p:nvPicPr>
        <p:blipFill>
          <a:blip r:embed="rId6"/>
          <a:stretch>
            <a:fillRect/>
          </a:stretch>
        </p:blipFill>
        <p:spPr>
          <a:xfrm>
            <a:off x="7537011" y="4404916"/>
            <a:ext cx="2754896" cy="2066172"/>
          </a:xfrm>
          <a:prstGeom prst="rect">
            <a:avLst/>
          </a:prstGeom>
        </p:spPr>
      </p:pic>
      <p:pic>
        <p:nvPicPr>
          <p:cNvPr id="14" name="Picture 13">
            <a:extLst>
              <a:ext uri="{FF2B5EF4-FFF2-40B4-BE49-F238E27FC236}">
                <a16:creationId xmlns:a16="http://schemas.microsoft.com/office/drawing/2014/main" id="{400E8012-D9A6-9241-990A-EA68A2F4144C}"/>
              </a:ext>
            </a:extLst>
          </p:cNvPr>
          <p:cNvPicPr>
            <a:picLocks noChangeAspect="1"/>
          </p:cNvPicPr>
          <p:nvPr/>
        </p:nvPicPr>
        <p:blipFill>
          <a:blip r:embed="rId7"/>
          <a:stretch>
            <a:fillRect/>
          </a:stretch>
        </p:blipFill>
        <p:spPr>
          <a:xfrm>
            <a:off x="9002751" y="316060"/>
            <a:ext cx="2084902" cy="3796549"/>
          </a:xfrm>
          <a:prstGeom prst="rect">
            <a:avLst/>
          </a:prstGeom>
        </p:spPr>
      </p:pic>
      <p:sp>
        <p:nvSpPr>
          <p:cNvPr id="15" name="TextBox 14">
            <a:extLst>
              <a:ext uri="{FF2B5EF4-FFF2-40B4-BE49-F238E27FC236}">
                <a16:creationId xmlns:a16="http://schemas.microsoft.com/office/drawing/2014/main" id="{1F1B6DE2-1A65-D84A-98F4-2A21E9BE9B98}"/>
              </a:ext>
            </a:extLst>
          </p:cNvPr>
          <p:cNvSpPr txBox="1"/>
          <p:nvPr/>
        </p:nvSpPr>
        <p:spPr>
          <a:xfrm>
            <a:off x="6188926" y="3872592"/>
            <a:ext cx="2813825" cy="369332"/>
          </a:xfrm>
          <a:prstGeom prst="rect">
            <a:avLst/>
          </a:prstGeom>
          <a:noFill/>
        </p:spPr>
        <p:txBody>
          <a:bodyPr wrap="square" rtlCol="0">
            <a:spAutoFit/>
          </a:bodyPr>
          <a:lstStyle/>
          <a:p>
            <a:pPr algn="ctr"/>
            <a:r>
              <a:rPr lang="en-US" dirty="0"/>
              <a:t>Waterless condensers</a:t>
            </a:r>
          </a:p>
        </p:txBody>
      </p:sp>
      <p:sp>
        <p:nvSpPr>
          <p:cNvPr id="16" name="TextBox 15">
            <a:extLst>
              <a:ext uri="{FF2B5EF4-FFF2-40B4-BE49-F238E27FC236}">
                <a16:creationId xmlns:a16="http://schemas.microsoft.com/office/drawing/2014/main" id="{3ADB0F35-C70A-1545-A296-6A9D9FD612AA}"/>
              </a:ext>
            </a:extLst>
          </p:cNvPr>
          <p:cNvSpPr txBox="1"/>
          <p:nvPr/>
        </p:nvSpPr>
        <p:spPr>
          <a:xfrm>
            <a:off x="10513031" y="4963403"/>
            <a:ext cx="1506083" cy="923330"/>
          </a:xfrm>
          <a:prstGeom prst="rect">
            <a:avLst/>
          </a:prstGeom>
          <a:noFill/>
        </p:spPr>
        <p:txBody>
          <a:bodyPr wrap="square" rtlCol="0">
            <a:spAutoFit/>
          </a:bodyPr>
          <a:lstStyle/>
          <a:p>
            <a:r>
              <a:rPr lang="en-US" dirty="0"/>
              <a:t>Free equipment timers</a:t>
            </a:r>
          </a:p>
        </p:txBody>
      </p:sp>
      <p:sp>
        <p:nvSpPr>
          <p:cNvPr id="2" name="Slide Number Placeholder 1">
            <a:extLst>
              <a:ext uri="{FF2B5EF4-FFF2-40B4-BE49-F238E27FC236}">
                <a16:creationId xmlns:a16="http://schemas.microsoft.com/office/drawing/2014/main" id="{255456DE-34A3-3646-9E3D-ABE05DF6F2A9}"/>
              </a:ext>
            </a:extLst>
          </p:cNvPr>
          <p:cNvSpPr>
            <a:spLocks noGrp="1"/>
          </p:cNvSpPr>
          <p:nvPr>
            <p:ph type="sldNum" sz="quarter" idx="12"/>
          </p:nvPr>
        </p:nvSpPr>
        <p:spPr/>
        <p:txBody>
          <a:bodyPr/>
          <a:lstStyle/>
          <a:p>
            <a:fld id="{277D7402-3F12-2147-8283-95466AC321A8}" type="slidenum">
              <a:rPr lang="en-US" smtClean="0"/>
              <a:t>16</a:t>
            </a:fld>
            <a:endParaRPr lang="en-US"/>
          </a:p>
        </p:txBody>
      </p:sp>
    </p:spTree>
    <p:extLst>
      <p:ext uri="{BB962C8B-B14F-4D97-AF65-F5344CB8AC3E}">
        <p14:creationId xmlns:p14="http://schemas.microsoft.com/office/powerpoint/2010/main" val="51786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2E5156-E64C-AE42-98E3-C5D3DBE177D5}"/>
              </a:ext>
            </a:extLst>
          </p:cNvPr>
          <p:cNvSpPr>
            <a:spLocks noGrp="1"/>
          </p:cNvSpPr>
          <p:nvPr>
            <p:ph type="title"/>
          </p:nvPr>
        </p:nvSpPr>
        <p:spPr>
          <a:xfrm>
            <a:off x="233507" y="-95231"/>
            <a:ext cx="10058400" cy="1609344"/>
          </a:xfrm>
        </p:spPr>
        <p:txBody>
          <a:bodyPr/>
          <a:lstStyle/>
          <a:p>
            <a:r>
              <a:rPr lang="en-US" dirty="0"/>
              <a:t>Strategy: incentives</a:t>
            </a:r>
          </a:p>
        </p:txBody>
      </p:sp>
      <p:pic>
        <p:nvPicPr>
          <p:cNvPr id="6" name="Picture 5">
            <a:extLst>
              <a:ext uri="{FF2B5EF4-FFF2-40B4-BE49-F238E27FC236}">
                <a16:creationId xmlns:a16="http://schemas.microsoft.com/office/drawing/2014/main" id="{940D05A4-EB61-D54F-9795-C4D4935F31F7}"/>
              </a:ext>
            </a:extLst>
          </p:cNvPr>
          <p:cNvPicPr>
            <a:picLocks noChangeAspect="1"/>
          </p:cNvPicPr>
          <p:nvPr/>
        </p:nvPicPr>
        <p:blipFill>
          <a:blip r:embed="rId3"/>
          <a:stretch>
            <a:fillRect/>
          </a:stretch>
        </p:blipFill>
        <p:spPr>
          <a:xfrm>
            <a:off x="1039642" y="1025912"/>
            <a:ext cx="3637191" cy="5664820"/>
          </a:xfrm>
          <a:prstGeom prst="rect">
            <a:avLst/>
          </a:prstGeom>
        </p:spPr>
      </p:pic>
      <p:sp>
        <p:nvSpPr>
          <p:cNvPr id="9" name="Left Arrow 8">
            <a:extLst>
              <a:ext uri="{FF2B5EF4-FFF2-40B4-BE49-F238E27FC236}">
                <a16:creationId xmlns:a16="http://schemas.microsoft.com/office/drawing/2014/main" id="{B47A9E31-F7C7-0347-8404-38FDA9E1F6A7}"/>
              </a:ext>
            </a:extLst>
          </p:cNvPr>
          <p:cNvSpPr/>
          <p:nvPr/>
        </p:nvSpPr>
        <p:spPr>
          <a:xfrm rot="20843772">
            <a:off x="4808909" y="4485253"/>
            <a:ext cx="2029522" cy="524107"/>
          </a:xfrm>
          <a:prstGeom prst="leftArrow">
            <a:avLst>
              <a:gd name="adj1" fmla="val 28641"/>
              <a:gd name="adj2" fmla="val 674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488D4FE-2ED1-7544-A0C6-143C8FF49A97}"/>
              </a:ext>
            </a:extLst>
          </p:cNvPr>
          <p:cNvSpPr txBox="1"/>
          <p:nvPr/>
        </p:nvSpPr>
        <p:spPr>
          <a:xfrm>
            <a:off x="7014115" y="3858322"/>
            <a:ext cx="4326673" cy="1477328"/>
          </a:xfrm>
          <a:prstGeom prst="rect">
            <a:avLst/>
          </a:prstGeom>
          <a:noFill/>
        </p:spPr>
        <p:txBody>
          <a:bodyPr wrap="square" rtlCol="0">
            <a:spAutoFit/>
          </a:bodyPr>
          <a:lstStyle/>
          <a:p>
            <a:r>
              <a:rPr lang="en-US" dirty="0"/>
              <a:t>“Increasing the temperature means the compressor does not have to work as hard. Since the compressor works less, there is reduce risk for compressor failure.”</a:t>
            </a:r>
          </a:p>
        </p:txBody>
      </p:sp>
      <p:sp>
        <p:nvSpPr>
          <p:cNvPr id="11" name="Left Arrow 10">
            <a:extLst>
              <a:ext uri="{FF2B5EF4-FFF2-40B4-BE49-F238E27FC236}">
                <a16:creationId xmlns:a16="http://schemas.microsoft.com/office/drawing/2014/main" id="{5D0CFBC0-1C1D-4F46-BDB8-A45438E8BD24}"/>
              </a:ext>
            </a:extLst>
          </p:cNvPr>
          <p:cNvSpPr/>
          <p:nvPr/>
        </p:nvSpPr>
        <p:spPr>
          <a:xfrm rot="559060">
            <a:off x="4830713" y="5471530"/>
            <a:ext cx="2029522" cy="524107"/>
          </a:xfrm>
          <a:prstGeom prst="leftArrow">
            <a:avLst>
              <a:gd name="adj1" fmla="val 28641"/>
              <a:gd name="adj2" fmla="val 674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502C690-0A58-1B47-B4D0-8526E988617E}"/>
              </a:ext>
            </a:extLst>
          </p:cNvPr>
          <p:cNvSpPr txBox="1"/>
          <p:nvPr/>
        </p:nvSpPr>
        <p:spPr>
          <a:xfrm>
            <a:off x="7014115" y="5675969"/>
            <a:ext cx="2943922" cy="461665"/>
          </a:xfrm>
          <a:prstGeom prst="rect">
            <a:avLst/>
          </a:prstGeom>
          <a:noFill/>
        </p:spPr>
        <p:txBody>
          <a:bodyPr wrap="square" rtlCol="0">
            <a:spAutoFit/>
          </a:bodyPr>
          <a:lstStyle/>
          <a:p>
            <a:r>
              <a:rPr lang="en-US" sz="2400" dirty="0"/>
              <a:t>Social Norming!</a:t>
            </a:r>
          </a:p>
        </p:txBody>
      </p:sp>
      <p:sp>
        <p:nvSpPr>
          <p:cNvPr id="13" name="Left Arrow 12">
            <a:extLst>
              <a:ext uri="{FF2B5EF4-FFF2-40B4-BE49-F238E27FC236}">
                <a16:creationId xmlns:a16="http://schemas.microsoft.com/office/drawing/2014/main" id="{1E498E37-600D-C64F-8B45-47E58E2DD17B}"/>
              </a:ext>
            </a:extLst>
          </p:cNvPr>
          <p:cNvSpPr/>
          <p:nvPr/>
        </p:nvSpPr>
        <p:spPr>
          <a:xfrm rot="21017021">
            <a:off x="4843413" y="2981257"/>
            <a:ext cx="2029522" cy="524107"/>
          </a:xfrm>
          <a:prstGeom prst="leftArrow">
            <a:avLst>
              <a:gd name="adj1" fmla="val 28641"/>
              <a:gd name="adj2" fmla="val 674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D23EA1B-E782-8549-81DF-CF457BE856E6}"/>
              </a:ext>
            </a:extLst>
          </p:cNvPr>
          <p:cNvSpPr txBox="1"/>
          <p:nvPr/>
        </p:nvSpPr>
        <p:spPr>
          <a:xfrm>
            <a:off x="7014115" y="2687006"/>
            <a:ext cx="4646966" cy="830997"/>
          </a:xfrm>
          <a:prstGeom prst="rect">
            <a:avLst/>
          </a:prstGeom>
          <a:noFill/>
        </p:spPr>
        <p:txBody>
          <a:bodyPr wrap="square" rtlCol="0">
            <a:spAutoFit/>
          </a:bodyPr>
          <a:lstStyle/>
          <a:p>
            <a:r>
              <a:rPr lang="en-US" sz="2400" dirty="0"/>
              <a:t>Vivid communication strategy; easy to remember</a:t>
            </a:r>
          </a:p>
        </p:txBody>
      </p:sp>
      <p:pic>
        <p:nvPicPr>
          <p:cNvPr id="16" name="Picture 15">
            <a:extLst>
              <a:ext uri="{FF2B5EF4-FFF2-40B4-BE49-F238E27FC236}">
                <a16:creationId xmlns:a16="http://schemas.microsoft.com/office/drawing/2014/main" id="{1E226049-D32C-3942-B168-D96C8D7F24AE}"/>
              </a:ext>
            </a:extLst>
          </p:cNvPr>
          <p:cNvPicPr>
            <a:picLocks noChangeAspect="1"/>
          </p:cNvPicPr>
          <p:nvPr/>
        </p:nvPicPr>
        <p:blipFill rotWithShape="1">
          <a:blip r:embed="rId4"/>
          <a:srcRect t="51382"/>
          <a:stretch/>
        </p:blipFill>
        <p:spPr>
          <a:xfrm>
            <a:off x="7178569" y="286863"/>
            <a:ext cx="3603991" cy="2267533"/>
          </a:xfrm>
          <a:prstGeom prst="rect">
            <a:avLst/>
          </a:prstGeom>
        </p:spPr>
      </p:pic>
      <p:sp>
        <p:nvSpPr>
          <p:cNvPr id="2" name="Slide Number Placeholder 1">
            <a:extLst>
              <a:ext uri="{FF2B5EF4-FFF2-40B4-BE49-F238E27FC236}">
                <a16:creationId xmlns:a16="http://schemas.microsoft.com/office/drawing/2014/main" id="{A408EB33-EFA8-044A-83F6-52EC2A210B5C}"/>
              </a:ext>
            </a:extLst>
          </p:cNvPr>
          <p:cNvSpPr>
            <a:spLocks noGrp="1"/>
          </p:cNvSpPr>
          <p:nvPr>
            <p:ph type="sldNum" sz="quarter" idx="12"/>
          </p:nvPr>
        </p:nvSpPr>
        <p:spPr/>
        <p:txBody>
          <a:bodyPr/>
          <a:lstStyle/>
          <a:p>
            <a:fld id="{277D7402-3F12-2147-8283-95466AC321A8}" type="slidenum">
              <a:rPr lang="en-US" smtClean="0"/>
              <a:t>17</a:t>
            </a:fld>
            <a:endParaRPr lang="en-US"/>
          </a:p>
        </p:txBody>
      </p:sp>
    </p:spTree>
    <p:extLst>
      <p:ext uri="{BB962C8B-B14F-4D97-AF65-F5344CB8AC3E}">
        <p14:creationId xmlns:p14="http://schemas.microsoft.com/office/powerpoint/2010/main" val="90017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3"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D52D4-7EB6-134C-8FCF-C1E0F3FDE879}"/>
              </a:ext>
            </a:extLst>
          </p:cNvPr>
          <p:cNvSpPr>
            <a:spLocks noGrp="1"/>
          </p:cNvSpPr>
          <p:nvPr>
            <p:ph type="title"/>
          </p:nvPr>
        </p:nvSpPr>
        <p:spPr/>
        <p:txBody>
          <a:bodyPr>
            <a:normAutofit fontScale="90000"/>
          </a:bodyPr>
          <a:lstStyle/>
          <a:p>
            <a:r>
              <a:rPr lang="en-US" dirty="0"/>
              <a:t>Strategy: high quality communication &amp; </a:t>
            </a:r>
            <a:br>
              <a:rPr lang="en-US" dirty="0"/>
            </a:br>
            <a:r>
              <a:rPr lang="en-US" dirty="0"/>
              <a:t>		   effective persuasion</a:t>
            </a:r>
          </a:p>
        </p:txBody>
      </p:sp>
      <p:sp>
        <p:nvSpPr>
          <p:cNvPr id="3" name="Content Placeholder 2">
            <a:extLst>
              <a:ext uri="{FF2B5EF4-FFF2-40B4-BE49-F238E27FC236}">
                <a16:creationId xmlns:a16="http://schemas.microsoft.com/office/drawing/2014/main" id="{6F995202-C710-BA4D-9656-75CDAC0D721C}"/>
              </a:ext>
            </a:extLst>
          </p:cNvPr>
          <p:cNvSpPr>
            <a:spLocks noGrp="1"/>
          </p:cNvSpPr>
          <p:nvPr>
            <p:ph idx="1"/>
          </p:nvPr>
        </p:nvSpPr>
        <p:spPr>
          <a:xfrm>
            <a:off x="1066800" y="2199467"/>
            <a:ext cx="10058400" cy="4050792"/>
          </a:xfrm>
        </p:spPr>
        <p:txBody>
          <a:bodyPr>
            <a:normAutofit/>
          </a:bodyPr>
          <a:lstStyle/>
          <a:p>
            <a:r>
              <a:rPr lang="en-US" sz="2400" dirty="0"/>
              <a:t>VIVID</a:t>
            </a:r>
          </a:p>
          <a:p>
            <a:r>
              <a:rPr lang="en-US" sz="2400" dirty="0"/>
              <a:t>CONCRETE</a:t>
            </a:r>
          </a:p>
          <a:p>
            <a:r>
              <a:rPr lang="en-US" sz="2400" dirty="0"/>
              <a:t>PERSONAL</a:t>
            </a:r>
          </a:p>
          <a:p>
            <a:endParaRPr lang="en-US" sz="2400" dirty="0"/>
          </a:p>
          <a:p>
            <a:r>
              <a:rPr lang="en-US" sz="2400" dirty="0"/>
              <a:t>Know your audience</a:t>
            </a:r>
          </a:p>
          <a:p>
            <a:r>
              <a:rPr lang="en-US" sz="2400" dirty="0"/>
              <a:t>Reference credible sources and work with credible groups</a:t>
            </a:r>
          </a:p>
          <a:p>
            <a:r>
              <a:rPr lang="en-US" sz="2400" dirty="0"/>
              <a:t>Make message easy to remember</a:t>
            </a:r>
          </a:p>
          <a:p>
            <a:r>
              <a:rPr lang="en-US" sz="2400" dirty="0"/>
              <a:t>Provide personal or community goals </a:t>
            </a:r>
          </a:p>
        </p:txBody>
      </p:sp>
      <p:sp>
        <p:nvSpPr>
          <p:cNvPr id="6" name="Slide Number Placeholder 5">
            <a:extLst>
              <a:ext uri="{FF2B5EF4-FFF2-40B4-BE49-F238E27FC236}">
                <a16:creationId xmlns:a16="http://schemas.microsoft.com/office/drawing/2014/main" id="{FC2C8BF3-04B6-DC4E-A371-731AA1AA6079}"/>
              </a:ext>
            </a:extLst>
          </p:cNvPr>
          <p:cNvSpPr>
            <a:spLocks noGrp="1"/>
          </p:cNvSpPr>
          <p:nvPr>
            <p:ph type="sldNum" sz="quarter" idx="12"/>
          </p:nvPr>
        </p:nvSpPr>
        <p:spPr/>
        <p:txBody>
          <a:bodyPr/>
          <a:lstStyle/>
          <a:p>
            <a:fld id="{277D7402-3F12-2147-8283-95466AC321A8}" type="slidenum">
              <a:rPr lang="en-US" smtClean="0"/>
              <a:t>18</a:t>
            </a:fld>
            <a:endParaRPr lang="en-US"/>
          </a:p>
        </p:txBody>
      </p:sp>
    </p:spTree>
    <p:extLst>
      <p:ext uri="{BB962C8B-B14F-4D97-AF65-F5344CB8AC3E}">
        <p14:creationId xmlns:p14="http://schemas.microsoft.com/office/powerpoint/2010/main" val="252926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1D785-6914-A14F-A440-B10B86011C17}"/>
              </a:ext>
            </a:extLst>
          </p:cNvPr>
          <p:cNvSpPr>
            <a:spLocks noGrp="1"/>
          </p:cNvSpPr>
          <p:nvPr>
            <p:ph type="title"/>
          </p:nvPr>
        </p:nvSpPr>
        <p:spPr>
          <a:xfrm>
            <a:off x="376674" y="115922"/>
            <a:ext cx="10058400" cy="1609344"/>
          </a:xfrm>
        </p:spPr>
        <p:txBody>
          <a:bodyPr/>
          <a:lstStyle/>
          <a:p>
            <a:r>
              <a:rPr lang="en-US" dirty="0"/>
              <a:t>Effective communication</a:t>
            </a:r>
          </a:p>
        </p:txBody>
      </p:sp>
      <p:pic>
        <p:nvPicPr>
          <p:cNvPr id="5" name="Content Placeholder 4">
            <a:extLst>
              <a:ext uri="{FF2B5EF4-FFF2-40B4-BE49-F238E27FC236}">
                <a16:creationId xmlns:a16="http://schemas.microsoft.com/office/drawing/2014/main" id="{F793E591-8FE8-0A49-9A09-2F88C5D7728D}"/>
              </a:ext>
            </a:extLst>
          </p:cNvPr>
          <p:cNvPicPr>
            <a:picLocks noGrp="1" noChangeAspect="1"/>
          </p:cNvPicPr>
          <p:nvPr>
            <p:ph idx="1"/>
          </p:nvPr>
        </p:nvPicPr>
        <p:blipFill>
          <a:blip r:embed="rId2"/>
          <a:stretch>
            <a:fillRect/>
          </a:stretch>
        </p:blipFill>
        <p:spPr>
          <a:xfrm>
            <a:off x="505585" y="1855428"/>
            <a:ext cx="5175593" cy="3881695"/>
          </a:xfrm>
        </p:spPr>
      </p:pic>
      <p:pic>
        <p:nvPicPr>
          <p:cNvPr id="7" name="Picture 6">
            <a:extLst>
              <a:ext uri="{FF2B5EF4-FFF2-40B4-BE49-F238E27FC236}">
                <a16:creationId xmlns:a16="http://schemas.microsoft.com/office/drawing/2014/main" id="{60B0FCD9-0F78-064B-AA60-A3D39FC51311}"/>
              </a:ext>
            </a:extLst>
          </p:cNvPr>
          <p:cNvPicPr>
            <a:picLocks noChangeAspect="1"/>
          </p:cNvPicPr>
          <p:nvPr/>
        </p:nvPicPr>
        <p:blipFill rotWithShape="1">
          <a:blip r:embed="rId3"/>
          <a:srcRect l="13763"/>
          <a:stretch/>
        </p:blipFill>
        <p:spPr>
          <a:xfrm rot="5400000">
            <a:off x="6325331" y="1723835"/>
            <a:ext cx="5223770" cy="4543117"/>
          </a:xfrm>
          <a:prstGeom prst="rect">
            <a:avLst/>
          </a:prstGeom>
        </p:spPr>
      </p:pic>
      <p:sp>
        <p:nvSpPr>
          <p:cNvPr id="3" name="Right Arrow 2">
            <a:extLst>
              <a:ext uri="{FF2B5EF4-FFF2-40B4-BE49-F238E27FC236}">
                <a16:creationId xmlns:a16="http://schemas.microsoft.com/office/drawing/2014/main" id="{48021890-AA7F-FB40-9A3C-484904BD3798}"/>
              </a:ext>
            </a:extLst>
          </p:cNvPr>
          <p:cNvSpPr/>
          <p:nvPr/>
        </p:nvSpPr>
        <p:spPr>
          <a:xfrm>
            <a:off x="5767039" y="6122020"/>
            <a:ext cx="657922" cy="3068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F6CC448-7B42-5C46-8D33-899E07950D6A}"/>
              </a:ext>
            </a:extLst>
          </p:cNvPr>
          <p:cNvSpPr txBox="1"/>
          <p:nvPr/>
        </p:nvSpPr>
        <p:spPr>
          <a:xfrm>
            <a:off x="2588486" y="6090774"/>
            <a:ext cx="3122341" cy="369332"/>
          </a:xfrm>
          <a:prstGeom prst="rect">
            <a:avLst/>
          </a:prstGeom>
          <a:noFill/>
        </p:spPr>
        <p:txBody>
          <a:bodyPr wrap="square" rtlCol="0">
            <a:spAutoFit/>
          </a:bodyPr>
          <a:lstStyle/>
          <a:p>
            <a:r>
              <a:rPr lang="en-US" dirty="0"/>
              <a:t>CBSM at Harvard University</a:t>
            </a:r>
          </a:p>
        </p:txBody>
      </p:sp>
      <p:sp>
        <p:nvSpPr>
          <p:cNvPr id="6" name="Slide Number Placeholder 5">
            <a:extLst>
              <a:ext uri="{FF2B5EF4-FFF2-40B4-BE49-F238E27FC236}">
                <a16:creationId xmlns:a16="http://schemas.microsoft.com/office/drawing/2014/main" id="{336AAD91-4177-3B4A-80FD-5286094119F8}"/>
              </a:ext>
            </a:extLst>
          </p:cNvPr>
          <p:cNvSpPr>
            <a:spLocks noGrp="1"/>
          </p:cNvSpPr>
          <p:nvPr>
            <p:ph type="sldNum" sz="quarter" idx="12"/>
          </p:nvPr>
        </p:nvSpPr>
        <p:spPr/>
        <p:txBody>
          <a:bodyPr/>
          <a:lstStyle/>
          <a:p>
            <a:fld id="{277D7402-3F12-2147-8283-95466AC321A8}" type="slidenum">
              <a:rPr lang="en-US" smtClean="0"/>
              <a:t>19</a:t>
            </a:fld>
            <a:endParaRPr lang="en-US"/>
          </a:p>
        </p:txBody>
      </p:sp>
    </p:spTree>
    <p:extLst>
      <p:ext uri="{BB962C8B-B14F-4D97-AF65-F5344CB8AC3E}">
        <p14:creationId xmlns:p14="http://schemas.microsoft.com/office/powerpoint/2010/main" val="69433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FD323-8060-1F49-9432-A8A8A2AA7D02}"/>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F4634A04-6CD9-7047-A61D-A7CDEC8E9094}"/>
              </a:ext>
            </a:extLst>
          </p:cNvPr>
          <p:cNvSpPr>
            <a:spLocks noGrp="1"/>
          </p:cNvSpPr>
          <p:nvPr>
            <p:ph idx="1"/>
          </p:nvPr>
        </p:nvSpPr>
        <p:spPr>
          <a:xfrm>
            <a:off x="1069848" y="2121408"/>
            <a:ext cx="10283096" cy="4050792"/>
          </a:xfrm>
        </p:spPr>
        <p:txBody>
          <a:bodyPr>
            <a:noAutofit/>
          </a:bodyPr>
          <a:lstStyle/>
          <a:p>
            <a:pPr lvl="0"/>
            <a:r>
              <a:rPr lang="en-US" sz="2400" dirty="0"/>
              <a:t>Understand what community-based social marketing is and how it can help encourage behavior-change in the laboratory sustainability field</a:t>
            </a:r>
          </a:p>
          <a:p>
            <a:pPr lvl="0"/>
            <a:r>
              <a:rPr lang="en-US" sz="2400" dirty="0"/>
              <a:t>Identify how the CU Green Labs Program has utilized community-based social marketing strategies to promote more sustainable behaviors at the University of Colorado Boulder</a:t>
            </a:r>
          </a:p>
          <a:p>
            <a:pPr lvl="0"/>
            <a:r>
              <a:rPr lang="en-US" sz="2400" dirty="0"/>
              <a:t>Learn how to foster sustainable behavior at your own institution using a community-based social marketing approach</a:t>
            </a:r>
          </a:p>
          <a:p>
            <a:pPr lvl="0"/>
            <a:r>
              <a:rPr lang="en-US" sz="2400" dirty="0"/>
              <a:t>Be able to name several community-based social marketing strategies</a:t>
            </a:r>
          </a:p>
        </p:txBody>
      </p:sp>
      <p:sp>
        <p:nvSpPr>
          <p:cNvPr id="4" name="Slide Number Placeholder 3">
            <a:extLst>
              <a:ext uri="{FF2B5EF4-FFF2-40B4-BE49-F238E27FC236}">
                <a16:creationId xmlns:a16="http://schemas.microsoft.com/office/drawing/2014/main" id="{E264D147-BF57-CE43-BE8D-02BBEAF02CE3}"/>
              </a:ext>
            </a:extLst>
          </p:cNvPr>
          <p:cNvSpPr>
            <a:spLocks noGrp="1"/>
          </p:cNvSpPr>
          <p:nvPr>
            <p:ph type="sldNum" sz="quarter" idx="12"/>
          </p:nvPr>
        </p:nvSpPr>
        <p:spPr/>
        <p:txBody>
          <a:bodyPr/>
          <a:lstStyle/>
          <a:p>
            <a:fld id="{277D7402-3F12-2147-8283-95466AC321A8}" type="slidenum">
              <a:rPr lang="en-US" smtClean="0"/>
              <a:t>2</a:t>
            </a:fld>
            <a:endParaRPr lang="en-US"/>
          </a:p>
        </p:txBody>
      </p:sp>
    </p:spTree>
    <p:extLst>
      <p:ext uri="{BB962C8B-B14F-4D97-AF65-F5344CB8AC3E}">
        <p14:creationId xmlns:p14="http://schemas.microsoft.com/office/powerpoint/2010/main" val="252727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51038-1755-CA42-917C-4012A0A25E21}"/>
              </a:ext>
            </a:extLst>
          </p:cNvPr>
          <p:cNvSpPr>
            <a:spLocks noGrp="1"/>
          </p:cNvSpPr>
          <p:nvPr>
            <p:ph type="title"/>
          </p:nvPr>
        </p:nvSpPr>
        <p:spPr>
          <a:xfrm>
            <a:off x="713009" y="462329"/>
            <a:ext cx="10058400" cy="1609344"/>
          </a:xfrm>
        </p:spPr>
        <p:txBody>
          <a:bodyPr/>
          <a:lstStyle/>
          <a:p>
            <a:r>
              <a:rPr lang="en-US" dirty="0"/>
              <a:t>Combining strategies</a:t>
            </a:r>
          </a:p>
        </p:txBody>
      </p:sp>
      <p:sp>
        <p:nvSpPr>
          <p:cNvPr id="4" name="Title 1">
            <a:extLst>
              <a:ext uri="{FF2B5EF4-FFF2-40B4-BE49-F238E27FC236}">
                <a16:creationId xmlns:a16="http://schemas.microsoft.com/office/drawing/2014/main" id="{EF8D5107-016C-6A42-A75F-46B8FA2FD7FF}"/>
              </a:ext>
            </a:extLst>
          </p:cNvPr>
          <p:cNvSpPr txBox="1">
            <a:spLocks/>
          </p:cNvSpPr>
          <p:nvPr/>
        </p:nvSpPr>
        <p:spPr>
          <a:xfrm>
            <a:off x="3691054" y="3774687"/>
            <a:ext cx="8084634"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r"/>
            <a:r>
              <a:rPr lang="en-US" dirty="0"/>
              <a:t>Make it convenient to adopt sustainable behaviors</a:t>
            </a:r>
          </a:p>
        </p:txBody>
      </p:sp>
      <p:cxnSp>
        <p:nvCxnSpPr>
          <p:cNvPr id="6" name="Straight Connector 5">
            <a:extLst>
              <a:ext uri="{FF2B5EF4-FFF2-40B4-BE49-F238E27FC236}">
                <a16:creationId xmlns:a16="http://schemas.microsoft.com/office/drawing/2014/main" id="{89C2C9FF-C7A2-2A4F-A34E-A903664FF6F5}"/>
              </a:ext>
            </a:extLst>
          </p:cNvPr>
          <p:cNvCxnSpPr/>
          <p:nvPr/>
        </p:nvCxnSpPr>
        <p:spPr>
          <a:xfrm>
            <a:off x="4059044" y="1784195"/>
            <a:ext cx="2475571" cy="189570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4CA58210-C0C5-6946-BF3C-B5DA5ABD5307}"/>
              </a:ext>
            </a:extLst>
          </p:cNvPr>
          <p:cNvSpPr>
            <a:spLocks noGrp="1"/>
          </p:cNvSpPr>
          <p:nvPr>
            <p:ph type="sldNum" sz="quarter" idx="12"/>
          </p:nvPr>
        </p:nvSpPr>
        <p:spPr/>
        <p:txBody>
          <a:bodyPr/>
          <a:lstStyle/>
          <a:p>
            <a:fld id="{277D7402-3F12-2147-8283-95466AC321A8}" type="slidenum">
              <a:rPr lang="en-US" smtClean="0"/>
              <a:t>20</a:t>
            </a:fld>
            <a:endParaRPr lang="en-US"/>
          </a:p>
        </p:txBody>
      </p:sp>
    </p:spTree>
    <p:extLst>
      <p:ext uri="{BB962C8B-B14F-4D97-AF65-F5344CB8AC3E}">
        <p14:creationId xmlns:p14="http://schemas.microsoft.com/office/powerpoint/2010/main" val="97074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41471-B835-8B4F-AB92-8220BF957CC6}"/>
              </a:ext>
            </a:extLst>
          </p:cNvPr>
          <p:cNvSpPr>
            <a:spLocks noGrp="1"/>
          </p:cNvSpPr>
          <p:nvPr>
            <p:ph type="title"/>
          </p:nvPr>
        </p:nvSpPr>
        <p:spPr/>
        <p:txBody>
          <a:bodyPr/>
          <a:lstStyle/>
          <a:p>
            <a:r>
              <a:rPr lang="en-US" dirty="0"/>
              <a:t>In summary</a:t>
            </a:r>
          </a:p>
        </p:txBody>
      </p:sp>
      <p:sp>
        <p:nvSpPr>
          <p:cNvPr id="3" name="Content Placeholder 2">
            <a:extLst>
              <a:ext uri="{FF2B5EF4-FFF2-40B4-BE49-F238E27FC236}">
                <a16:creationId xmlns:a16="http://schemas.microsoft.com/office/drawing/2014/main" id="{DB318DC0-C408-9D4F-9B67-1BC8EB628269}"/>
              </a:ext>
            </a:extLst>
          </p:cNvPr>
          <p:cNvSpPr>
            <a:spLocks noGrp="1"/>
          </p:cNvSpPr>
          <p:nvPr>
            <p:ph idx="1"/>
          </p:nvPr>
        </p:nvSpPr>
        <p:spPr>
          <a:xfrm>
            <a:off x="1069848" y="1965291"/>
            <a:ext cx="10058400" cy="4050792"/>
          </a:xfrm>
        </p:spPr>
        <p:txBody>
          <a:bodyPr/>
          <a:lstStyle/>
          <a:p>
            <a:r>
              <a:rPr lang="en-US" sz="2400" dirty="0"/>
              <a:t>I am not an expert on applying CBSM to sustainability</a:t>
            </a:r>
          </a:p>
          <a:p>
            <a:endParaRPr lang="en-US" sz="2400" dirty="0"/>
          </a:p>
          <a:p>
            <a:r>
              <a:rPr lang="en-US" sz="2400" dirty="0"/>
              <a:t>CBSM is a great framework to use to promote more sustainable behaviors at your campus or institution</a:t>
            </a:r>
          </a:p>
          <a:p>
            <a:endParaRPr lang="en-US" sz="2400" dirty="0"/>
          </a:p>
          <a:p>
            <a:r>
              <a:rPr lang="en-US" sz="2400" dirty="0"/>
              <a:t>Also gives interesting insight into human behavior/psychology</a:t>
            </a:r>
          </a:p>
          <a:p>
            <a:endParaRPr lang="en-US" sz="2400" dirty="0"/>
          </a:p>
          <a:p>
            <a:r>
              <a:rPr lang="en-US" sz="2400" dirty="0"/>
              <a:t>Lots more information available online and through the free 3</a:t>
            </a:r>
            <a:r>
              <a:rPr lang="en-US" sz="2400" baseline="30000" dirty="0"/>
              <a:t>rd</a:t>
            </a:r>
            <a:r>
              <a:rPr lang="en-US" sz="2400" dirty="0"/>
              <a:t> edition of Fostering Sustainable Behavior by Doug McKenzie-Mohr</a:t>
            </a:r>
          </a:p>
          <a:p>
            <a:endParaRPr lang="en-US" dirty="0"/>
          </a:p>
        </p:txBody>
      </p:sp>
      <p:sp>
        <p:nvSpPr>
          <p:cNvPr id="4" name="Slide Number Placeholder 3">
            <a:extLst>
              <a:ext uri="{FF2B5EF4-FFF2-40B4-BE49-F238E27FC236}">
                <a16:creationId xmlns:a16="http://schemas.microsoft.com/office/drawing/2014/main" id="{46EF136C-248E-B945-A6F5-96F0272B84C5}"/>
              </a:ext>
            </a:extLst>
          </p:cNvPr>
          <p:cNvSpPr>
            <a:spLocks noGrp="1"/>
          </p:cNvSpPr>
          <p:nvPr>
            <p:ph type="sldNum" sz="quarter" idx="12"/>
          </p:nvPr>
        </p:nvSpPr>
        <p:spPr/>
        <p:txBody>
          <a:bodyPr/>
          <a:lstStyle/>
          <a:p>
            <a:fld id="{277D7402-3F12-2147-8283-95466AC321A8}" type="slidenum">
              <a:rPr lang="en-US" smtClean="0"/>
              <a:t>21</a:t>
            </a:fld>
            <a:endParaRPr lang="en-US"/>
          </a:p>
        </p:txBody>
      </p:sp>
    </p:spTree>
    <p:extLst>
      <p:ext uri="{BB962C8B-B14F-4D97-AF65-F5344CB8AC3E}">
        <p14:creationId xmlns:p14="http://schemas.microsoft.com/office/powerpoint/2010/main" val="365684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AAED6-00FB-FC4E-8326-C3A41B86D821}"/>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8886C24E-B9C1-AF40-9D28-FD2BF43C764E}"/>
              </a:ext>
            </a:extLst>
          </p:cNvPr>
          <p:cNvSpPr>
            <a:spLocks noGrp="1"/>
          </p:cNvSpPr>
          <p:nvPr>
            <p:ph idx="1"/>
          </p:nvPr>
        </p:nvSpPr>
        <p:spPr>
          <a:xfrm>
            <a:off x="1861583" y="1847608"/>
            <a:ext cx="10058400" cy="4050792"/>
          </a:xfrm>
        </p:spPr>
        <p:txBody>
          <a:bodyPr>
            <a:normAutofit/>
          </a:bodyPr>
          <a:lstStyle/>
          <a:p>
            <a:r>
              <a:rPr lang="en-US" sz="3600" dirty="0"/>
              <a:t>Enhancement of Eco Leader Program</a:t>
            </a:r>
          </a:p>
        </p:txBody>
      </p:sp>
      <p:pic>
        <p:nvPicPr>
          <p:cNvPr id="7" name="Picture 6">
            <a:extLst>
              <a:ext uri="{FF2B5EF4-FFF2-40B4-BE49-F238E27FC236}">
                <a16:creationId xmlns:a16="http://schemas.microsoft.com/office/drawing/2014/main" id="{C1A67551-3EDD-2045-8C26-5E7D5021B870}"/>
              </a:ext>
            </a:extLst>
          </p:cNvPr>
          <p:cNvPicPr>
            <a:picLocks noChangeAspect="1"/>
          </p:cNvPicPr>
          <p:nvPr/>
        </p:nvPicPr>
        <p:blipFill>
          <a:blip r:embed="rId3"/>
          <a:stretch>
            <a:fillRect/>
          </a:stretch>
        </p:blipFill>
        <p:spPr>
          <a:xfrm>
            <a:off x="3339790" y="2541858"/>
            <a:ext cx="5512420" cy="3674947"/>
          </a:xfrm>
          <a:prstGeom prst="rect">
            <a:avLst/>
          </a:prstGeom>
        </p:spPr>
      </p:pic>
      <p:sp>
        <p:nvSpPr>
          <p:cNvPr id="8" name="Slide Number Placeholder 7">
            <a:extLst>
              <a:ext uri="{FF2B5EF4-FFF2-40B4-BE49-F238E27FC236}">
                <a16:creationId xmlns:a16="http://schemas.microsoft.com/office/drawing/2014/main" id="{D507868D-88A4-864B-AE5A-50032258FD07}"/>
              </a:ext>
            </a:extLst>
          </p:cNvPr>
          <p:cNvSpPr>
            <a:spLocks noGrp="1"/>
          </p:cNvSpPr>
          <p:nvPr>
            <p:ph type="sldNum" sz="quarter" idx="12"/>
          </p:nvPr>
        </p:nvSpPr>
        <p:spPr/>
        <p:txBody>
          <a:bodyPr/>
          <a:lstStyle/>
          <a:p>
            <a:fld id="{277D7402-3F12-2147-8283-95466AC321A8}" type="slidenum">
              <a:rPr lang="en-US" smtClean="0"/>
              <a:t>22</a:t>
            </a:fld>
            <a:endParaRPr lang="en-US"/>
          </a:p>
        </p:txBody>
      </p:sp>
    </p:spTree>
    <p:extLst>
      <p:ext uri="{BB962C8B-B14F-4D97-AF65-F5344CB8AC3E}">
        <p14:creationId xmlns:p14="http://schemas.microsoft.com/office/powerpoint/2010/main" val="1241251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1D4F17-5018-9448-AC24-F71AEB067111}"/>
              </a:ext>
            </a:extLst>
          </p:cNvPr>
          <p:cNvPicPr>
            <a:picLocks noChangeAspect="1"/>
          </p:cNvPicPr>
          <p:nvPr/>
        </p:nvPicPr>
        <p:blipFill>
          <a:blip r:embed="rId2">
            <a:alphaModFix amt="50000"/>
          </a:blip>
          <a:stretch>
            <a:fillRect/>
          </a:stretch>
        </p:blipFill>
        <p:spPr>
          <a:xfrm>
            <a:off x="-12358" y="0"/>
            <a:ext cx="12204358" cy="8085387"/>
          </a:xfrm>
          <a:prstGeom prst="rect">
            <a:avLst/>
          </a:prstGeom>
        </p:spPr>
      </p:pic>
      <p:sp>
        <p:nvSpPr>
          <p:cNvPr id="2" name="Title 1">
            <a:extLst>
              <a:ext uri="{FF2B5EF4-FFF2-40B4-BE49-F238E27FC236}">
                <a16:creationId xmlns:a16="http://schemas.microsoft.com/office/drawing/2014/main" id="{BE83248C-60E0-824C-B625-3E681924AA1D}"/>
              </a:ext>
            </a:extLst>
          </p:cNvPr>
          <p:cNvSpPr>
            <a:spLocks noGrp="1"/>
          </p:cNvSpPr>
          <p:nvPr>
            <p:ph type="title"/>
          </p:nvPr>
        </p:nvSpPr>
        <p:spPr/>
        <p:txBody>
          <a:bodyPr/>
          <a:lstStyle/>
          <a:p>
            <a:r>
              <a:rPr lang="en-US" dirty="0"/>
              <a:t>acknowledgments</a:t>
            </a:r>
          </a:p>
        </p:txBody>
      </p:sp>
      <p:sp>
        <p:nvSpPr>
          <p:cNvPr id="3" name="Content Placeholder 2">
            <a:extLst>
              <a:ext uri="{FF2B5EF4-FFF2-40B4-BE49-F238E27FC236}">
                <a16:creationId xmlns:a16="http://schemas.microsoft.com/office/drawing/2014/main" id="{7DB617EF-E7AA-184B-B169-F81D4C6B86BC}"/>
              </a:ext>
            </a:extLst>
          </p:cNvPr>
          <p:cNvSpPr>
            <a:spLocks noGrp="1"/>
          </p:cNvSpPr>
          <p:nvPr>
            <p:ph idx="1"/>
          </p:nvPr>
        </p:nvSpPr>
        <p:spPr>
          <a:xfrm>
            <a:off x="1092152" y="4034711"/>
            <a:ext cx="10058400" cy="2743200"/>
          </a:xfrm>
        </p:spPr>
        <p:txBody>
          <a:bodyPr>
            <a:normAutofit/>
          </a:bodyPr>
          <a:lstStyle/>
          <a:p>
            <a:pPr marL="0" indent="0" algn="ctr">
              <a:buNone/>
            </a:pPr>
            <a:r>
              <a:rPr lang="en-US" sz="2400" dirty="0"/>
              <a:t>Kathy Ramirez-Aguilar, PhD - CU Green Labs Program Manager</a:t>
            </a:r>
          </a:p>
        </p:txBody>
      </p:sp>
      <p:pic>
        <p:nvPicPr>
          <p:cNvPr id="4" name="Picture 3">
            <a:extLst>
              <a:ext uri="{FF2B5EF4-FFF2-40B4-BE49-F238E27FC236}">
                <a16:creationId xmlns:a16="http://schemas.microsoft.com/office/drawing/2014/main" id="{95DE55C8-CB64-0848-B3A0-A2F066C84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333" y="2093976"/>
            <a:ext cx="3756111" cy="927081"/>
          </a:xfrm>
          <a:prstGeom prst="rect">
            <a:avLst/>
          </a:prstGeom>
        </p:spPr>
      </p:pic>
      <p:pic>
        <p:nvPicPr>
          <p:cNvPr id="5" name="Picture 4">
            <a:extLst>
              <a:ext uri="{FF2B5EF4-FFF2-40B4-BE49-F238E27FC236}">
                <a16:creationId xmlns:a16="http://schemas.microsoft.com/office/drawing/2014/main" id="{F480434D-2612-7647-8959-E61CC90914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5736" y="2093976"/>
            <a:ext cx="3756111" cy="987479"/>
          </a:xfrm>
          <a:prstGeom prst="rect">
            <a:avLst/>
          </a:prstGeom>
        </p:spPr>
      </p:pic>
      <p:sp>
        <p:nvSpPr>
          <p:cNvPr id="12" name="Slide Number Placeholder 11">
            <a:extLst>
              <a:ext uri="{FF2B5EF4-FFF2-40B4-BE49-F238E27FC236}">
                <a16:creationId xmlns:a16="http://schemas.microsoft.com/office/drawing/2014/main" id="{ED41DD6A-B5F8-E84C-84C0-A99F0EF53637}"/>
              </a:ext>
            </a:extLst>
          </p:cNvPr>
          <p:cNvSpPr>
            <a:spLocks noGrp="1"/>
          </p:cNvSpPr>
          <p:nvPr>
            <p:ph type="sldNum" sz="quarter" idx="12"/>
          </p:nvPr>
        </p:nvSpPr>
        <p:spPr/>
        <p:txBody>
          <a:bodyPr/>
          <a:lstStyle/>
          <a:p>
            <a:fld id="{277D7402-3F12-2147-8283-95466AC321A8}" type="slidenum">
              <a:rPr lang="en-US" smtClean="0"/>
              <a:t>23</a:t>
            </a:fld>
            <a:endParaRPr lang="en-US"/>
          </a:p>
        </p:txBody>
      </p:sp>
    </p:spTree>
    <p:extLst>
      <p:ext uri="{BB962C8B-B14F-4D97-AF65-F5344CB8AC3E}">
        <p14:creationId xmlns:p14="http://schemas.microsoft.com/office/powerpoint/2010/main" val="2614018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EBBDC-325A-FD4A-A6CB-72AD8FB4F228}"/>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CC40FE55-6B82-3D46-A255-887E1BB3B8B9}"/>
              </a:ext>
            </a:extLst>
          </p:cNvPr>
          <p:cNvSpPr>
            <a:spLocks noGrp="1"/>
          </p:cNvSpPr>
          <p:nvPr>
            <p:ph idx="1"/>
          </p:nvPr>
        </p:nvSpPr>
        <p:spPr>
          <a:xfrm>
            <a:off x="1069848" y="2631217"/>
            <a:ext cx="10058400" cy="3183673"/>
          </a:xfrm>
        </p:spPr>
        <p:txBody>
          <a:bodyPr/>
          <a:lstStyle/>
          <a:p>
            <a:pPr marL="0" indent="0">
              <a:buNone/>
            </a:pPr>
            <a:r>
              <a:rPr lang="en-US" dirty="0">
                <a:hlinkClick r:id="rId2"/>
              </a:rPr>
              <a:t>christina.greever@colorado.edu</a:t>
            </a:r>
            <a:endParaRPr lang="en-US" dirty="0"/>
          </a:p>
          <a:p>
            <a:pPr marL="0" indent="0">
              <a:buNone/>
            </a:pPr>
            <a:r>
              <a:rPr lang="en-US" dirty="0"/>
              <a:t>(303) 735-5612</a:t>
            </a:r>
          </a:p>
        </p:txBody>
      </p:sp>
      <p:pic>
        <p:nvPicPr>
          <p:cNvPr id="5" name="Picture 4">
            <a:extLst>
              <a:ext uri="{FF2B5EF4-FFF2-40B4-BE49-F238E27FC236}">
                <a16:creationId xmlns:a16="http://schemas.microsoft.com/office/drawing/2014/main" id="{F0C8F720-4E82-884A-BF8E-144214F28A22}"/>
              </a:ext>
            </a:extLst>
          </p:cNvPr>
          <p:cNvPicPr>
            <a:picLocks noChangeAspect="1"/>
          </p:cNvPicPr>
          <p:nvPr/>
        </p:nvPicPr>
        <p:blipFill>
          <a:blip r:embed="rId3"/>
          <a:stretch>
            <a:fillRect/>
          </a:stretch>
        </p:blipFill>
        <p:spPr>
          <a:xfrm>
            <a:off x="4206951" y="239775"/>
            <a:ext cx="7601263" cy="2146585"/>
          </a:xfrm>
          <a:prstGeom prst="rect">
            <a:avLst/>
          </a:prstGeom>
        </p:spPr>
      </p:pic>
      <p:sp>
        <p:nvSpPr>
          <p:cNvPr id="6" name="Slide Number Placeholder 5">
            <a:extLst>
              <a:ext uri="{FF2B5EF4-FFF2-40B4-BE49-F238E27FC236}">
                <a16:creationId xmlns:a16="http://schemas.microsoft.com/office/drawing/2014/main" id="{9DF6A7AB-E6D9-D348-91A7-0B6DAD252571}"/>
              </a:ext>
            </a:extLst>
          </p:cNvPr>
          <p:cNvSpPr>
            <a:spLocks noGrp="1"/>
          </p:cNvSpPr>
          <p:nvPr>
            <p:ph type="sldNum" sz="quarter" idx="12"/>
          </p:nvPr>
        </p:nvSpPr>
        <p:spPr/>
        <p:txBody>
          <a:bodyPr/>
          <a:lstStyle/>
          <a:p>
            <a:fld id="{277D7402-3F12-2147-8283-95466AC321A8}" type="slidenum">
              <a:rPr lang="en-US" smtClean="0"/>
              <a:t>24</a:t>
            </a:fld>
            <a:endParaRPr lang="en-US"/>
          </a:p>
        </p:txBody>
      </p:sp>
    </p:spTree>
    <p:extLst>
      <p:ext uri="{BB962C8B-B14F-4D97-AF65-F5344CB8AC3E}">
        <p14:creationId xmlns:p14="http://schemas.microsoft.com/office/powerpoint/2010/main" val="1026038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41C34-96F8-E640-8C60-C31AC2CE178A}"/>
              </a:ext>
            </a:extLst>
          </p:cNvPr>
          <p:cNvSpPr>
            <a:spLocks noGrp="1"/>
          </p:cNvSpPr>
          <p:nvPr>
            <p:ph type="title"/>
          </p:nvPr>
        </p:nvSpPr>
        <p:spPr/>
        <p:txBody>
          <a:bodyPr/>
          <a:lstStyle/>
          <a:p>
            <a:r>
              <a:rPr lang="en-US" dirty="0"/>
              <a:t>background</a:t>
            </a:r>
          </a:p>
        </p:txBody>
      </p:sp>
      <p:pic>
        <p:nvPicPr>
          <p:cNvPr id="10" name="Picture 9">
            <a:extLst>
              <a:ext uri="{FF2B5EF4-FFF2-40B4-BE49-F238E27FC236}">
                <a16:creationId xmlns:a16="http://schemas.microsoft.com/office/drawing/2014/main" id="{020039E7-BD02-6A41-82B3-93143796250A}"/>
              </a:ext>
            </a:extLst>
          </p:cNvPr>
          <p:cNvPicPr>
            <a:picLocks noChangeAspect="1"/>
          </p:cNvPicPr>
          <p:nvPr/>
        </p:nvPicPr>
        <p:blipFill>
          <a:blip r:embed="rId3"/>
          <a:stretch>
            <a:fillRect/>
          </a:stretch>
        </p:blipFill>
        <p:spPr>
          <a:xfrm>
            <a:off x="6989379" y="850163"/>
            <a:ext cx="3857297" cy="5157674"/>
          </a:xfrm>
          <a:prstGeom prst="rect">
            <a:avLst/>
          </a:prstGeom>
        </p:spPr>
      </p:pic>
      <p:pic>
        <p:nvPicPr>
          <p:cNvPr id="14" name="Picture 13">
            <a:extLst>
              <a:ext uri="{FF2B5EF4-FFF2-40B4-BE49-F238E27FC236}">
                <a16:creationId xmlns:a16="http://schemas.microsoft.com/office/drawing/2014/main" id="{4E36EBBB-47B4-A344-9C08-A65A5F6D96B0}"/>
              </a:ext>
            </a:extLst>
          </p:cNvPr>
          <p:cNvPicPr>
            <a:picLocks noChangeAspect="1"/>
          </p:cNvPicPr>
          <p:nvPr/>
        </p:nvPicPr>
        <p:blipFill>
          <a:blip r:embed="rId4"/>
          <a:stretch>
            <a:fillRect/>
          </a:stretch>
        </p:blipFill>
        <p:spPr>
          <a:xfrm>
            <a:off x="1922518" y="1943837"/>
            <a:ext cx="2692400" cy="4064000"/>
          </a:xfrm>
          <a:prstGeom prst="rect">
            <a:avLst/>
          </a:prstGeom>
        </p:spPr>
      </p:pic>
      <p:sp>
        <p:nvSpPr>
          <p:cNvPr id="15" name="TextBox 14">
            <a:extLst>
              <a:ext uri="{FF2B5EF4-FFF2-40B4-BE49-F238E27FC236}">
                <a16:creationId xmlns:a16="http://schemas.microsoft.com/office/drawing/2014/main" id="{EC72F213-E0E0-8043-9F91-1E6D23B1BA43}"/>
              </a:ext>
            </a:extLst>
          </p:cNvPr>
          <p:cNvSpPr txBox="1"/>
          <p:nvPr/>
        </p:nvSpPr>
        <p:spPr>
          <a:xfrm>
            <a:off x="1832952" y="6169573"/>
            <a:ext cx="2871531" cy="369332"/>
          </a:xfrm>
          <a:prstGeom prst="rect">
            <a:avLst/>
          </a:prstGeom>
          <a:noFill/>
        </p:spPr>
        <p:txBody>
          <a:bodyPr wrap="square" rtlCol="0">
            <a:spAutoFit/>
          </a:bodyPr>
          <a:lstStyle/>
          <a:p>
            <a:r>
              <a:rPr lang="en-US" dirty="0"/>
              <a:t>Dr. Doug McKenzie-Mohr</a:t>
            </a:r>
          </a:p>
        </p:txBody>
      </p:sp>
      <p:sp>
        <p:nvSpPr>
          <p:cNvPr id="16" name="TextBox 15">
            <a:extLst>
              <a:ext uri="{FF2B5EF4-FFF2-40B4-BE49-F238E27FC236}">
                <a16:creationId xmlns:a16="http://schemas.microsoft.com/office/drawing/2014/main" id="{3A4ED881-F2BD-E54E-8DD4-85A201F68052}"/>
              </a:ext>
            </a:extLst>
          </p:cNvPr>
          <p:cNvSpPr txBox="1"/>
          <p:nvPr/>
        </p:nvSpPr>
        <p:spPr>
          <a:xfrm>
            <a:off x="7945268" y="6188702"/>
            <a:ext cx="1945518" cy="369332"/>
          </a:xfrm>
          <a:prstGeom prst="rect">
            <a:avLst/>
          </a:prstGeom>
          <a:noFill/>
        </p:spPr>
        <p:txBody>
          <a:bodyPr wrap="square" rtlCol="0">
            <a:spAutoFit/>
          </a:bodyPr>
          <a:lstStyle/>
          <a:p>
            <a:r>
              <a:rPr lang="en-US" dirty="0" err="1"/>
              <a:t>www.cbsm.com</a:t>
            </a:r>
            <a:endParaRPr lang="en-US" dirty="0"/>
          </a:p>
        </p:txBody>
      </p:sp>
      <p:sp>
        <p:nvSpPr>
          <p:cNvPr id="3" name="Slide Number Placeholder 2">
            <a:extLst>
              <a:ext uri="{FF2B5EF4-FFF2-40B4-BE49-F238E27FC236}">
                <a16:creationId xmlns:a16="http://schemas.microsoft.com/office/drawing/2014/main" id="{E74B679A-D2CA-CE4C-B39C-9DBECB92C65C}"/>
              </a:ext>
            </a:extLst>
          </p:cNvPr>
          <p:cNvSpPr>
            <a:spLocks noGrp="1"/>
          </p:cNvSpPr>
          <p:nvPr>
            <p:ph type="sldNum" sz="quarter" idx="12"/>
          </p:nvPr>
        </p:nvSpPr>
        <p:spPr/>
        <p:txBody>
          <a:bodyPr/>
          <a:lstStyle/>
          <a:p>
            <a:fld id="{277D7402-3F12-2147-8283-95466AC321A8}" type="slidenum">
              <a:rPr lang="en-US" smtClean="0"/>
              <a:t>3</a:t>
            </a:fld>
            <a:endParaRPr lang="en-US"/>
          </a:p>
        </p:txBody>
      </p:sp>
    </p:spTree>
    <p:extLst>
      <p:ext uri="{BB962C8B-B14F-4D97-AF65-F5344CB8AC3E}">
        <p14:creationId xmlns:p14="http://schemas.microsoft.com/office/powerpoint/2010/main" val="3740203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55868-6741-E440-AD3E-0AD014694DF9}"/>
              </a:ext>
            </a:extLst>
          </p:cNvPr>
          <p:cNvSpPr>
            <a:spLocks noGrp="1"/>
          </p:cNvSpPr>
          <p:nvPr>
            <p:ph type="title"/>
          </p:nvPr>
        </p:nvSpPr>
        <p:spPr/>
        <p:txBody>
          <a:bodyPr/>
          <a:lstStyle/>
          <a:p>
            <a:r>
              <a:rPr lang="en-US" dirty="0"/>
              <a:t>What is </a:t>
            </a:r>
            <a:r>
              <a:rPr lang="en-US" dirty="0" err="1"/>
              <a:t>cbsm</a:t>
            </a:r>
            <a:r>
              <a:rPr lang="en-US" dirty="0"/>
              <a:t>?</a:t>
            </a:r>
          </a:p>
        </p:txBody>
      </p:sp>
      <p:sp>
        <p:nvSpPr>
          <p:cNvPr id="3" name="Content Placeholder 2">
            <a:extLst>
              <a:ext uri="{FF2B5EF4-FFF2-40B4-BE49-F238E27FC236}">
                <a16:creationId xmlns:a16="http://schemas.microsoft.com/office/drawing/2014/main" id="{C72481AE-86F2-2F4D-915D-36F26223319C}"/>
              </a:ext>
            </a:extLst>
          </p:cNvPr>
          <p:cNvSpPr>
            <a:spLocks noGrp="1"/>
          </p:cNvSpPr>
          <p:nvPr>
            <p:ph idx="1"/>
          </p:nvPr>
        </p:nvSpPr>
        <p:spPr/>
        <p:txBody>
          <a:bodyPr/>
          <a:lstStyle/>
          <a:p>
            <a:r>
              <a:rPr lang="en-US" sz="2800" dirty="0"/>
              <a:t> An approach to promoting behavior change based on research in social psychology. Can be effectively used for behaviors related to:</a:t>
            </a:r>
          </a:p>
          <a:p>
            <a:pPr lvl="1"/>
            <a:r>
              <a:rPr lang="en-US" sz="2800" dirty="0"/>
              <a:t>Sustainability</a:t>
            </a:r>
          </a:p>
          <a:p>
            <a:pPr lvl="1"/>
            <a:r>
              <a:rPr lang="en-US" sz="2800" dirty="0"/>
              <a:t>Health</a:t>
            </a:r>
          </a:p>
          <a:p>
            <a:pPr lvl="1"/>
            <a:r>
              <a:rPr lang="en-US" sz="2800" dirty="0"/>
              <a:t>Safety &amp; Injury Prevention</a:t>
            </a:r>
          </a:p>
          <a:p>
            <a:r>
              <a:rPr lang="en-US" sz="2800" dirty="0"/>
              <a:t>Identifies barriers to behavior change before applying strategies to promote lasting change </a:t>
            </a:r>
          </a:p>
          <a:p>
            <a:endParaRPr lang="en-US" dirty="0"/>
          </a:p>
          <a:p>
            <a:endParaRPr lang="en-US" dirty="0"/>
          </a:p>
        </p:txBody>
      </p:sp>
      <p:sp>
        <p:nvSpPr>
          <p:cNvPr id="4" name="Slide Number Placeholder 3">
            <a:extLst>
              <a:ext uri="{FF2B5EF4-FFF2-40B4-BE49-F238E27FC236}">
                <a16:creationId xmlns:a16="http://schemas.microsoft.com/office/drawing/2014/main" id="{E8557A80-B837-EA40-B183-E0529256B48B}"/>
              </a:ext>
            </a:extLst>
          </p:cNvPr>
          <p:cNvSpPr>
            <a:spLocks noGrp="1"/>
          </p:cNvSpPr>
          <p:nvPr>
            <p:ph type="sldNum" sz="quarter" idx="12"/>
          </p:nvPr>
        </p:nvSpPr>
        <p:spPr/>
        <p:txBody>
          <a:bodyPr/>
          <a:lstStyle/>
          <a:p>
            <a:fld id="{277D7402-3F12-2147-8283-95466AC321A8}" type="slidenum">
              <a:rPr lang="en-US" smtClean="0"/>
              <a:t>4</a:t>
            </a:fld>
            <a:endParaRPr lang="en-US"/>
          </a:p>
        </p:txBody>
      </p:sp>
    </p:spTree>
    <p:extLst>
      <p:ext uri="{BB962C8B-B14F-4D97-AF65-F5344CB8AC3E}">
        <p14:creationId xmlns:p14="http://schemas.microsoft.com/office/powerpoint/2010/main" val="4572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A19CC-118D-994C-B972-7C3FD4932E95}"/>
              </a:ext>
            </a:extLst>
          </p:cNvPr>
          <p:cNvSpPr>
            <a:spLocks noGrp="1"/>
          </p:cNvSpPr>
          <p:nvPr>
            <p:ph type="title"/>
          </p:nvPr>
        </p:nvSpPr>
        <p:spPr/>
        <p:txBody>
          <a:bodyPr/>
          <a:lstStyle/>
          <a:p>
            <a:r>
              <a:rPr lang="en-US" dirty="0"/>
              <a:t>What </a:t>
            </a:r>
            <a:r>
              <a:rPr lang="en-US" dirty="0" err="1"/>
              <a:t>cbsm</a:t>
            </a:r>
            <a:r>
              <a:rPr lang="en-US" dirty="0"/>
              <a:t> is not</a:t>
            </a:r>
          </a:p>
        </p:txBody>
      </p:sp>
      <p:sp>
        <p:nvSpPr>
          <p:cNvPr id="3" name="Content Placeholder 2">
            <a:extLst>
              <a:ext uri="{FF2B5EF4-FFF2-40B4-BE49-F238E27FC236}">
                <a16:creationId xmlns:a16="http://schemas.microsoft.com/office/drawing/2014/main" id="{DD1C3CB4-076F-4241-9208-29BEB3485070}"/>
              </a:ext>
            </a:extLst>
          </p:cNvPr>
          <p:cNvSpPr>
            <a:spLocks noGrp="1"/>
          </p:cNvSpPr>
          <p:nvPr>
            <p:ph idx="1"/>
          </p:nvPr>
        </p:nvSpPr>
        <p:spPr>
          <a:xfrm>
            <a:off x="1069848" y="1644213"/>
            <a:ext cx="10560874" cy="4050792"/>
          </a:xfrm>
        </p:spPr>
        <p:txBody>
          <a:bodyPr>
            <a:normAutofit/>
          </a:bodyPr>
          <a:lstStyle/>
          <a:p>
            <a:r>
              <a:rPr lang="en-US" sz="2400" dirty="0"/>
              <a:t>It’s not </a:t>
            </a:r>
          </a:p>
          <a:p>
            <a:pPr marL="695325" lvl="2" indent="-177800">
              <a:spcBef>
                <a:spcPts val="1200"/>
              </a:spcBef>
            </a:pPr>
            <a:r>
              <a:rPr lang="en-US" sz="2200" dirty="0"/>
              <a:t>a social media campaign </a:t>
            </a:r>
          </a:p>
          <a:p>
            <a:pPr marL="695325" lvl="2" indent="-177800">
              <a:spcBef>
                <a:spcPts val="1200"/>
              </a:spcBef>
            </a:pPr>
            <a:r>
              <a:rPr lang="en-US" sz="2200" dirty="0"/>
              <a:t>Information-Based Campaigns (Attitude-Behavior Approach)</a:t>
            </a:r>
          </a:p>
          <a:p>
            <a:pPr marL="695325" lvl="2" indent="-177800">
              <a:spcBef>
                <a:spcPts val="1200"/>
              </a:spcBef>
            </a:pPr>
            <a:r>
              <a:rPr lang="en-US" sz="2200" dirty="0"/>
              <a:t>Economic Self-Interest Approaches</a:t>
            </a:r>
          </a:p>
          <a:p>
            <a:pPr marL="695325" lvl="2" indent="-177800">
              <a:spcBef>
                <a:spcPts val="1200"/>
              </a:spcBef>
            </a:pPr>
            <a:endParaRPr lang="en-US" sz="2200" dirty="0"/>
          </a:p>
          <a:p>
            <a:pPr marL="146685" indent="-177800"/>
            <a:r>
              <a:rPr lang="en-US" sz="2400" dirty="0"/>
              <a:t>Studies indicate that these strategies are not enough to change behavior</a:t>
            </a:r>
          </a:p>
          <a:p>
            <a:pPr marL="146685" lvl="1" indent="-177800">
              <a:spcBef>
                <a:spcPts val="1200"/>
              </a:spcBef>
            </a:pPr>
            <a:r>
              <a:rPr lang="en-US" sz="2400" dirty="0"/>
              <a:t>Virtually no link between attitudes/knowledge and behavior</a:t>
            </a:r>
          </a:p>
          <a:p>
            <a:pPr marL="146685" lvl="1" indent="-177800">
              <a:spcBef>
                <a:spcPts val="1200"/>
              </a:spcBef>
            </a:pPr>
            <a:r>
              <a:rPr lang="en-US" sz="2400" dirty="0"/>
              <a:t>Why doesn’t this work?  </a:t>
            </a:r>
          </a:p>
          <a:p>
            <a:pPr lvl="2"/>
            <a:endParaRPr lang="en-US" dirty="0"/>
          </a:p>
          <a:p>
            <a:pPr lvl="1"/>
            <a:endParaRPr lang="en-US" dirty="0"/>
          </a:p>
          <a:p>
            <a:pPr lvl="1"/>
            <a:endParaRPr lang="en-US" dirty="0"/>
          </a:p>
        </p:txBody>
      </p:sp>
      <p:sp>
        <p:nvSpPr>
          <p:cNvPr id="4" name="TextBox 3">
            <a:extLst>
              <a:ext uri="{FF2B5EF4-FFF2-40B4-BE49-F238E27FC236}">
                <a16:creationId xmlns:a16="http://schemas.microsoft.com/office/drawing/2014/main" id="{C42F538B-8698-B24E-A644-C6D0CD7BD465}"/>
              </a:ext>
            </a:extLst>
          </p:cNvPr>
          <p:cNvSpPr txBox="1"/>
          <p:nvPr/>
        </p:nvSpPr>
        <p:spPr>
          <a:xfrm>
            <a:off x="1500067" y="5829170"/>
            <a:ext cx="9197962" cy="523220"/>
          </a:xfrm>
          <a:prstGeom prst="rect">
            <a:avLst/>
          </a:prstGeom>
          <a:noFill/>
        </p:spPr>
        <p:txBody>
          <a:bodyPr wrap="square" rtlCol="0">
            <a:spAutoFit/>
          </a:bodyPr>
          <a:lstStyle/>
          <a:p>
            <a:pPr algn="ctr"/>
            <a:r>
              <a:rPr lang="en-US" sz="2800" dirty="0">
                <a:solidFill>
                  <a:schemeClr val="accent2">
                    <a:lumMod val="60000"/>
                    <a:lumOff val="40000"/>
                  </a:schemeClr>
                </a:solidFill>
                <a:latin typeface="CollegiateBlackFLF" panose="02000603040000020004" pitchFamily="2" charset="0"/>
              </a:rPr>
              <a:t>BARRIERS TO CHANGE AREN’T CONSIDERED</a:t>
            </a:r>
          </a:p>
        </p:txBody>
      </p:sp>
      <p:sp>
        <p:nvSpPr>
          <p:cNvPr id="5" name="Rectangle 4">
            <a:extLst>
              <a:ext uri="{FF2B5EF4-FFF2-40B4-BE49-F238E27FC236}">
                <a16:creationId xmlns:a16="http://schemas.microsoft.com/office/drawing/2014/main" id="{07EADDE4-37C4-3F46-B4CC-1CE3BA24F43C}"/>
              </a:ext>
            </a:extLst>
          </p:cNvPr>
          <p:cNvSpPr/>
          <p:nvPr/>
        </p:nvSpPr>
        <p:spPr>
          <a:xfrm>
            <a:off x="1500067" y="2575932"/>
            <a:ext cx="8335309" cy="9367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Up Arrow 5">
            <a:extLst>
              <a:ext uri="{FF2B5EF4-FFF2-40B4-BE49-F238E27FC236}">
                <a16:creationId xmlns:a16="http://schemas.microsoft.com/office/drawing/2014/main" id="{D61E1A1B-0528-8343-A8FF-FD74754074E6}"/>
              </a:ext>
            </a:extLst>
          </p:cNvPr>
          <p:cNvSpPr/>
          <p:nvPr/>
        </p:nvSpPr>
        <p:spPr>
          <a:xfrm>
            <a:off x="4427034" y="3593407"/>
            <a:ext cx="323386" cy="47678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E1368D78-B3E5-AB4A-BADF-9B2676CF2678}"/>
              </a:ext>
            </a:extLst>
          </p:cNvPr>
          <p:cNvSpPr>
            <a:spLocks noGrp="1"/>
          </p:cNvSpPr>
          <p:nvPr>
            <p:ph type="sldNum" sz="quarter" idx="12"/>
          </p:nvPr>
        </p:nvSpPr>
        <p:spPr/>
        <p:txBody>
          <a:bodyPr/>
          <a:lstStyle/>
          <a:p>
            <a:fld id="{277D7402-3F12-2147-8283-95466AC321A8}" type="slidenum">
              <a:rPr lang="en-US" smtClean="0"/>
              <a:t>5</a:t>
            </a:fld>
            <a:endParaRPr lang="en-US"/>
          </a:p>
        </p:txBody>
      </p:sp>
    </p:spTree>
    <p:extLst>
      <p:ext uri="{BB962C8B-B14F-4D97-AF65-F5344CB8AC3E}">
        <p14:creationId xmlns:p14="http://schemas.microsoft.com/office/powerpoint/2010/main" val="414738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085E3-35F6-814D-8DE2-0D91AE0E9F12}"/>
              </a:ext>
            </a:extLst>
          </p:cNvPr>
          <p:cNvSpPr>
            <a:spLocks noGrp="1"/>
          </p:cNvSpPr>
          <p:nvPr>
            <p:ph type="title"/>
          </p:nvPr>
        </p:nvSpPr>
        <p:spPr/>
        <p:txBody>
          <a:bodyPr/>
          <a:lstStyle/>
          <a:p>
            <a:r>
              <a:rPr lang="en-US" dirty="0"/>
              <a:t>Community based social marketing</a:t>
            </a:r>
          </a:p>
        </p:txBody>
      </p:sp>
      <p:sp>
        <p:nvSpPr>
          <p:cNvPr id="5" name="Rounded Rectangle 4">
            <a:extLst>
              <a:ext uri="{FF2B5EF4-FFF2-40B4-BE49-F238E27FC236}">
                <a16:creationId xmlns:a16="http://schemas.microsoft.com/office/drawing/2014/main" id="{68A9DE7C-D64D-1E42-8092-7DF914D5A467}"/>
              </a:ext>
            </a:extLst>
          </p:cNvPr>
          <p:cNvSpPr/>
          <p:nvPr/>
        </p:nvSpPr>
        <p:spPr>
          <a:xfrm>
            <a:off x="5164100" y="2093976"/>
            <a:ext cx="1869896" cy="32383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5A34ED6-DE45-7F42-AD8F-19A6DE87CF2C}"/>
              </a:ext>
            </a:extLst>
          </p:cNvPr>
          <p:cNvSpPr txBox="1"/>
          <p:nvPr/>
        </p:nvSpPr>
        <p:spPr>
          <a:xfrm>
            <a:off x="5297663" y="2466634"/>
            <a:ext cx="1602769" cy="830997"/>
          </a:xfrm>
          <a:prstGeom prst="rect">
            <a:avLst/>
          </a:prstGeom>
          <a:noFill/>
        </p:spPr>
        <p:txBody>
          <a:bodyPr wrap="square" rtlCol="0">
            <a:spAutoFit/>
          </a:bodyPr>
          <a:lstStyle/>
          <a:p>
            <a:pPr algn="ctr"/>
            <a:r>
              <a:rPr lang="en-US" sz="2400" dirty="0"/>
              <a:t>Develop Strategies</a:t>
            </a:r>
          </a:p>
        </p:txBody>
      </p:sp>
      <p:sp>
        <p:nvSpPr>
          <p:cNvPr id="7" name="Rounded Rectangle 6">
            <a:extLst>
              <a:ext uri="{FF2B5EF4-FFF2-40B4-BE49-F238E27FC236}">
                <a16:creationId xmlns:a16="http://schemas.microsoft.com/office/drawing/2014/main" id="{7ECDD672-035E-5D4D-8ABD-B50F264240C6}"/>
              </a:ext>
            </a:extLst>
          </p:cNvPr>
          <p:cNvSpPr/>
          <p:nvPr/>
        </p:nvSpPr>
        <p:spPr>
          <a:xfrm>
            <a:off x="7463799" y="2093976"/>
            <a:ext cx="1869896" cy="32383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1DF98FD7-F044-C54A-9081-4ECB8B46C6E0}"/>
              </a:ext>
            </a:extLst>
          </p:cNvPr>
          <p:cNvSpPr/>
          <p:nvPr/>
        </p:nvSpPr>
        <p:spPr>
          <a:xfrm>
            <a:off x="9732675" y="2093976"/>
            <a:ext cx="1869896" cy="32383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A4BBE59F-D254-9F40-ACBC-6D18F5D7F876}"/>
              </a:ext>
            </a:extLst>
          </p:cNvPr>
          <p:cNvSpPr/>
          <p:nvPr/>
        </p:nvSpPr>
        <p:spPr>
          <a:xfrm>
            <a:off x="2864401" y="2093976"/>
            <a:ext cx="1869896" cy="32383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D845664D-AB27-AF4D-BDFC-21DA3F8D1D72}"/>
              </a:ext>
            </a:extLst>
          </p:cNvPr>
          <p:cNvSpPr/>
          <p:nvPr/>
        </p:nvSpPr>
        <p:spPr>
          <a:xfrm>
            <a:off x="564702" y="2093976"/>
            <a:ext cx="1869896" cy="32383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8CFDFB3-32B0-D249-ADCA-0140499343F4}"/>
              </a:ext>
            </a:extLst>
          </p:cNvPr>
          <p:cNvSpPr txBox="1"/>
          <p:nvPr/>
        </p:nvSpPr>
        <p:spPr>
          <a:xfrm>
            <a:off x="698265" y="2466635"/>
            <a:ext cx="1602769" cy="830997"/>
          </a:xfrm>
          <a:prstGeom prst="rect">
            <a:avLst/>
          </a:prstGeom>
          <a:noFill/>
        </p:spPr>
        <p:txBody>
          <a:bodyPr wrap="square" rtlCol="0">
            <a:spAutoFit/>
          </a:bodyPr>
          <a:lstStyle/>
          <a:p>
            <a:pPr algn="ctr"/>
            <a:r>
              <a:rPr lang="en-US" sz="2400" dirty="0"/>
              <a:t>Select Behaviors</a:t>
            </a:r>
          </a:p>
        </p:txBody>
      </p:sp>
      <p:sp>
        <p:nvSpPr>
          <p:cNvPr id="12" name="TextBox 11">
            <a:extLst>
              <a:ext uri="{FF2B5EF4-FFF2-40B4-BE49-F238E27FC236}">
                <a16:creationId xmlns:a16="http://schemas.microsoft.com/office/drawing/2014/main" id="{DF1E181F-7E88-AB47-B29B-2394C7891CC9}"/>
              </a:ext>
            </a:extLst>
          </p:cNvPr>
          <p:cNvSpPr txBox="1"/>
          <p:nvPr/>
        </p:nvSpPr>
        <p:spPr>
          <a:xfrm>
            <a:off x="2997964" y="2466635"/>
            <a:ext cx="1602769" cy="1200329"/>
          </a:xfrm>
          <a:prstGeom prst="rect">
            <a:avLst/>
          </a:prstGeom>
          <a:noFill/>
        </p:spPr>
        <p:txBody>
          <a:bodyPr wrap="square" rtlCol="0">
            <a:spAutoFit/>
          </a:bodyPr>
          <a:lstStyle/>
          <a:p>
            <a:pPr algn="ctr"/>
            <a:r>
              <a:rPr lang="en-US" sz="2400" dirty="0"/>
              <a:t>Uncover Barriers &amp; Benefits</a:t>
            </a:r>
          </a:p>
        </p:txBody>
      </p:sp>
      <p:sp>
        <p:nvSpPr>
          <p:cNvPr id="13" name="TextBox 12">
            <a:extLst>
              <a:ext uri="{FF2B5EF4-FFF2-40B4-BE49-F238E27FC236}">
                <a16:creationId xmlns:a16="http://schemas.microsoft.com/office/drawing/2014/main" id="{74EBADBD-4341-3242-9148-1CA2F6F32586}"/>
              </a:ext>
            </a:extLst>
          </p:cNvPr>
          <p:cNvSpPr txBox="1"/>
          <p:nvPr/>
        </p:nvSpPr>
        <p:spPr>
          <a:xfrm>
            <a:off x="7597362" y="2466634"/>
            <a:ext cx="1602769" cy="830997"/>
          </a:xfrm>
          <a:prstGeom prst="rect">
            <a:avLst/>
          </a:prstGeom>
          <a:noFill/>
        </p:spPr>
        <p:txBody>
          <a:bodyPr wrap="square" rtlCol="0">
            <a:spAutoFit/>
          </a:bodyPr>
          <a:lstStyle/>
          <a:p>
            <a:pPr algn="ctr"/>
            <a:r>
              <a:rPr lang="en-US" sz="2400" dirty="0"/>
              <a:t>Pilot Strategies</a:t>
            </a:r>
          </a:p>
        </p:txBody>
      </p:sp>
      <p:sp>
        <p:nvSpPr>
          <p:cNvPr id="14" name="TextBox 13">
            <a:extLst>
              <a:ext uri="{FF2B5EF4-FFF2-40B4-BE49-F238E27FC236}">
                <a16:creationId xmlns:a16="http://schemas.microsoft.com/office/drawing/2014/main" id="{623078DB-7D06-E142-A850-939E9676E556}"/>
              </a:ext>
            </a:extLst>
          </p:cNvPr>
          <p:cNvSpPr txBox="1"/>
          <p:nvPr/>
        </p:nvSpPr>
        <p:spPr>
          <a:xfrm>
            <a:off x="9799456" y="2466634"/>
            <a:ext cx="1736333" cy="1200329"/>
          </a:xfrm>
          <a:prstGeom prst="rect">
            <a:avLst/>
          </a:prstGeom>
          <a:noFill/>
        </p:spPr>
        <p:txBody>
          <a:bodyPr wrap="square" rtlCol="0">
            <a:spAutoFit/>
          </a:bodyPr>
          <a:lstStyle/>
          <a:p>
            <a:pPr algn="ctr"/>
            <a:r>
              <a:rPr lang="en-US" sz="2400" dirty="0"/>
              <a:t>Implement Broadly &amp; Evaluate</a:t>
            </a:r>
          </a:p>
        </p:txBody>
      </p:sp>
      <p:sp>
        <p:nvSpPr>
          <p:cNvPr id="15" name="TextBox 14">
            <a:extLst>
              <a:ext uri="{FF2B5EF4-FFF2-40B4-BE49-F238E27FC236}">
                <a16:creationId xmlns:a16="http://schemas.microsoft.com/office/drawing/2014/main" id="{3F1AA3D5-C5CB-E644-98C2-FE62FF2E5C8F}"/>
              </a:ext>
            </a:extLst>
          </p:cNvPr>
          <p:cNvSpPr txBox="1"/>
          <p:nvPr/>
        </p:nvSpPr>
        <p:spPr>
          <a:xfrm>
            <a:off x="1206646" y="4109663"/>
            <a:ext cx="586005" cy="923330"/>
          </a:xfrm>
          <a:prstGeom prst="rect">
            <a:avLst/>
          </a:prstGeom>
          <a:noFill/>
        </p:spPr>
        <p:txBody>
          <a:bodyPr wrap="square" rtlCol="0">
            <a:spAutoFit/>
          </a:bodyPr>
          <a:lstStyle/>
          <a:p>
            <a:r>
              <a:rPr lang="en-US" sz="5400" dirty="0"/>
              <a:t>1</a:t>
            </a:r>
          </a:p>
        </p:txBody>
      </p:sp>
      <p:sp>
        <p:nvSpPr>
          <p:cNvPr id="16" name="TextBox 15">
            <a:extLst>
              <a:ext uri="{FF2B5EF4-FFF2-40B4-BE49-F238E27FC236}">
                <a16:creationId xmlns:a16="http://schemas.microsoft.com/office/drawing/2014/main" id="{A72492C9-04FF-C840-9597-1D65E0C36FE1}"/>
              </a:ext>
            </a:extLst>
          </p:cNvPr>
          <p:cNvSpPr txBox="1"/>
          <p:nvPr/>
        </p:nvSpPr>
        <p:spPr>
          <a:xfrm>
            <a:off x="3506345" y="4109663"/>
            <a:ext cx="586005" cy="923330"/>
          </a:xfrm>
          <a:prstGeom prst="rect">
            <a:avLst/>
          </a:prstGeom>
          <a:noFill/>
        </p:spPr>
        <p:txBody>
          <a:bodyPr wrap="square" rtlCol="0">
            <a:spAutoFit/>
          </a:bodyPr>
          <a:lstStyle/>
          <a:p>
            <a:r>
              <a:rPr lang="en-US" sz="5400" dirty="0"/>
              <a:t>2</a:t>
            </a:r>
          </a:p>
        </p:txBody>
      </p:sp>
      <p:sp>
        <p:nvSpPr>
          <p:cNvPr id="17" name="TextBox 16">
            <a:extLst>
              <a:ext uri="{FF2B5EF4-FFF2-40B4-BE49-F238E27FC236}">
                <a16:creationId xmlns:a16="http://schemas.microsoft.com/office/drawing/2014/main" id="{0D4E04F9-3A39-6F4C-9158-BCD6620F8F7A}"/>
              </a:ext>
            </a:extLst>
          </p:cNvPr>
          <p:cNvSpPr txBox="1"/>
          <p:nvPr/>
        </p:nvSpPr>
        <p:spPr>
          <a:xfrm>
            <a:off x="5806044" y="4109663"/>
            <a:ext cx="586005" cy="923330"/>
          </a:xfrm>
          <a:prstGeom prst="rect">
            <a:avLst/>
          </a:prstGeom>
          <a:noFill/>
        </p:spPr>
        <p:txBody>
          <a:bodyPr wrap="square" rtlCol="0">
            <a:spAutoFit/>
          </a:bodyPr>
          <a:lstStyle/>
          <a:p>
            <a:r>
              <a:rPr lang="en-US" sz="5400" dirty="0"/>
              <a:t>3</a:t>
            </a:r>
          </a:p>
        </p:txBody>
      </p:sp>
      <p:sp>
        <p:nvSpPr>
          <p:cNvPr id="18" name="TextBox 17">
            <a:extLst>
              <a:ext uri="{FF2B5EF4-FFF2-40B4-BE49-F238E27FC236}">
                <a16:creationId xmlns:a16="http://schemas.microsoft.com/office/drawing/2014/main" id="{3A98B858-3F82-674E-B7C5-D9E7CCE3212F}"/>
              </a:ext>
            </a:extLst>
          </p:cNvPr>
          <p:cNvSpPr txBox="1"/>
          <p:nvPr/>
        </p:nvSpPr>
        <p:spPr>
          <a:xfrm>
            <a:off x="8105743" y="4109663"/>
            <a:ext cx="586005" cy="923330"/>
          </a:xfrm>
          <a:prstGeom prst="rect">
            <a:avLst/>
          </a:prstGeom>
          <a:noFill/>
        </p:spPr>
        <p:txBody>
          <a:bodyPr wrap="square" rtlCol="0">
            <a:spAutoFit/>
          </a:bodyPr>
          <a:lstStyle/>
          <a:p>
            <a:r>
              <a:rPr lang="en-US" sz="5400" dirty="0"/>
              <a:t>4</a:t>
            </a:r>
          </a:p>
        </p:txBody>
      </p:sp>
      <p:sp>
        <p:nvSpPr>
          <p:cNvPr id="19" name="TextBox 18">
            <a:extLst>
              <a:ext uri="{FF2B5EF4-FFF2-40B4-BE49-F238E27FC236}">
                <a16:creationId xmlns:a16="http://schemas.microsoft.com/office/drawing/2014/main" id="{4DC6844E-7E28-3D44-A716-32D57D65D622}"/>
              </a:ext>
            </a:extLst>
          </p:cNvPr>
          <p:cNvSpPr txBox="1"/>
          <p:nvPr/>
        </p:nvSpPr>
        <p:spPr>
          <a:xfrm>
            <a:off x="10374619" y="4109663"/>
            <a:ext cx="586005" cy="923330"/>
          </a:xfrm>
          <a:prstGeom prst="rect">
            <a:avLst/>
          </a:prstGeom>
          <a:noFill/>
        </p:spPr>
        <p:txBody>
          <a:bodyPr wrap="square" rtlCol="0">
            <a:spAutoFit/>
          </a:bodyPr>
          <a:lstStyle/>
          <a:p>
            <a:r>
              <a:rPr lang="en-US" sz="5400" dirty="0"/>
              <a:t>5</a:t>
            </a:r>
          </a:p>
        </p:txBody>
      </p:sp>
      <p:sp>
        <p:nvSpPr>
          <p:cNvPr id="3" name="Rounded Rectangle 2">
            <a:extLst>
              <a:ext uri="{FF2B5EF4-FFF2-40B4-BE49-F238E27FC236}">
                <a16:creationId xmlns:a16="http://schemas.microsoft.com/office/drawing/2014/main" id="{9DB760DC-D4F9-D445-A77E-9176593ECB56}"/>
              </a:ext>
            </a:extLst>
          </p:cNvPr>
          <p:cNvSpPr/>
          <p:nvPr/>
        </p:nvSpPr>
        <p:spPr>
          <a:xfrm>
            <a:off x="4928839" y="1795346"/>
            <a:ext cx="2375210" cy="3813717"/>
          </a:xfrm>
          <a:prstGeom prst="roundRect">
            <a:avLst/>
          </a:prstGeom>
          <a:noFill/>
          <a:ln w="57150" cmpd="thinThick">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5-Point Star 3">
            <a:extLst>
              <a:ext uri="{FF2B5EF4-FFF2-40B4-BE49-F238E27FC236}">
                <a16:creationId xmlns:a16="http://schemas.microsoft.com/office/drawing/2014/main" id="{45C1F756-383B-A84D-88AF-D47878341A51}"/>
              </a:ext>
            </a:extLst>
          </p:cNvPr>
          <p:cNvSpPr/>
          <p:nvPr/>
        </p:nvSpPr>
        <p:spPr>
          <a:xfrm>
            <a:off x="5737302" y="3429000"/>
            <a:ext cx="717395" cy="613317"/>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lide Number Placeholder 20">
            <a:extLst>
              <a:ext uri="{FF2B5EF4-FFF2-40B4-BE49-F238E27FC236}">
                <a16:creationId xmlns:a16="http://schemas.microsoft.com/office/drawing/2014/main" id="{3CEB0558-675D-364C-AA41-B9C9FC7A183C}"/>
              </a:ext>
            </a:extLst>
          </p:cNvPr>
          <p:cNvSpPr>
            <a:spLocks noGrp="1"/>
          </p:cNvSpPr>
          <p:nvPr>
            <p:ph type="sldNum" sz="quarter" idx="12"/>
          </p:nvPr>
        </p:nvSpPr>
        <p:spPr/>
        <p:txBody>
          <a:bodyPr/>
          <a:lstStyle/>
          <a:p>
            <a:fld id="{277D7402-3F12-2147-8283-95466AC321A8}" type="slidenum">
              <a:rPr lang="en-US" smtClean="0"/>
              <a:t>6</a:t>
            </a:fld>
            <a:endParaRPr lang="en-US"/>
          </a:p>
        </p:txBody>
      </p:sp>
    </p:spTree>
    <p:extLst>
      <p:ext uri="{BB962C8B-B14F-4D97-AF65-F5344CB8AC3E}">
        <p14:creationId xmlns:p14="http://schemas.microsoft.com/office/powerpoint/2010/main" val="348145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P spid="9" grpId="0" animBg="1"/>
      <p:bldP spid="10" grpId="0" animBg="1"/>
      <p:bldP spid="11" grpId="0"/>
      <p:bldP spid="12" grpId="0"/>
      <p:bldP spid="13" grpId="0"/>
      <p:bldP spid="14" grpId="0"/>
      <p:bldP spid="15" grpId="0"/>
      <p:bldP spid="16" grpId="0"/>
      <p:bldP spid="17" grpId="0"/>
      <p:bldP spid="18" grpId="0"/>
      <p:bldP spid="19" grpId="0"/>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1D8BF-E7B9-A940-B39F-B5EAFB479082}"/>
              </a:ext>
            </a:extLst>
          </p:cNvPr>
          <p:cNvSpPr>
            <a:spLocks noGrp="1"/>
          </p:cNvSpPr>
          <p:nvPr>
            <p:ph type="title"/>
          </p:nvPr>
        </p:nvSpPr>
        <p:spPr/>
        <p:txBody>
          <a:bodyPr/>
          <a:lstStyle/>
          <a:p>
            <a:r>
              <a:rPr lang="en-US" dirty="0"/>
              <a:t>Strategy: prompts</a:t>
            </a:r>
          </a:p>
        </p:txBody>
      </p:sp>
      <p:sp>
        <p:nvSpPr>
          <p:cNvPr id="3" name="Content Placeholder 2">
            <a:extLst>
              <a:ext uri="{FF2B5EF4-FFF2-40B4-BE49-F238E27FC236}">
                <a16:creationId xmlns:a16="http://schemas.microsoft.com/office/drawing/2014/main" id="{72A608E3-3A99-FC47-B50B-EA3540F35EC3}"/>
              </a:ext>
            </a:extLst>
          </p:cNvPr>
          <p:cNvSpPr>
            <a:spLocks noGrp="1"/>
          </p:cNvSpPr>
          <p:nvPr>
            <p:ph idx="1"/>
          </p:nvPr>
        </p:nvSpPr>
        <p:spPr>
          <a:xfrm>
            <a:off x="1069848" y="1828800"/>
            <a:ext cx="10058400" cy="4343400"/>
          </a:xfrm>
        </p:spPr>
        <p:txBody>
          <a:bodyPr>
            <a:normAutofit/>
          </a:bodyPr>
          <a:lstStyle/>
          <a:p>
            <a:r>
              <a:rPr lang="en-US" sz="2400" dirty="0"/>
              <a:t>Sometimes people don’t do sustainable behaviors not because they don’t care or lack motivation, it is that they forget.</a:t>
            </a:r>
          </a:p>
          <a:p>
            <a:endParaRPr lang="en-US" sz="2400" dirty="0"/>
          </a:p>
          <a:p>
            <a:r>
              <a:rPr lang="en-US" sz="2400" dirty="0"/>
              <a:t>General prompts rarely have impact – the suggested behavior must be specific!</a:t>
            </a:r>
          </a:p>
          <a:p>
            <a:endParaRPr lang="en-US" sz="2400" dirty="0"/>
          </a:p>
          <a:p>
            <a:r>
              <a:rPr lang="en-US" sz="2400" dirty="0"/>
              <a:t>Must be delivered in close proximity of time and space with the behavior in order to be effective.</a:t>
            </a:r>
          </a:p>
          <a:p>
            <a:endParaRPr lang="en-US" sz="2400" dirty="0"/>
          </a:p>
          <a:p>
            <a:r>
              <a:rPr lang="en-US" sz="2400" dirty="0"/>
              <a:t>Particularly useful for repetitive behaviors because more impact</a:t>
            </a:r>
          </a:p>
        </p:txBody>
      </p:sp>
      <p:sp>
        <p:nvSpPr>
          <p:cNvPr id="4" name="Slide Number Placeholder 3">
            <a:extLst>
              <a:ext uri="{FF2B5EF4-FFF2-40B4-BE49-F238E27FC236}">
                <a16:creationId xmlns:a16="http://schemas.microsoft.com/office/drawing/2014/main" id="{64C9915D-667A-024C-B67A-DD646CB2A8F3}"/>
              </a:ext>
            </a:extLst>
          </p:cNvPr>
          <p:cNvSpPr>
            <a:spLocks noGrp="1"/>
          </p:cNvSpPr>
          <p:nvPr>
            <p:ph type="sldNum" sz="quarter" idx="12"/>
          </p:nvPr>
        </p:nvSpPr>
        <p:spPr/>
        <p:txBody>
          <a:bodyPr/>
          <a:lstStyle/>
          <a:p>
            <a:fld id="{277D7402-3F12-2147-8283-95466AC321A8}" type="slidenum">
              <a:rPr lang="en-US" smtClean="0"/>
              <a:t>7</a:t>
            </a:fld>
            <a:endParaRPr lang="en-US"/>
          </a:p>
        </p:txBody>
      </p:sp>
    </p:spTree>
    <p:extLst>
      <p:ext uri="{BB962C8B-B14F-4D97-AF65-F5344CB8AC3E}">
        <p14:creationId xmlns:p14="http://schemas.microsoft.com/office/powerpoint/2010/main" val="369774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0512857-911D-6A49-8B90-C4B962E5AB0E}"/>
              </a:ext>
            </a:extLst>
          </p:cNvPr>
          <p:cNvSpPr>
            <a:spLocks noGrp="1"/>
          </p:cNvSpPr>
          <p:nvPr>
            <p:ph type="title"/>
          </p:nvPr>
        </p:nvSpPr>
        <p:spPr/>
        <p:txBody>
          <a:bodyPr/>
          <a:lstStyle/>
          <a:p>
            <a:r>
              <a:rPr lang="en-US" dirty="0"/>
              <a:t>Strategy: prompts</a:t>
            </a:r>
          </a:p>
        </p:txBody>
      </p:sp>
      <p:pic>
        <p:nvPicPr>
          <p:cNvPr id="6" name="Picture 5">
            <a:extLst>
              <a:ext uri="{FF2B5EF4-FFF2-40B4-BE49-F238E27FC236}">
                <a16:creationId xmlns:a16="http://schemas.microsoft.com/office/drawing/2014/main" id="{B29CE356-602A-D641-A3DC-87CFEB121F15}"/>
              </a:ext>
            </a:extLst>
          </p:cNvPr>
          <p:cNvPicPr>
            <a:picLocks noChangeAspect="1"/>
          </p:cNvPicPr>
          <p:nvPr/>
        </p:nvPicPr>
        <p:blipFill>
          <a:blip r:embed="rId3"/>
          <a:stretch>
            <a:fillRect/>
          </a:stretch>
        </p:blipFill>
        <p:spPr>
          <a:xfrm>
            <a:off x="2182158" y="1788222"/>
            <a:ext cx="2416736" cy="3616654"/>
          </a:xfrm>
          <a:prstGeom prst="rect">
            <a:avLst/>
          </a:prstGeom>
        </p:spPr>
      </p:pic>
      <p:pic>
        <p:nvPicPr>
          <p:cNvPr id="8" name="Picture 7">
            <a:extLst>
              <a:ext uri="{FF2B5EF4-FFF2-40B4-BE49-F238E27FC236}">
                <a16:creationId xmlns:a16="http://schemas.microsoft.com/office/drawing/2014/main" id="{86CF0509-6036-044C-B019-B0D2E4A47B9C}"/>
              </a:ext>
            </a:extLst>
          </p:cNvPr>
          <p:cNvPicPr>
            <a:picLocks noChangeAspect="1"/>
          </p:cNvPicPr>
          <p:nvPr/>
        </p:nvPicPr>
        <p:blipFill>
          <a:blip r:embed="rId4"/>
          <a:stretch>
            <a:fillRect/>
          </a:stretch>
        </p:blipFill>
        <p:spPr>
          <a:xfrm>
            <a:off x="233505" y="242316"/>
            <a:ext cx="830247" cy="6373368"/>
          </a:xfrm>
          <a:prstGeom prst="rect">
            <a:avLst/>
          </a:prstGeom>
        </p:spPr>
      </p:pic>
      <p:pic>
        <p:nvPicPr>
          <p:cNvPr id="10" name="Picture 9">
            <a:extLst>
              <a:ext uri="{FF2B5EF4-FFF2-40B4-BE49-F238E27FC236}">
                <a16:creationId xmlns:a16="http://schemas.microsoft.com/office/drawing/2014/main" id="{4C73996B-3FA3-134F-A55F-799354CDE8CF}"/>
              </a:ext>
            </a:extLst>
          </p:cNvPr>
          <p:cNvPicPr>
            <a:picLocks noChangeAspect="1"/>
          </p:cNvPicPr>
          <p:nvPr/>
        </p:nvPicPr>
        <p:blipFill>
          <a:blip r:embed="rId5"/>
          <a:stretch>
            <a:fillRect/>
          </a:stretch>
        </p:blipFill>
        <p:spPr>
          <a:xfrm>
            <a:off x="6096000" y="856804"/>
            <a:ext cx="6006371" cy="4548072"/>
          </a:xfrm>
          <a:prstGeom prst="rect">
            <a:avLst/>
          </a:prstGeom>
        </p:spPr>
      </p:pic>
      <p:sp>
        <p:nvSpPr>
          <p:cNvPr id="11" name="TextBox 10">
            <a:extLst>
              <a:ext uri="{FF2B5EF4-FFF2-40B4-BE49-F238E27FC236}">
                <a16:creationId xmlns:a16="http://schemas.microsoft.com/office/drawing/2014/main" id="{2272597B-E4EE-6243-A184-63490A0618AB}"/>
              </a:ext>
            </a:extLst>
          </p:cNvPr>
          <p:cNvSpPr txBox="1"/>
          <p:nvPr/>
        </p:nvSpPr>
        <p:spPr>
          <a:xfrm>
            <a:off x="1345580" y="6246352"/>
            <a:ext cx="9500839" cy="369332"/>
          </a:xfrm>
          <a:prstGeom prst="rect">
            <a:avLst/>
          </a:prstGeom>
          <a:noFill/>
        </p:spPr>
        <p:txBody>
          <a:bodyPr wrap="square" rtlCol="0">
            <a:spAutoFit/>
          </a:bodyPr>
          <a:lstStyle/>
          <a:p>
            <a:r>
              <a:rPr lang="en-US" dirty="0"/>
              <a:t>*shut the sash signage modified from ones in use at UC Davis, developed by Allen Doyle </a:t>
            </a:r>
          </a:p>
        </p:txBody>
      </p:sp>
      <p:sp>
        <p:nvSpPr>
          <p:cNvPr id="2" name="Slide Number Placeholder 1">
            <a:extLst>
              <a:ext uri="{FF2B5EF4-FFF2-40B4-BE49-F238E27FC236}">
                <a16:creationId xmlns:a16="http://schemas.microsoft.com/office/drawing/2014/main" id="{1CC0CCE1-59D7-804F-8F26-DF3A85C9A5B1}"/>
              </a:ext>
            </a:extLst>
          </p:cNvPr>
          <p:cNvSpPr>
            <a:spLocks noGrp="1"/>
          </p:cNvSpPr>
          <p:nvPr>
            <p:ph type="sldNum" sz="quarter" idx="12"/>
          </p:nvPr>
        </p:nvSpPr>
        <p:spPr/>
        <p:txBody>
          <a:bodyPr/>
          <a:lstStyle/>
          <a:p>
            <a:fld id="{277D7402-3F12-2147-8283-95466AC321A8}" type="slidenum">
              <a:rPr lang="en-US" smtClean="0"/>
              <a:t>8</a:t>
            </a:fld>
            <a:endParaRPr lang="en-US"/>
          </a:p>
        </p:txBody>
      </p:sp>
    </p:spTree>
    <p:extLst>
      <p:ext uri="{BB962C8B-B14F-4D97-AF65-F5344CB8AC3E}">
        <p14:creationId xmlns:p14="http://schemas.microsoft.com/office/powerpoint/2010/main" val="139005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F55-FA43-1941-B4A2-E76D42924402}"/>
              </a:ext>
            </a:extLst>
          </p:cNvPr>
          <p:cNvSpPr>
            <a:spLocks noGrp="1"/>
          </p:cNvSpPr>
          <p:nvPr>
            <p:ph type="title"/>
          </p:nvPr>
        </p:nvSpPr>
        <p:spPr/>
        <p:txBody>
          <a:bodyPr/>
          <a:lstStyle/>
          <a:p>
            <a:r>
              <a:rPr lang="en-US" dirty="0"/>
              <a:t>Strategy: Commitment</a:t>
            </a:r>
          </a:p>
        </p:txBody>
      </p:sp>
      <p:sp>
        <p:nvSpPr>
          <p:cNvPr id="3" name="Content Placeholder 2">
            <a:extLst>
              <a:ext uri="{FF2B5EF4-FFF2-40B4-BE49-F238E27FC236}">
                <a16:creationId xmlns:a16="http://schemas.microsoft.com/office/drawing/2014/main" id="{0AD0BEFC-BDD6-2345-BDDC-61AE2DBD088B}"/>
              </a:ext>
            </a:extLst>
          </p:cNvPr>
          <p:cNvSpPr>
            <a:spLocks noGrp="1"/>
          </p:cNvSpPr>
          <p:nvPr>
            <p:ph idx="1"/>
          </p:nvPr>
        </p:nvSpPr>
        <p:spPr>
          <a:xfrm>
            <a:off x="1069848" y="1882588"/>
            <a:ext cx="10058400" cy="4397188"/>
          </a:xfrm>
        </p:spPr>
        <p:txBody>
          <a:bodyPr>
            <a:noAutofit/>
          </a:bodyPr>
          <a:lstStyle/>
          <a:p>
            <a:r>
              <a:rPr lang="en-US" sz="2400" dirty="0"/>
              <a:t>Individuals that agree to a small, innocuous request are more likely to agree to a much larger request later</a:t>
            </a:r>
          </a:p>
          <a:p>
            <a:r>
              <a:rPr lang="en-US" sz="2400" dirty="0"/>
              <a:t>Why is this? Making a commitment changes the way we perceive ourselves. As humans, we want to behave consistently. Consistency is a highly valued character trait in society.</a:t>
            </a:r>
          </a:p>
          <a:p>
            <a:r>
              <a:rPr lang="en-US" sz="2400" dirty="0"/>
              <a:t>Substantial time can pass between the first and second request to make a commitment, and the second request can be made by a different person. </a:t>
            </a:r>
          </a:p>
          <a:p>
            <a:r>
              <a:rPr lang="en-US" sz="2400" dirty="0"/>
              <a:t>This means that the first request changes how we perceive ourselves in a lasting, durable way.</a:t>
            </a:r>
          </a:p>
        </p:txBody>
      </p:sp>
      <p:sp>
        <p:nvSpPr>
          <p:cNvPr id="4" name="Slide Number Placeholder 3">
            <a:extLst>
              <a:ext uri="{FF2B5EF4-FFF2-40B4-BE49-F238E27FC236}">
                <a16:creationId xmlns:a16="http://schemas.microsoft.com/office/drawing/2014/main" id="{94E76206-EF31-E84F-80D4-EA0F56BDF1C4}"/>
              </a:ext>
            </a:extLst>
          </p:cNvPr>
          <p:cNvSpPr>
            <a:spLocks noGrp="1"/>
          </p:cNvSpPr>
          <p:nvPr>
            <p:ph type="sldNum" sz="quarter" idx="12"/>
          </p:nvPr>
        </p:nvSpPr>
        <p:spPr/>
        <p:txBody>
          <a:bodyPr/>
          <a:lstStyle/>
          <a:p>
            <a:fld id="{277D7402-3F12-2147-8283-95466AC321A8}" type="slidenum">
              <a:rPr lang="en-US" smtClean="0"/>
              <a:t>9</a:t>
            </a:fld>
            <a:endParaRPr lang="en-US"/>
          </a:p>
        </p:txBody>
      </p:sp>
    </p:spTree>
    <p:extLst>
      <p:ext uri="{BB962C8B-B14F-4D97-AF65-F5344CB8AC3E}">
        <p14:creationId xmlns:p14="http://schemas.microsoft.com/office/powerpoint/2010/main" val="193808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{47683ADE-0ABD-D441-947E-00879464CBD8}tf10001070</Template>
  <TotalTime>926</TotalTime>
  <Words>1449</Words>
  <Application>Microsoft Macintosh PowerPoint</Application>
  <PresentationFormat>Widescreen</PresentationFormat>
  <Paragraphs>214</Paragraphs>
  <Slides>24</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Calibri</vt:lpstr>
      <vt:lpstr>CollegiateBlackFLF</vt:lpstr>
      <vt:lpstr>Courier New</vt:lpstr>
      <vt:lpstr>Rockwell</vt:lpstr>
      <vt:lpstr>Rockwell Condensed</vt:lpstr>
      <vt:lpstr>Rockwell Extra Bold</vt:lpstr>
      <vt:lpstr>Wingdings</vt:lpstr>
      <vt:lpstr>Wood Type</vt:lpstr>
      <vt:lpstr>Changing behavior and engaging scientists at cu boulder using community-based social marketing* strategies</vt:lpstr>
      <vt:lpstr>Learning objectives</vt:lpstr>
      <vt:lpstr>background</vt:lpstr>
      <vt:lpstr>What is cbsm?</vt:lpstr>
      <vt:lpstr>What cbsm is not</vt:lpstr>
      <vt:lpstr>Community based social marketing</vt:lpstr>
      <vt:lpstr>Strategy: prompts</vt:lpstr>
      <vt:lpstr>Strategy: prompts</vt:lpstr>
      <vt:lpstr>Strategy: Commitment</vt:lpstr>
      <vt:lpstr>Strategy: Commitment</vt:lpstr>
      <vt:lpstr>Strategy: social norming </vt:lpstr>
      <vt:lpstr>Strategy: social norming </vt:lpstr>
      <vt:lpstr>Strategy: social diffusion </vt:lpstr>
      <vt:lpstr>Strategy: social diffusion </vt:lpstr>
      <vt:lpstr>Strategy: incentives</vt:lpstr>
      <vt:lpstr>PowerPoint Presentation</vt:lpstr>
      <vt:lpstr>Strategy: incentives</vt:lpstr>
      <vt:lpstr>Strategy: high quality communication &amp;       effective persuasion</vt:lpstr>
      <vt:lpstr>Effective communication</vt:lpstr>
      <vt:lpstr>Combining strategies</vt:lpstr>
      <vt:lpstr>In summary</vt:lpstr>
      <vt:lpstr>Next steps</vt:lpstr>
      <vt:lpstr>acknowledgments</vt:lpstr>
      <vt:lpstr>Questions?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Changing behavior and engaging scientists at cu boulder using community-based social marketing* strategies</dc:title>
  <dc:creator>Christina Greever</dc:creator>
  <cp:lastModifiedBy>Christina Greever</cp:lastModifiedBy>
  <cp:revision>51</cp:revision>
  <dcterms:created xsi:type="dcterms:W3CDTF">2018-08-06T20:11:14Z</dcterms:created>
  <dcterms:modified xsi:type="dcterms:W3CDTF">2018-08-27T23:13:25Z</dcterms:modified>
</cp:coreProperties>
</file>