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361" r:id="rId2"/>
    <p:sldId id="397" r:id="rId3"/>
    <p:sldId id="436" r:id="rId4"/>
    <p:sldId id="437" r:id="rId5"/>
    <p:sldId id="417" r:id="rId6"/>
    <p:sldId id="412" r:id="rId7"/>
    <p:sldId id="415" r:id="rId8"/>
    <p:sldId id="399" r:id="rId9"/>
    <p:sldId id="413" r:id="rId10"/>
    <p:sldId id="430" r:id="rId11"/>
    <p:sldId id="438" r:id="rId12"/>
    <p:sldId id="404" r:id="rId13"/>
    <p:sldId id="405" r:id="rId14"/>
    <p:sldId id="425" r:id="rId15"/>
    <p:sldId id="421" r:id="rId16"/>
    <p:sldId id="403" r:id="rId17"/>
    <p:sldId id="439" r:id="rId18"/>
    <p:sldId id="422" r:id="rId19"/>
    <p:sldId id="423" r:id="rId20"/>
    <p:sldId id="420" r:id="rId21"/>
    <p:sldId id="419" r:id="rId22"/>
    <p:sldId id="406" r:id="rId23"/>
    <p:sldId id="407" r:id="rId24"/>
    <p:sldId id="428" r:id="rId25"/>
    <p:sldId id="429" r:id="rId26"/>
    <p:sldId id="40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1">
          <p15:clr>
            <a:srgbClr val="A4A3A4"/>
          </p15:clr>
        </p15:guide>
        <p15:guide id="2" pos="255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jorie Schott" initials="" lastIdx="6" clrIdx="0"/>
  <p:cmAuthor id="1" name="Celeste Cizik" initials="CC" lastIdx="2" clrIdx="1">
    <p:extLst>
      <p:ext uri="{19B8F6BF-5375-455C-9EA6-DF929625EA0E}">
        <p15:presenceInfo xmlns:p15="http://schemas.microsoft.com/office/powerpoint/2012/main" userId="S-1-5-21-3116013341-1259017060-1908580505-1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6B0DE"/>
    <a:srgbClr val="908BAE"/>
    <a:srgbClr val="2C54D7"/>
    <a:srgbClr val="008080"/>
    <a:srgbClr val="2CE4B8"/>
    <a:srgbClr val="74BC3E"/>
    <a:srgbClr val="19C39B"/>
    <a:srgbClr val="F67322"/>
    <a:srgbClr val="F6B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78167" autoAdjust="0"/>
  </p:normalViewPr>
  <p:slideViewPr>
    <p:cSldViewPr snapToGrid="0" snapToObjects="1">
      <p:cViewPr varScale="1">
        <p:scale>
          <a:sx n="57" d="100"/>
          <a:sy n="57" d="100"/>
        </p:scale>
        <p:origin x="268" y="28"/>
      </p:cViewPr>
      <p:guideLst>
        <p:guide orient="horz" pos="2051"/>
        <p:guide pos="2550"/>
      </p:guideLst>
    </p:cSldViewPr>
  </p:slideViewPr>
  <p:outlineViewPr>
    <p:cViewPr>
      <p:scale>
        <a:sx n="33" d="100"/>
        <a:sy n="33" d="100"/>
      </p:scale>
      <p:origin x="0" y="1914"/>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66" d="100"/>
          <a:sy n="66" d="100"/>
        </p:scale>
        <p:origin x="-3091" y="-82"/>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8-23T11:33:42.066" idx="1">
    <p:pos x="5325" y="3557"/>
    <p:text>Anna - I changed this to reduced "energy intensity (EUI) by 54%</p:text>
    <p:extLst>
      <p:ext uri="{C676402C-5697-4E1C-873F-D02D1690AC5C}">
        <p15:threadingInfo xmlns:p15="http://schemas.microsoft.com/office/powerpoint/2012/main" timeZoneBias="360"/>
      </p:ext>
    </p:extLst>
  </p:cm>
  <p:cm authorId="1" dt="2017-08-23T11:36:33.216" idx="2">
    <p:pos x="10" y="10"/>
    <p:text>I think the graphic was too hard to read with both pictures. The text is still not very clear. Do you have a cleaner image of this graphic?</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419A1-8A23-405B-AFEB-DE81BA9F4E4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EDE67E5-5720-49BF-89EE-ED03A0E891BA}">
      <dgm:prSet phldrT="[Text]" custT="1"/>
      <dgm:spPr/>
      <dgm:t>
        <a:bodyPr/>
        <a:lstStyle/>
        <a:p>
          <a:r>
            <a:rPr lang="en-US" sz="3600" dirty="0" smtClean="0">
              <a:solidFill>
                <a:schemeClr val="bg1"/>
              </a:solidFill>
            </a:rPr>
            <a:t>Plan</a:t>
          </a:r>
          <a:endParaRPr lang="en-US" sz="3600" dirty="0">
            <a:solidFill>
              <a:schemeClr val="bg1"/>
            </a:solidFill>
          </a:endParaRPr>
        </a:p>
      </dgm:t>
    </dgm:pt>
    <dgm:pt modelId="{5D11D264-210D-4382-BA6F-DAB1194337C9}" type="parTrans" cxnId="{FC2E3AAA-BE4B-4779-A654-0DD0BEEF7469}">
      <dgm:prSet/>
      <dgm:spPr/>
      <dgm:t>
        <a:bodyPr/>
        <a:lstStyle/>
        <a:p>
          <a:endParaRPr lang="en-US" sz="2000"/>
        </a:p>
      </dgm:t>
    </dgm:pt>
    <dgm:pt modelId="{CC9DCA28-B4A8-4719-BFC2-7BA6975F90FC}" type="sibTrans" cxnId="{FC2E3AAA-BE4B-4779-A654-0DD0BEEF7469}">
      <dgm:prSet/>
      <dgm:spPr/>
      <dgm:t>
        <a:bodyPr/>
        <a:lstStyle/>
        <a:p>
          <a:endParaRPr lang="en-US" sz="2000"/>
        </a:p>
      </dgm:t>
    </dgm:pt>
    <dgm:pt modelId="{036A5CD7-3DC3-4011-9EDF-D08B3FDBA95A}">
      <dgm:prSet phldrT="[Text]" custT="1"/>
      <dgm:spPr/>
      <dgm:t>
        <a:bodyPr/>
        <a:lstStyle/>
        <a:p>
          <a:r>
            <a:rPr lang="en-US" sz="2800" dirty="0" smtClean="0">
              <a:solidFill>
                <a:srgbClr val="000000"/>
              </a:solidFill>
            </a:rPr>
            <a:t>Pilot</a:t>
          </a:r>
          <a:endParaRPr lang="en-US" sz="2800" dirty="0">
            <a:solidFill>
              <a:srgbClr val="000000"/>
            </a:solidFill>
          </a:endParaRPr>
        </a:p>
      </dgm:t>
    </dgm:pt>
    <dgm:pt modelId="{41091CB8-EF3A-4A7F-977A-0B208057477E}" type="parTrans" cxnId="{D0D2E86F-C251-4789-88B3-80A31AD19C02}">
      <dgm:prSet/>
      <dgm:spPr/>
      <dgm:t>
        <a:bodyPr/>
        <a:lstStyle/>
        <a:p>
          <a:endParaRPr lang="en-US" sz="2000"/>
        </a:p>
      </dgm:t>
    </dgm:pt>
    <dgm:pt modelId="{D317B83C-437D-4397-84EE-F7CD0F5B3D62}" type="sibTrans" cxnId="{D0D2E86F-C251-4789-88B3-80A31AD19C02}">
      <dgm:prSet/>
      <dgm:spPr/>
      <dgm:t>
        <a:bodyPr/>
        <a:lstStyle/>
        <a:p>
          <a:endParaRPr lang="en-US" sz="2000"/>
        </a:p>
      </dgm:t>
    </dgm:pt>
    <dgm:pt modelId="{1847A2E6-E7DA-4EC3-BF18-D384F681AA89}">
      <dgm:prSet phldrT="[Text]" custT="1"/>
      <dgm:spPr/>
      <dgm:t>
        <a:bodyPr/>
        <a:lstStyle/>
        <a:p>
          <a:r>
            <a:rPr lang="en-US" sz="3600" dirty="0" smtClean="0">
              <a:solidFill>
                <a:schemeClr val="bg1"/>
              </a:solidFill>
            </a:rPr>
            <a:t>Implement</a:t>
          </a:r>
          <a:endParaRPr lang="en-US" sz="3600" dirty="0">
            <a:solidFill>
              <a:schemeClr val="bg1"/>
            </a:solidFill>
          </a:endParaRPr>
        </a:p>
      </dgm:t>
    </dgm:pt>
    <dgm:pt modelId="{790C345F-3FDF-465F-B0DD-6372E71B8422}" type="parTrans" cxnId="{83931331-3E9B-4A53-B36B-8A176679CCA8}">
      <dgm:prSet/>
      <dgm:spPr/>
      <dgm:t>
        <a:bodyPr/>
        <a:lstStyle/>
        <a:p>
          <a:endParaRPr lang="en-US" sz="2000"/>
        </a:p>
      </dgm:t>
    </dgm:pt>
    <dgm:pt modelId="{5D0DADDE-BAFB-4038-B692-6F85D04EEAAE}" type="sibTrans" cxnId="{83931331-3E9B-4A53-B36B-8A176679CCA8}">
      <dgm:prSet/>
      <dgm:spPr/>
      <dgm:t>
        <a:bodyPr/>
        <a:lstStyle/>
        <a:p>
          <a:endParaRPr lang="en-US" sz="2000"/>
        </a:p>
      </dgm:t>
    </dgm:pt>
    <dgm:pt modelId="{3A36F71A-CAA3-4FB0-A51A-CFF148303A33}">
      <dgm:prSet phldrT="[Text]" custT="1"/>
      <dgm:spPr/>
      <dgm:t>
        <a:bodyPr/>
        <a:lstStyle/>
        <a:p>
          <a:r>
            <a:rPr lang="en-US" sz="2800" dirty="0" smtClean="0">
              <a:solidFill>
                <a:srgbClr val="000000"/>
              </a:solidFill>
            </a:rPr>
            <a:t>Key buildings first</a:t>
          </a:r>
          <a:endParaRPr lang="en-US" sz="2800" dirty="0">
            <a:solidFill>
              <a:srgbClr val="000000"/>
            </a:solidFill>
          </a:endParaRPr>
        </a:p>
      </dgm:t>
    </dgm:pt>
    <dgm:pt modelId="{A473B9AE-5A8E-4477-BCD2-177B6C558C18}" type="parTrans" cxnId="{99A9DAEF-1F7E-4303-9F2A-9F115B72D304}">
      <dgm:prSet/>
      <dgm:spPr/>
      <dgm:t>
        <a:bodyPr/>
        <a:lstStyle/>
        <a:p>
          <a:endParaRPr lang="en-US" sz="2000"/>
        </a:p>
      </dgm:t>
    </dgm:pt>
    <dgm:pt modelId="{C1A51EEB-061C-4FD7-9575-41360815B65B}" type="sibTrans" cxnId="{99A9DAEF-1F7E-4303-9F2A-9F115B72D304}">
      <dgm:prSet/>
      <dgm:spPr/>
      <dgm:t>
        <a:bodyPr/>
        <a:lstStyle/>
        <a:p>
          <a:endParaRPr lang="en-US" sz="2000"/>
        </a:p>
      </dgm:t>
    </dgm:pt>
    <dgm:pt modelId="{5FF74F82-17C4-433E-AE29-84CE98F74B3D}">
      <dgm:prSet phldrT="[Text]" custT="1"/>
      <dgm:spPr/>
      <dgm:t>
        <a:bodyPr/>
        <a:lstStyle/>
        <a:p>
          <a:r>
            <a:rPr lang="en-US" sz="4800" dirty="0" smtClean="0">
              <a:solidFill>
                <a:schemeClr val="bg1"/>
              </a:solidFill>
            </a:rPr>
            <a:t>Act!</a:t>
          </a:r>
          <a:endParaRPr lang="en-US" sz="4800" dirty="0">
            <a:solidFill>
              <a:schemeClr val="bg1"/>
            </a:solidFill>
          </a:endParaRPr>
        </a:p>
      </dgm:t>
    </dgm:pt>
    <dgm:pt modelId="{FA59FD16-33EB-4131-B9A1-55291A4E16A7}" type="parTrans" cxnId="{541AC0E2-D561-4802-B5E4-C541C7D16BEF}">
      <dgm:prSet/>
      <dgm:spPr/>
      <dgm:t>
        <a:bodyPr/>
        <a:lstStyle/>
        <a:p>
          <a:endParaRPr lang="en-US" sz="2000"/>
        </a:p>
      </dgm:t>
    </dgm:pt>
    <dgm:pt modelId="{B4831624-AB58-4848-9E30-9BAF7D920636}" type="sibTrans" cxnId="{541AC0E2-D561-4802-B5E4-C541C7D16BEF}">
      <dgm:prSet/>
      <dgm:spPr/>
      <dgm:t>
        <a:bodyPr/>
        <a:lstStyle/>
        <a:p>
          <a:endParaRPr lang="en-US" sz="2000"/>
        </a:p>
      </dgm:t>
    </dgm:pt>
    <dgm:pt modelId="{6C59C6CF-5A90-4114-9F35-8BCAE4E38502}">
      <dgm:prSet phldrT="[Text]" custT="1"/>
      <dgm:spPr/>
      <dgm:t>
        <a:bodyPr/>
        <a:lstStyle/>
        <a:p>
          <a:r>
            <a:rPr lang="en-US" sz="2800" dirty="0" smtClean="0">
              <a:solidFill>
                <a:srgbClr val="000000"/>
              </a:solidFill>
            </a:rPr>
            <a:t>Plan </a:t>
          </a:r>
          <a:r>
            <a:rPr lang="en-US" sz="2800" dirty="0" smtClean="0">
              <a:solidFill>
                <a:srgbClr val="000000"/>
              </a:solidFill>
            </a:rPr>
            <a:t>resources</a:t>
          </a:r>
          <a:endParaRPr lang="en-US" sz="2800" dirty="0">
            <a:solidFill>
              <a:srgbClr val="000000"/>
            </a:solidFill>
          </a:endParaRPr>
        </a:p>
      </dgm:t>
    </dgm:pt>
    <dgm:pt modelId="{EE471501-7A92-4295-B517-695026EF7CEE}" type="parTrans" cxnId="{0245CC8A-2F4D-4D2D-941B-655BE43A74CC}">
      <dgm:prSet/>
      <dgm:spPr/>
      <dgm:t>
        <a:bodyPr/>
        <a:lstStyle/>
        <a:p>
          <a:endParaRPr lang="en-US" sz="2000"/>
        </a:p>
      </dgm:t>
    </dgm:pt>
    <dgm:pt modelId="{96528CF4-FC9F-46B1-AF6A-23E613C3D561}" type="sibTrans" cxnId="{0245CC8A-2F4D-4D2D-941B-655BE43A74CC}">
      <dgm:prSet/>
      <dgm:spPr/>
      <dgm:t>
        <a:bodyPr/>
        <a:lstStyle/>
        <a:p>
          <a:endParaRPr lang="en-US" sz="2000"/>
        </a:p>
      </dgm:t>
    </dgm:pt>
    <dgm:pt modelId="{949E44C0-91E4-4B20-A9E8-87B4F6CFBE50}">
      <dgm:prSet phldrT="[Text]" custT="1"/>
      <dgm:spPr/>
      <dgm:t>
        <a:bodyPr/>
        <a:lstStyle/>
        <a:p>
          <a:r>
            <a:rPr lang="en-US" sz="2800" dirty="0" smtClean="0">
              <a:solidFill>
                <a:srgbClr val="000000"/>
              </a:solidFill>
            </a:rPr>
            <a:t>Refine Process</a:t>
          </a:r>
          <a:endParaRPr lang="en-US" sz="2800" dirty="0">
            <a:solidFill>
              <a:srgbClr val="000000"/>
            </a:solidFill>
          </a:endParaRPr>
        </a:p>
      </dgm:t>
    </dgm:pt>
    <dgm:pt modelId="{C11A618A-C719-41C8-89F6-1D56AFF65A0B}" type="parTrans" cxnId="{2A01CEBC-1F0A-4193-BB81-D8894494DC85}">
      <dgm:prSet/>
      <dgm:spPr/>
      <dgm:t>
        <a:bodyPr/>
        <a:lstStyle/>
        <a:p>
          <a:endParaRPr lang="en-US" sz="2000"/>
        </a:p>
      </dgm:t>
    </dgm:pt>
    <dgm:pt modelId="{344ED909-4421-4087-940C-E76FCFB3E9D2}" type="sibTrans" cxnId="{2A01CEBC-1F0A-4193-BB81-D8894494DC85}">
      <dgm:prSet/>
      <dgm:spPr/>
      <dgm:t>
        <a:bodyPr/>
        <a:lstStyle/>
        <a:p>
          <a:endParaRPr lang="en-US" sz="2000"/>
        </a:p>
      </dgm:t>
    </dgm:pt>
    <dgm:pt modelId="{4B3F6CC1-2BDF-48ED-8EB0-3AD0BA23FFCF}">
      <dgm:prSet phldrT="[Text]" custT="1"/>
      <dgm:spPr/>
      <dgm:t>
        <a:bodyPr/>
        <a:lstStyle/>
        <a:p>
          <a:r>
            <a:rPr lang="en-US" sz="2800" dirty="0" smtClean="0">
              <a:solidFill>
                <a:srgbClr val="000000"/>
              </a:solidFill>
            </a:rPr>
            <a:t>Phase/Expand</a:t>
          </a:r>
          <a:endParaRPr lang="en-US" sz="2800" dirty="0">
            <a:solidFill>
              <a:srgbClr val="000000"/>
            </a:solidFill>
          </a:endParaRPr>
        </a:p>
      </dgm:t>
    </dgm:pt>
    <dgm:pt modelId="{A99BFD49-0B7A-4730-B7CD-940BF9065E9F}" type="parTrans" cxnId="{140F899C-886E-4C20-BA44-91E49884491A}">
      <dgm:prSet/>
      <dgm:spPr/>
      <dgm:t>
        <a:bodyPr/>
        <a:lstStyle/>
        <a:p>
          <a:endParaRPr lang="en-US" sz="2000"/>
        </a:p>
      </dgm:t>
    </dgm:pt>
    <dgm:pt modelId="{CEC82395-5242-4647-93E6-2F72DA0C2B35}" type="sibTrans" cxnId="{140F899C-886E-4C20-BA44-91E49884491A}">
      <dgm:prSet/>
      <dgm:spPr/>
      <dgm:t>
        <a:bodyPr/>
        <a:lstStyle/>
        <a:p>
          <a:endParaRPr lang="en-US" sz="2000"/>
        </a:p>
      </dgm:t>
    </dgm:pt>
    <dgm:pt modelId="{F020DFBB-37E3-4AC9-AEB0-AAF0F800A88B}">
      <dgm:prSet phldrT="[Text]" custT="1"/>
      <dgm:spPr/>
      <dgm:t>
        <a:bodyPr/>
        <a:lstStyle/>
        <a:p>
          <a:r>
            <a:rPr lang="en-US" sz="2800" dirty="0" smtClean="0">
              <a:solidFill>
                <a:srgbClr val="000000"/>
              </a:solidFill>
            </a:rPr>
            <a:t>Responsibilities</a:t>
          </a:r>
          <a:endParaRPr lang="en-US" sz="2800" dirty="0">
            <a:solidFill>
              <a:srgbClr val="000000"/>
            </a:solidFill>
          </a:endParaRPr>
        </a:p>
      </dgm:t>
    </dgm:pt>
    <dgm:pt modelId="{F6DDB533-4182-44B4-81DB-3BE93ED6BEC4}" type="parTrans" cxnId="{83D214D8-CB2E-4B68-ABB3-689A32BE70BB}">
      <dgm:prSet/>
      <dgm:spPr/>
      <dgm:t>
        <a:bodyPr/>
        <a:lstStyle/>
        <a:p>
          <a:endParaRPr lang="en-US" sz="2000"/>
        </a:p>
      </dgm:t>
    </dgm:pt>
    <dgm:pt modelId="{E3AF0DCF-7A85-421E-B2A4-9EEAA05310C3}" type="sibTrans" cxnId="{83D214D8-CB2E-4B68-ABB3-689A32BE70BB}">
      <dgm:prSet/>
      <dgm:spPr/>
      <dgm:t>
        <a:bodyPr/>
        <a:lstStyle/>
        <a:p>
          <a:endParaRPr lang="en-US" sz="2000"/>
        </a:p>
      </dgm:t>
    </dgm:pt>
    <dgm:pt modelId="{67B7C946-AA8F-4E4A-9D56-E70D44D3AD9D}">
      <dgm:prSet phldrT="[Text]" custT="1"/>
      <dgm:spPr/>
      <dgm:t>
        <a:bodyPr/>
        <a:lstStyle/>
        <a:p>
          <a:r>
            <a:rPr lang="en-US" sz="2800" dirty="0" smtClean="0">
              <a:solidFill>
                <a:srgbClr val="000000"/>
              </a:solidFill>
            </a:rPr>
            <a:t>Utility programs</a:t>
          </a:r>
          <a:endParaRPr lang="en-US" sz="2800" dirty="0">
            <a:solidFill>
              <a:srgbClr val="000000"/>
            </a:solidFill>
          </a:endParaRPr>
        </a:p>
      </dgm:t>
    </dgm:pt>
    <dgm:pt modelId="{D4526240-FD45-4B16-AF8A-D4EF0EB09834}" type="parTrans" cxnId="{E1F6AE77-717D-4431-ADD1-369FAB36256D}">
      <dgm:prSet/>
      <dgm:spPr/>
      <dgm:t>
        <a:bodyPr/>
        <a:lstStyle/>
        <a:p>
          <a:endParaRPr lang="en-US"/>
        </a:p>
      </dgm:t>
    </dgm:pt>
    <dgm:pt modelId="{64C659A1-F013-4D20-826F-5AD0C333C53F}" type="sibTrans" cxnId="{E1F6AE77-717D-4431-ADD1-369FAB36256D}">
      <dgm:prSet/>
      <dgm:spPr/>
      <dgm:t>
        <a:bodyPr/>
        <a:lstStyle/>
        <a:p>
          <a:endParaRPr lang="en-US"/>
        </a:p>
      </dgm:t>
    </dgm:pt>
    <dgm:pt modelId="{36C303D0-CA1E-4AE3-B6A6-8097A7381BA3}" type="pres">
      <dgm:prSet presAssocID="{CD3419A1-8A23-405B-AFEB-DE81BA9F4E49}" presName="rootnode" presStyleCnt="0">
        <dgm:presLayoutVars>
          <dgm:chMax/>
          <dgm:chPref/>
          <dgm:dir/>
          <dgm:animLvl val="lvl"/>
        </dgm:presLayoutVars>
      </dgm:prSet>
      <dgm:spPr/>
      <dgm:t>
        <a:bodyPr/>
        <a:lstStyle/>
        <a:p>
          <a:endParaRPr lang="en-US"/>
        </a:p>
      </dgm:t>
    </dgm:pt>
    <dgm:pt modelId="{21C12CCA-278F-4CB5-BEE7-36C247BD8DF3}" type="pres">
      <dgm:prSet presAssocID="{CEDE67E5-5720-49BF-89EE-ED03A0E891BA}" presName="composite" presStyleCnt="0"/>
      <dgm:spPr/>
    </dgm:pt>
    <dgm:pt modelId="{AB270D13-44D3-4E9D-BA51-DA1A35387FFF}" type="pres">
      <dgm:prSet presAssocID="{CEDE67E5-5720-49BF-89EE-ED03A0E891BA}" presName="bentUpArrow1" presStyleLbl="alignImgPlace1" presStyleIdx="0" presStyleCnt="2"/>
      <dgm:spPr/>
    </dgm:pt>
    <dgm:pt modelId="{3779543E-41BE-4722-A7DE-016DD6E2456D}" type="pres">
      <dgm:prSet presAssocID="{CEDE67E5-5720-49BF-89EE-ED03A0E891BA}" presName="ParentText" presStyleLbl="node1" presStyleIdx="0" presStyleCnt="3" custScaleY="72784">
        <dgm:presLayoutVars>
          <dgm:chMax val="1"/>
          <dgm:chPref val="1"/>
          <dgm:bulletEnabled val="1"/>
        </dgm:presLayoutVars>
      </dgm:prSet>
      <dgm:spPr/>
      <dgm:t>
        <a:bodyPr/>
        <a:lstStyle/>
        <a:p>
          <a:endParaRPr lang="en-US"/>
        </a:p>
      </dgm:t>
    </dgm:pt>
    <dgm:pt modelId="{DCF02C6F-CE57-493D-A7B5-F1D6AFC39497}" type="pres">
      <dgm:prSet presAssocID="{CEDE67E5-5720-49BF-89EE-ED03A0E891BA}" presName="ChildText" presStyleLbl="revTx" presStyleIdx="0" presStyleCnt="3" custScaleX="289384" custLinFactX="1190" custLinFactNeighborX="100000" custLinFactNeighborY="-1131">
        <dgm:presLayoutVars>
          <dgm:chMax val="0"/>
          <dgm:chPref val="0"/>
          <dgm:bulletEnabled val="1"/>
        </dgm:presLayoutVars>
      </dgm:prSet>
      <dgm:spPr/>
      <dgm:t>
        <a:bodyPr/>
        <a:lstStyle/>
        <a:p>
          <a:endParaRPr lang="en-US"/>
        </a:p>
      </dgm:t>
    </dgm:pt>
    <dgm:pt modelId="{D1507BE1-2980-4FED-8390-E69B593E9A7C}" type="pres">
      <dgm:prSet presAssocID="{CC9DCA28-B4A8-4719-BFC2-7BA6975F90FC}" presName="sibTrans" presStyleCnt="0"/>
      <dgm:spPr/>
    </dgm:pt>
    <dgm:pt modelId="{250728E1-EE78-44B0-AE97-3E1D29CCCD51}" type="pres">
      <dgm:prSet presAssocID="{1847A2E6-E7DA-4EC3-BF18-D384F681AA89}" presName="composite" presStyleCnt="0"/>
      <dgm:spPr/>
    </dgm:pt>
    <dgm:pt modelId="{AFA0EC1F-ACE0-4862-A5CD-A5C26D62E32E}" type="pres">
      <dgm:prSet presAssocID="{1847A2E6-E7DA-4EC3-BF18-D384F681AA89}" presName="bentUpArrow1" presStyleLbl="alignImgPlace1" presStyleIdx="1" presStyleCnt="2" custLinFactNeighborX="-29216" custLinFactNeighborY="0"/>
      <dgm:spPr/>
    </dgm:pt>
    <dgm:pt modelId="{D45D790D-C03A-4954-9832-3179846893AD}" type="pres">
      <dgm:prSet presAssocID="{1847A2E6-E7DA-4EC3-BF18-D384F681AA89}" presName="ParentText" presStyleLbl="node1" presStyleIdx="1" presStyleCnt="3" custScaleX="142848" custScaleY="76353" custLinFactNeighborX="-31736" custLinFactNeighborY="5445">
        <dgm:presLayoutVars>
          <dgm:chMax val="1"/>
          <dgm:chPref val="1"/>
          <dgm:bulletEnabled val="1"/>
        </dgm:presLayoutVars>
      </dgm:prSet>
      <dgm:spPr/>
      <dgm:t>
        <a:bodyPr/>
        <a:lstStyle/>
        <a:p>
          <a:endParaRPr lang="en-US"/>
        </a:p>
      </dgm:t>
    </dgm:pt>
    <dgm:pt modelId="{7311E1C3-6530-469C-B0CF-A9260CFF9140}" type="pres">
      <dgm:prSet presAssocID="{1847A2E6-E7DA-4EC3-BF18-D384F681AA89}" presName="ChildText" presStyleLbl="revTx" presStyleIdx="1" presStyleCnt="3" custScaleX="232537" custLinFactNeighborX="57379" custLinFactNeighborY="6598">
        <dgm:presLayoutVars>
          <dgm:chMax val="0"/>
          <dgm:chPref val="0"/>
          <dgm:bulletEnabled val="1"/>
        </dgm:presLayoutVars>
      </dgm:prSet>
      <dgm:spPr/>
      <dgm:t>
        <a:bodyPr/>
        <a:lstStyle/>
        <a:p>
          <a:endParaRPr lang="en-US"/>
        </a:p>
      </dgm:t>
    </dgm:pt>
    <dgm:pt modelId="{5275639F-06A6-49B6-B642-44317942C324}" type="pres">
      <dgm:prSet presAssocID="{5D0DADDE-BAFB-4038-B692-6F85D04EEAAE}" presName="sibTrans" presStyleCnt="0"/>
      <dgm:spPr/>
    </dgm:pt>
    <dgm:pt modelId="{94EC1D3C-6B00-4A87-8B21-1CF57867E5A4}" type="pres">
      <dgm:prSet presAssocID="{5FF74F82-17C4-433E-AE29-84CE98F74B3D}" presName="composite" presStyleCnt="0"/>
      <dgm:spPr/>
    </dgm:pt>
    <dgm:pt modelId="{4C57C30C-C2FB-4009-84A3-63CBC570EEE9}" type="pres">
      <dgm:prSet presAssocID="{5FF74F82-17C4-433E-AE29-84CE98F74B3D}" presName="ParentText" presStyleLbl="node1" presStyleIdx="2" presStyleCnt="3" custScaleX="77409" custScaleY="70081" custLinFactNeighborX="-32136" custLinFactNeighborY="6760">
        <dgm:presLayoutVars>
          <dgm:chMax val="1"/>
          <dgm:chPref val="1"/>
          <dgm:bulletEnabled val="1"/>
        </dgm:presLayoutVars>
      </dgm:prSet>
      <dgm:spPr/>
      <dgm:t>
        <a:bodyPr/>
        <a:lstStyle/>
        <a:p>
          <a:endParaRPr lang="en-US"/>
        </a:p>
      </dgm:t>
    </dgm:pt>
    <dgm:pt modelId="{BB349C40-F050-4FD8-96A6-C6F5F165759A}" type="pres">
      <dgm:prSet presAssocID="{5FF74F82-17C4-433E-AE29-84CE98F74B3D}" presName="FinalChildText" presStyleLbl="revTx" presStyleIdx="2" presStyleCnt="3" custScaleX="210537" custLinFactNeighborX="242" custLinFactNeighborY="16337">
        <dgm:presLayoutVars>
          <dgm:chMax val="0"/>
          <dgm:chPref val="0"/>
          <dgm:bulletEnabled val="1"/>
        </dgm:presLayoutVars>
      </dgm:prSet>
      <dgm:spPr/>
      <dgm:t>
        <a:bodyPr/>
        <a:lstStyle/>
        <a:p>
          <a:endParaRPr lang="en-US"/>
        </a:p>
      </dgm:t>
    </dgm:pt>
  </dgm:ptLst>
  <dgm:cxnLst>
    <dgm:cxn modelId="{2A01CEBC-1F0A-4193-BB81-D8894494DC85}" srcId="{CEDE67E5-5720-49BF-89EE-ED03A0E891BA}" destId="{949E44C0-91E4-4B20-A9E8-87B4F6CFBE50}" srcOrd="1" destOrd="0" parTransId="{C11A618A-C719-41C8-89F6-1D56AFF65A0B}" sibTransId="{344ED909-4421-4087-940C-E76FCFB3E9D2}"/>
    <dgm:cxn modelId="{44D5EA23-0469-4AEA-B18F-1A9BCA0A0272}" type="presOf" srcId="{5FF74F82-17C4-433E-AE29-84CE98F74B3D}" destId="{4C57C30C-C2FB-4009-84A3-63CBC570EEE9}" srcOrd="0" destOrd="0" presId="urn:microsoft.com/office/officeart/2005/8/layout/StepDownProcess"/>
    <dgm:cxn modelId="{541AC0E2-D561-4802-B5E4-C541C7D16BEF}" srcId="{CD3419A1-8A23-405B-AFEB-DE81BA9F4E49}" destId="{5FF74F82-17C4-433E-AE29-84CE98F74B3D}" srcOrd="2" destOrd="0" parTransId="{FA59FD16-33EB-4131-B9A1-55291A4E16A7}" sibTransId="{B4831624-AB58-4848-9E30-9BAF7D920636}"/>
    <dgm:cxn modelId="{5964B6AB-3578-46FD-8600-31FD1C033788}" type="presOf" srcId="{6C59C6CF-5A90-4114-9F35-8BCAE4E38502}" destId="{BB349C40-F050-4FD8-96A6-C6F5F165759A}" srcOrd="0" destOrd="0" presId="urn:microsoft.com/office/officeart/2005/8/layout/StepDownProcess"/>
    <dgm:cxn modelId="{83D214D8-CB2E-4B68-ABB3-689A32BE70BB}" srcId="{5FF74F82-17C4-433E-AE29-84CE98F74B3D}" destId="{F020DFBB-37E3-4AC9-AEB0-AAF0F800A88B}" srcOrd="1" destOrd="0" parTransId="{F6DDB533-4182-44B4-81DB-3BE93ED6BEC4}" sibTransId="{E3AF0DCF-7A85-421E-B2A4-9EEAA05310C3}"/>
    <dgm:cxn modelId="{1E760C3D-3D1D-477F-A2CA-03CBE5DF32B2}" type="presOf" srcId="{CEDE67E5-5720-49BF-89EE-ED03A0E891BA}" destId="{3779543E-41BE-4722-A7DE-016DD6E2456D}" srcOrd="0" destOrd="0" presId="urn:microsoft.com/office/officeart/2005/8/layout/StepDownProcess"/>
    <dgm:cxn modelId="{A9E2ED23-9F43-48B5-ADD9-383174EDD75E}" type="presOf" srcId="{036A5CD7-3DC3-4011-9EDF-D08B3FDBA95A}" destId="{DCF02C6F-CE57-493D-A7B5-F1D6AFC39497}" srcOrd="0" destOrd="0" presId="urn:microsoft.com/office/officeart/2005/8/layout/StepDownProcess"/>
    <dgm:cxn modelId="{1E5948DC-BD64-4003-ABFD-B9BB10072F68}" type="presOf" srcId="{4B3F6CC1-2BDF-48ED-8EB0-3AD0BA23FFCF}" destId="{7311E1C3-6530-469C-B0CF-A9260CFF9140}" srcOrd="0" destOrd="1" presId="urn:microsoft.com/office/officeart/2005/8/layout/StepDownProcess"/>
    <dgm:cxn modelId="{83931331-3E9B-4A53-B36B-8A176679CCA8}" srcId="{CD3419A1-8A23-405B-AFEB-DE81BA9F4E49}" destId="{1847A2E6-E7DA-4EC3-BF18-D384F681AA89}" srcOrd="1" destOrd="0" parTransId="{790C345F-3FDF-465F-B0DD-6372E71B8422}" sibTransId="{5D0DADDE-BAFB-4038-B692-6F85D04EEAAE}"/>
    <dgm:cxn modelId="{98634856-4C16-4982-94E0-A9836486BE62}" type="presOf" srcId="{949E44C0-91E4-4B20-A9E8-87B4F6CFBE50}" destId="{DCF02C6F-CE57-493D-A7B5-F1D6AFC39497}" srcOrd="0" destOrd="1" presId="urn:microsoft.com/office/officeart/2005/8/layout/StepDownProcess"/>
    <dgm:cxn modelId="{D0D2E86F-C251-4789-88B3-80A31AD19C02}" srcId="{CEDE67E5-5720-49BF-89EE-ED03A0E891BA}" destId="{036A5CD7-3DC3-4011-9EDF-D08B3FDBA95A}" srcOrd="0" destOrd="0" parTransId="{41091CB8-EF3A-4A7F-977A-0B208057477E}" sibTransId="{D317B83C-437D-4397-84EE-F7CD0F5B3D62}"/>
    <dgm:cxn modelId="{FC2E3AAA-BE4B-4779-A654-0DD0BEEF7469}" srcId="{CD3419A1-8A23-405B-AFEB-DE81BA9F4E49}" destId="{CEDE67E5-5720-49BF-89EE-ED03A0E891BA}" srcOrd="0" destOrd="0" parTransId="{5D11D264-210D-4382-BA6F-DAB1194337C9}" sibTransId="{CC9DCA28-B4A8-4719-BFC2-7BA6975F90FC}"/>
    <dgm:cxn modelId="{01066F14-9E7D-4A74-AFE9-2C816A8F415F}" type="presOf" srcId="{67B7C946-AA8F-4E4A-9D56-E70D44D3AD9D}" destId="{7311E1C3-6530-469C-B0CF-A9260CFF9140}" srcOrd="0" destOrd="2" presId="urn:microsoft.com/office/officeart/2005/8/layout/StepDownProcess"/>
    <dgm:cxn modelId="{99A9DAEF-1F7E-4303-9F2A-9F115B72D304}" srcId="{1847A2E6-E7DA-4EC3-BF18-D384F681AA89}" destId="{3A36F71A-CAA3-4FB0-A51A-CFF148303A33}" srcOrd="0" destOrd="0" parTransId="{A473B9AE-5A8E-4477-BCD2-177B6C558C18}" sibTransId="{C1A51EEB-061C-4FD7-9575-41360815B65B}"/>
    <dgm:cxn modelId="{E1F6AE77-717D-4431-ADD1-369FAB36256D}" srcId="{1847A2E6-E7DA-4EC3-BF18-D384F681AA89}" destId="{67B7C946-AA8F-4E4A-9D56-E70D44D3AD9D}" srcOrd="2" destOrd="0" parTransId="{D4526240-FD45-4B16-AF8A-D4EF0EB09834}" sibTransId="{64C659A1-F013-4D20-826F-5AD0C333C53F}"/>
    <dgm:cxn modelId="{62835E05-6B23-4CAC-9D8F-48F4E0224ED5}" type="presOf" srcId="{F020DFBB-37E3-4AC9-AEB0-AAF0F800A88B}" destId="{BB349C40-F050-4FD8-96A6-C6F5F165759A}" srcOrd="0" destOrd="1" presId="urn:microsoft.com/office/officeart/2005/8/layout/StepDownProcess"/>
    <dgm:cxn modelId="{0245CC8A-2F4D-4D2D-941B-655BE43A74CC}" srcId="{5FF74F82-17C4-433E-AE29-84CE98F74B3D}" destId="{6C59C6CF-5A90-4114-9F35-8BCAE4E38502}" srcOrd="0" destOrd="0" parTransId="{EE471501-7A92-4295-B517-695026EF7CEE}" sibTransId="{96528CF4-FC9F-46B1-AF6A-23E613C3D561}"/>
    <dgm:cxn modelId="{D8EF014D-92AC-41FD-ADCC-05F758560CD6}" type="presOf" srcId="{1847A2E6-E7DA-4EC3-BF18-D384F681AA89}" destId="{D45D790D-C03A-4954-9832-3179846893AD}" srcOrd="0" destOrd="0" presId="urn:microsoft.com/office/officeart/2005/8/layout/StepDownProcess"/>
    <dgm:cxn modelId="{4A632C6B-4FF1-4419-BF75-9EE332262B01}" type="presOf" srcId="{3A36F71A-CAA3-4FB0-A51A-CFF148303A33}" destId="{7311E1C3-6530-469C-B0CF-A9260CFF9140}" srcOrd="0" destOrd="0" presId="urn:microsoft.com/office/officeart/2005/8/layout/StepDownProcess"/>
    <dgm:cxn modelId="{140F899C-886E-4C20-BA44-91E49884491A}" srcId="{1847A2E6-E7DA-4EC3-BF18-D384F681AA89}" destId="{4B3F6CC1-2BDF-48ED-8EB0-3AD0BA23FFCF}" srcOrd="1" destOrd="0" parTransId="{A99BFD49-0B7A-4730-B7CD-940BF9065E9F}" sibTransId="{CEC82395-5242-4647-93E6-2F72DA0C2B35}"/>
    <dgm:cxn modelId="{008B40D8-C79E-41BA-92E0-5599332ED13C}" type="presOf" srcId="{CD3419A1-8A23-405B-AFEB-DE81BA9F4E49}" destId="{36C303D0-CA1E-4AE3-B6A6-8097A7381BA3}" srcOrd="0" destOrd="0" presId="urn:microsoft.com/office/officeart/2005/8/layout/StepDownProcess"/>
    <dgm:cxn modelId="{733649A2-CC03-4325-B7EC-C0723D6BC8CE}" type="presParOf" srcId="{36C303D0-CA1E-4AE3-B6A6-8097A7381BA3}" destId="{21C12CCA-278F-4CB5-BEE7-36C247BD8DF3}" srcOrd="0" destOrd="0" presId="urn:microsoft.com/office/officeart/2005/8/layout/StepDownProcess"/>
    <dgm:cxn modelId="{31E0319D-12E6-460C-8B54-BB7EE5A7B484}" type="presParOf" srcId="{21C12CCA-278F-4CB5-BEE7-36C247BD8DF3}" destId="{AB270D13-44D3-4E9D-BA51-DA1A35387FFF}" srcOrd="0" destOrd="0" presId="urn:microsoft.com/office/officeart/2005/8/layout/StepDownProcess"/>
    <dgm:cxn modelId="{607886E6-6506-42D4-A15C-43109341C25A}" type="presParOf" srcId="{21C12CCA-278F-4CB5-BEE7-36C247BD8DF3}" destId="{3779543E-41BE-4722-A7DE-016DD6E2456D}" srcOrd="1" destOrd="0" presId="urn:microsoft.com/office/officeart/2005/8/layout/StepDownProcess"/>
    <dgm:cxn modelId="{206AED31-6C33-492D-8631-B84536B860E9}" type="presParOf" srcId="{21C12CCA-278F-4CB5-BEE7-36C247BD8DF3}" destId="{DCF02C6F-CE57-493D-A7B5-F1D6AFC39497}" srcOrd="2" destOrd="0" presId="urn:microsoft.com/office/officeart/2005/8/layout/StepDownProcess"/>
    <dgm:cxn modelId="{1692C04F-D6CB-4757-B69B-FCFE5C84F732}" type="presParOf" srcId="{36C303D0-CA1E-4AE3-B6A6-8097A7381BA3}" destId="{D1507BE1-2980-4FED-8390-E69B593E9A7C}" srcOrd="1" destOrd="0" presId="urn:microsoft.com/office/officeart/2005/8/layout/StepDownProcess"/>
    <dgm:cxn modelId="{CD222E5D-9912-4336-8FC5-44128BA91CA6}" type="presParOf" srcId="{36C303D0-CA1E-4AE3-B6A6-8097A7381BA3}" destId="{250728E1-EE78-44B0-AE97-3E1D29CCCD51}" srcOrd="2" destOrd="0" presId="urn:microsoft.com/office/officeart/2005/8/layout/StepDownProcess"/>
    <dgm:cxn modelId="{DE7A5CD6-014D-4582-9E05-DE93BB9F432D}" type="presParOf" srcId="{250728E1-EE78-44B0-AE97-3E1D29CCCD51}" destId="{AFA0EC1F-ACE0-4862-A5CD-A5C26D62E32E}" srcOrd="0" destOrd="0" presId="urn:microsoft.com/office/officeart/2005/8/layout/StepDownProcess"/>
    <dgm:cxn modelId="{8633AF20-BF64-443D-AE89-3AD4C7D68A76}" type="presParOf" srcId="{250728E1-EE78-44B0-AE97-3E1D29CCCD51}" destId="{D45D790D-C03A-4954-9832-3179846893AD}" srcOrd="1" destOrd="0" presId="urn:microsoft.com/office/officeart/2005/8/layout/StepDownProcess"/>
    <dgm:cxn modelId="{A80AD7FB-506E-4FAC-B250-FEE30FE3A688}" type="presParOf" srcId="{250728E1-EE78-44B0-AE97-3E1D29CCCD51}" destId="{7311E1C3-6530-469C-B0CF-A9260CFF9140}" srcOrd="2" destOrd="0" presId="urn:microsoft.com/office/officeart/2005/8/layout/StepDownProcess"/>
    <dgm:cxn modelId="{406F33A5-18CA-48F2-B78F-3E64523D318C}" type="presParOf" srcId="{36C303D0-CA1E-4AE3-B6A6-8097A7381BA3}" destId="{5275639F-06A6-49B6-B642-44317942C324}" srcOrd="3" destOrd="0" presId="urn:microsoft.com/office/officeart/2005/8/layout/StepDownProcess"/>
    <dgm:cxn modelId="{0CB0FE87-7E09-4C10-8AC2-C88D1A5CB104}" type="presParOf" srcId="{36C303D0-CA1E-4AE3-B6A6-8097A7381BA3}" destId="{94EC1D3C-6B00-4A87-8B21-1CF57867E5A4}" srcOrd="4" destOrd="0" presId="urn:microsoft.com/office/officeart/2005/8/layout/StepDownProcess"/>
    <dgm:cxn modelId="{4BFEC76E-53B2-4DE1-956E-7EA4943E96ED}" type="presParOf" srcId="{94EC1D3C-6B00-4A87-8B21-1CF57867E5A4}" destId="{4C57C30C-C2FB-4009-84A3-63CBC570EEE9}" srcOrd="0" destOrd="0" presId="urn:microsoft.com/office/officeart/2005/8/layout/StepDownProcess"/>
    <dgm:cxn modelId="{1D41F6E3-EE08-4F7B-A253-C6A1E4201E79}" type="presParOf" srcId="{94EC1D3C-6B00-4A87-8B21-1CF57867E5A4}" destId="{BB349C40-F050-4FD8-96A6-C6F5F165759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0BBC9D-6085-48F0-AB09-1FEA4A27336F}" type="doc">
      <dgm:prSet loTypeId="urn:microsoft.com/office/officeart/2005/8/layout/vProcess5" loCatId="process" qsTypeId="urn:microsoft.com/office/officeart/2005/8/quickstyle/simple1" qsCatId="simple" csTypeId="urn:microsoft.com/office/officeart/2005/8/colors/accent1_2" csCatId="accent1" phldr="1"/>
      <dgm:spPr/>
    </dgm:pt>
    <dgm:pt modelId="{20FB1869-CEEA-41B0-8DC3-9F117A14C9ED}">
      <dgm:prSet phldrT="[Text]" custT="1"/>
      <dgm:spPr/>
      <dgm:t>
        <a:bodyPr/>
        <a:lstStyle/>
        <a:p>
          <a:pPr algn="ctr"/>
          <a:r>
            <a:rPr lang="en-US" sz="2800" dirty="0" smtClean="0">
              <a:solidFill>
                <a:schemeClr val="bg1"/>
              </a:solidFill>
            </a:rPr>
            <a:t>Hardware</a:t>
          </a:r>
          <a:endParaRPr lang="en-US" sz="2800" dirty="0">
            <a:solidFill>
              <a:schemeClr val="bg1"/>
            </a:solidFill>
          </a:endParaRPr>
        </a:p>
      </dgm:t>
    </dgm:pt>
    <dgm:pt modelId="{B2301B1F-FD2C-4E2E-A257-548820F0C335}" type="parTrans" cxnId="{DCD5ABDE-70E4-4A72-81AD-5368A496EC2C}">
      <dgm:prSet/>
      <dgm:spPr/>
      <dgm:t>
        <a:bodyPr/>
        <a:lstStyle/>
        <a:p>
          <a:pPr algn="ctr"/>
          <a:endParaRPr lang="en-US" sz="2800">
            <a:solidFill>
              <a:schemeClr val="bg1"/>
            </a:solidFill>
          </a:endParaRPr>
        </a:p>
      </dgm:t>
    </dgm:pt>
    <dgm:pt modelId="{C9E1A03E-DC14-45EF-A5F2-D6FE429660C7}" type="sibTrans" cxnId="{DCD5ABDE-70E4-4A72-81AD-5368A496EC2C}">
      <dgm:prSet custT="1"/>
      <dgm:spPr/>
      <dgm:t>
        <a:bodyPr/>
        <a:lstStyle/>
        <a:p>
          <a:pPr algn="ctr"/>
          <a:endParaRPr lang="en-US" sz="2800">
            <a:solidFill>
              <a:schemeClr val="bg1"/>
            </a:solidFill>
          </a:endParaRPr>
        </a:p>
      </dgm:t>
    </dgm:pt>
    <dgm:pt modelId="{F69D790C-DD27-4A69-8F3F-FE46AEEDDF62}">
      <dgm:prSet custT="1"/>
      <dgm:spPr/>
      <dgm:t>
        <a:bodyPr/>
        <a:lstStyle/>
        <a:p>
          <a:pPr algn="ctr"/>
          <a:r>
            <a:rPr lang="en-US" sz="2800" dirty="0" smtClean="0">
              <a:solidFill>
                <a:schemeClr val="bg1"/>
              </a:solidFill>
            </a:rPr>
            <a:t>Software</a:t>
          </a:r>
        </a:p>
      </dgm:t>
    </dgm:pt>
    <dgm:pt modelId="{3EDAA5DF-B15B-414C-8B8F-2494559155E0}" type="parTrans" cxnId="{242C28A0-D846-48F2-831D-054D3F77FA69}">
      <dgm:prSet/>
      <dgm:spPr/>
      <dgm:t>
        <a:bodyPr/>
        <a:lstStyle/>
        <a:p>
          <a:pPr algn="ctr"/>
          <a:endParaRPr lang="en-US" sz="2800">
            <a:solidFill>
              <a:schemeClr val="bg1"/>
            </a:solidFill>
          </a:endParaRPr>
        </a:p>
      </dgm:t>
    </dgm:pt>
    <dgm:pt modelId="{4382DFD6-20B4-449B-8220-6B62618E462A}" type="sibTrans" cxnId="{242C28A0-D846-48F2-831D-054D3F77FA69}">
      <dgm:prSet custT="1"/>
      <dgm:spPr/>
      <dgm:t>
        <a:bodyPr/>
        <a:lstStyle/>
        <a:p>
          <a:pPr algn="ctr"/>
          <a:endParaRPr lang="en-US" sz="2800">
            <a:solidFill>
              <a:schemeClr val="bg1"/>
            </a:solidFill>
          </a:endParaRPr>
        </a:p>
      </dgm:t>
    </dgm:pt>
    <dgm:pt modelId="{3F0D1210-C2DC-4CEB-A678-3DB645BAEF38}">
      <dgm:prSet custT="1"/>
      <dgm:spPr/>
      <dgm:t>
        <a:bodyPr/>
        <a:lstStyle/>
        <a:p>
          <a:pPr algn="ctr"/>
          <a:r>
            <a:rPr lang="en-US" sz="2800" dirty="0" smtClean="0">
              <a:solidFill>
                <a:schemeClr val="bg1"/>
              </a:solidFill>
            </a:rPr>
            <a:t>Action/ feedback loops</a:t>
          </a:r>
        </a:p>
      </dgm:t>
    </dgm:pt>
    <dgm:pt modelId="{645A3388-1D3A-4E24-B126-0631C43D2327}" type="parTrans" cxnId="{3497EFBD-1501-49CB-8800-B0F75ED669A4}">
      <dgm:prSet/>
      <dgm:spPr/>
      <dgm:t>
        <a:bodyPr/>
        <a:lstStyle/>
        <a:p>
          <a:pPr algn="ctr"/>
          <a:endParaRPr lang="en-US" sz="2800">
            <a:solidFill>
              <a:schemeClr val="bg1"/>
            </a:solidFill>
          </a:endParaRPr>
        </a:p>
      </dgm:t>
    </dgm:pt>
    <dgm:pt modelId="{494824F5-6EEF-497A-A2C3-EEC5CBAC4968}" type="sibTrans" cxnId="{3497EFBD-1501-49CB-8800-B0F75ED669A4}">
      <dgm:prSet custT="1"/>
      <dgm:spPr/>
      <dgm:t>
        <a:bodyPr/>
        <a:lstStyle/>
        <a:p>
          <a:pPr algn="ctr"/>
          <a:endParaRPr lang="en-US" sz="2800">
            <a:solidFill>
              <a:schemeClr val="bg1"/>
            </a:solidFill>
          </a:endParaRPr>
        </a:p>
      </dgm:t>
    </dgm:pt>
    <dgm:pt modelId="{C3E62DBC-74A0-42AE-8E76-AC7C2B3678CD}">
      <dgm:prSet custT="1"/>
      <dgm:spPr/>
      <dgm:t>
        <a:bodyPr/>
        <a:lstStyle/>
        <a:p>
          <a:pPr algn="ctr"/>
          <a:r>
            <a:rPr lang="en-US" sz="2800" dirty="0" smtClean="0">
              <a:solidFill>
                <a:schemeClr val="bg1"/>
              </a:solidFill>
            </a:rPr>
            <a:t>Commitment</a:t>
          </a:r>
        </a:p>
      </dgm:t>
    </dgm:pt>
    <dgm:pt modelId="{4EDF5EA3-37FF-40EA-ADDC-7C9508AA6869}" type="parTrans" cxnId="{79616827-9813-4D4E-8538-63BE08DA68BC}">
      <dgm:prSet/>
      <dgm:spPr/>
      <dgm:t>
        <a:bodyPr/>
        <a:lstStyle/>
        <a:p>
          <a:pPr algn="ctr"/>
          <a:endParaRPr lang="en-US" sz="2800">
            <a:solidFill>
              <a:schemeClr val="bg1"/>
            </a:solidFill>
          </a:endParaRPr>
        </a:p>
      </dgm:t>
    </dgm:pt>
    <dgm:pt modelId="{10689776-9A68-43B5-8639-75C58E83970D}" type="sibTrans" cxnId="{79616827-9813-4D4E-8538-63BE08DA68BC}">
      <dgm:prSet custT="1"/>
      <dgm:spPr/>
      <dgm:t>
        <a:bodyPr/>
        <a:lstStyle/>
        <a:p>
          <a:pPr algn="ctr"/>
          <a:endParaRPr lang="en-US" sz="2800">
            <a:solidFill>
              <a:schemeClr val="bg1"/>
            </a:solidFill>
          </a:endParaRPr>
        </a:p>
      </dgm:t>
    </dgm:pt>
    <dgm:pt modelId="{AB438D82-C57B-4389-8AD5-A0C9D353FB83}" type="pres">
      <dgm:prSet presAssocID="{810BBC9D-6085-48F0-AB09-1FEA4A27336F}" presName="outerComposite" presStyleCnt="0">
        <dgm:presLayoutVars>
          <dgm:chMax val="5"/>
          <dgm:dir/>
          <dgm:resizeHandles val="exact"/>
        </dgm:presLayoutVars>
      </dgm:prSet>
      <dgm:spPr/>
    </dgm:pt>
    <dgm:pt modelId="{01D554DA-033F-4A77-B3B0-0271BB59259E}" type="pres">
      <dgm:prSet presAssocID="{810BBC9D-6085-48F0-AB09-1FEA4A27336F}" presName="dummyMaxCanvas" presStyleCnt="0">
        <dgm:presLayoutVars/>
      </dgm:prSet>
      <dgm:spPr/>
    </dgm:pt>
    <dgm:pt modelId="{DC5C9AA2-D117-4D7B-9A0B-4A150ECFEA25}" type="pres">
      <dgm:prSet presAssocID="{810BBC9D-6085-48F0-AB09-1FEA4A27336F}" presName="FourNodes_1" presStyleLbl="node1" presStyleIdx="0" presStyleCnt="4">
        <dgm:presLayoutVars>
          <dgm:bulletEnabled val="1"/>
        </dgm:presLayoutVars>
      </dgm:prSet>
      <dgm:spPr/>
      <dgm:t>
        <a:bodyPr/>
        <a:lstStyle/>
        <a:p>
          <a:endParaRPr lang="en-US"/>
        </a:p>
      </dgm:t>
    </dgm:pt>
    <dgm:pt modelId="{FB544052-4165-43FE-8B06-8CE052DDE6BB}" type="pres">
      <dgm:prSet presAssocID="{810BBC9D-6085-48F0-AB09-1FEA4A27336F}" presName="FourNodes_2" presStyleLbl="node1" presStyleIdx="1" presStyleCnt="4">
        <dgm:presLayoutVars>
          <dgm:bulletEnabled val="1"/>
        </dgm:presLayoutVars>
      </dgm:prSet>
      <dgm:spPr/>
      <dgm:t>
        <a:bodyPr/>
        <a:lstStyle/>
        <a:p>
          <a:endParaRPr lang="en-US"/>
        </a:p>
      </dgm:t>
    </dgm:pt>
    <dgm:pt modelId="{5EB2A3FD-4FD4-4FB9-8240-CD07BFA3E1EA}" type="pres">
      <dgm:prSet presAssocID="{810BBC9D-6085-48F0-AB09-1FEA4A27336F}" presName="FourNodes_3" presStyleLbl="node1" presStyleIdx="2" presStyleCnt="4" custScaleX="103981">
        <dgm:presLayoutVars>
          <dgm:bulletEnabled val="1"/>
        </dgm:presLayoutVars>
      </dgm:prSet>
      <dgm:spPr/>
      <dgm:t>
        <a:bodyPr/>
        <a:lstStyle/>
        <a:p>
          <a:endParaRPr lang="en-US"/>
        </a:p>
      </dgm:t>
    </dgm:pt>
    <dgm:pt modelId="{8291F55A-FCED-4E86-B2CD-5300E167BED2}" type="pres">
      <dgm:prSet presAssocID="{810BBC9D-6085-48F0-AB09-1FEA4A27336F}" presName="FourNodes_4" presStyleLbl="node1" presStyleIdx="3" presStyleCnt="4">
        <dgm:presLayoutVars>
          <dgm:bulletEnabled val="1"/>
        </dgm:presLayoutVars>
      </dgm:prSet>
      <dgm:spPr/>
      <dgm:t>
        <a:bodyPr/>
        <a:lstStyle/>
        <a:p>
          <a:endParaRPr lang="en-US"/>
        </a:p>
      </dgm:t>
    </dgm:pt>
    <dgm:pt modelId="{EBDD28E3-1628-400F-9FFF-CF8510877DEC}" type="pres">
      <dgm:prSet presAssocID="{810BBC9D-6085-48F0-AB09-1FEA4A27336F}" presName="FourConn_1-2" presStyleLbl="fgAccFollowNode1" presStyleIdx="0" presStyleCnt="3">
        <dgm:presLayoutVars>
          <dgm:bulletEnabled val="1"/>
        </dgm:presLayoutVars>
      </dgm:prSet>
      <dgm:spPr/>
      <dgm:t>
        <a:bodyPr/>
        <a:lstStyle/>
        <a:p>
          <a:endParaRPr lang="en-US"/>
        </a:p>
      </dgm:t>
    </dgm:pt>
    <dgm:pt modelId="{F5B6583B-17D7-4B0A-AEE1-791B00E6DC1D}" type="pres">
      <dgm:prSet presAssocID="{810BBC9D-6085-48F0-AB09-1FEA4A27336F}" presName="FourConn_2-3" presStyleLbl="fgAccFollowNode1" presStyleIdx="1" presStyleCnt="3">
        <dgm:presLayoutVars>
          <dgm:bulletEnabled val="1"/>
        </dgm:presLayoutVars>
      </dgm:prSet>
      <dgm:spPr/>
      <dgm:t>
        <a:bodyPr/>
        <a:lstStyle/>
        <a:p>
          <a:endParaRPr lang="en-US"/>
        </a:p>
      </dgm:t>
    </dgm:pt>
    <dgm:pt modelId="{8D9A58BA-241F-439D-A911-53664983EE21}" type="pres">
      <dgm:prSet presAssocID="{810BBC9D-6085-48F0-AB09-1FEA4A27336F}" presName="FourConn_3-4" presStyleLbl="fgAccFollowNode1" presStyleIdx="2" presStyleCnt="3">
        <dgm:presLayoutVars>
          <dgm:bulletEnabled val="1"/>
        </dgm:presLayoutVars>
      </dgm:prSet>
      <dgm:spPr/>
      <dgm:t>
        <a:bodyPr/>
        <a:lstStyle/>
        <a:p>
          <a:endParaRPr lang="en-US"/>
        </a:p>
      </dgm:t>
    </dgm:pt>
    <dgm:pt modelId="{6D467934-6877-4EBC-BC04-7324174A68C8}" type="pres">
      <dgm:prSet presAssocID="{810BBC9D-6085-48F0-AB09-1FEA4A27336F}" presName="FourNodes_1_text" presStyleLbl="node1" presStyleIdx="3" presStyleCnt="4">
        <dgm:presLayoutVars>
          <dgm:bulletEnabled val="1"/>
        </dgm:presLayoutVars>
      </dgm:prSet>
      <dgm:spPr/>
      <dgm:t>
        <a:bodyPr/>
        <a:lstStyle/>
        <a:p>
          <a:endParaRPr lang="en-US"/>
        </a:p>
      </dgm:t>
    </dgm:pt>
    <dgm:pt modelId="{00A53C0F-7D0B-4F05-9F0B-242DA8B690C5}" type="pres">
      <dgm:prSet presAssocID="{810BBC9D-6085-48F0-AB09-1FEA4A27336F}" presName="FourNodes_2_text" presStyleLbl="node1" presStyleIdx="3" presStyleCnt="4">
        <dgm:presLayoutVars>
          <dgm:bulletEnabled val="1"/>
        </dgm:presLayoutVars>
      </dgm:prSet>
      <dgm:spPr/>
      <dgm:t>
        <a:bodyPr/>
        <a:lstStyle/>
        <a:p>
          <a:endParaRPr lang="en-US"/>
        </a:p>
      </dgm:t>
    </dgm:pt>
    <dgm:pt modelId="{077B918B-8228-4685-9644-A2C9C8CB4CA4}" type="pres">
      <dgm:prSet presAssocID="{810BBC9D-6085-48F0-AB09-1FEA4A27336F}" presName="FourNodes_3_text" presStyleLbl="node1" presStyleIdx="3" presStyleCnt="4">
        <dgm:presLayoutVars>
          <dgm:bulletEnabled val="1"/>
        </dgm:presLayoutVars>
      </dgm:prSet>
      <dgm:spPr/>
      <dgm:t>
        <a:bodyPr/>
        <a:lstStyle/>
        <a:p>
          <a:endParaRPr lang="en-US"/>
        </a:p>
      </dgm:t>
    </dgm:pt>
    <dgm:pt modelId="{4E2BD5CF-F41B-46D5-BFAE-6765C54C197F}" type="pres">
      <dgm:prSet presAssocID="{810BBC9D-6085-48F0-AB09-1FEA4A27336F}" presName="FourNodes_4_text" presStyleLbl="node1" presStyleIdx="3" presStyleCnt="4">
        <dgm:presLayoutVars>
          <dgm:bulletEnabled val="1"/>
        </dgm:presLayoutVars>
      </dgm:prSet>
      <dgm:spPr/>
      <dgm:t>
        <a:bodyPr/>
        <a:lstStyle/>
        <a:p>
          <a:endParaRPr lang="en-US"/>
        </a:p>
      </dgm:t>
    </dgm:pt>
  </dgm:ptLst>
  <dgm:cxnLst>
    <dgm:cxn modelId="{CC25215A-05E5-4687-AC5B-16B24530372F}" type="presOf" srcId="{C9E1A03E-DC14-45EF-A5F2-D6FE429660C7}" destId="{EBDD28E3-1628-400F-9FFF-CF8510877DEC}" srcOrd="0" destOrd="0" presId="urn:microsoft.com/office/officeart/2005/8/layout/vProcess5"/>
    <dgm:cxn modelId="{E24D5425-8968-4057-8C95-478B423396B8}" type="presOf" srcId="{810BBC9D-6085-48F0-AB09-1FEA4A27336F}" destId="{AB438D82-C57B-4389-8AD5-A0C9D353FB83}" srcOrd="0" destOrd="0" presId="urn:microsoft.com/office/officeart/2005/8/layout/vProcess5"/>
    <dgm:cxn modelId="{DCD5ABDE-70E4-4A72-81AD-5368A496EC2C}" srcId="{810BBC9D-6085-48F0-AB09-1FEA4A27336F}" destId="{20FB1869-CEEA-41B0-8DC3-9F117A14C9ED}" srcOrd="0" destOrd="0" parTransId="{B2301B1F-FD2C-4E2E-A257-548820F0C335}" sibTransId="{C9E1A03E-DC14-45EF-A5F2-D6FE429660C7}"/>
    <dgm:cxn modelId="{242C28A0-D846-48F2-831D-054D3F77FA69}" srcId="{810BBC9D-6085-48F0-AB09-1FEA4A27336F}" destId="{F69D790C-DD27-4A69-8F3F-FE46AEEDDF62}" srcOrd="1" destOrd="0" parTransId="{3EDAA5DF-B15B-414C-8B8F-2494559155E0}" sibTransId="{4382DFD6-20B4-449B-8220-6B62618E462A}"/>
    <dgm:cxn modelId="{332B28CD-F4F6-4363-9D99-0ED272672A67}" type="presOf" srcId="{20FB1869-CEEA-41B0-8DC3-9F117A14C9ED}" destId="{DC5C9AA2-D117-4D7B-9A0B-4A150ECFEA25}" srcOrd="0" destOrd="0" presId="urn:microsoft.com/office/officeart/2005/8/layout/vProcess5"/>
    <dgm:cxn modelId="{5453071D-99BC-47BF-8643-56016B541891}" type="presOf" srcId="{4382DFD6-20B4-449B-8220-6B62618E462A}" destId="{F5B6583B-17D7-4B0A-AEE1-791B00E6DC1D}" srcOrd="0" destOrd="0" presId="urn:microsoft.com/office/officeart/2005/8/layout/vProcess5"/>
    <dgm:cxn modelId="{F1882033-2C93-4465-B9D4-0B0CB431AA3E}" type="presOf" srcId="{C3E62DBC-74A0-42AE-8E76-AC7C2B3678CD}" destId="{8291F55A-FCED-4E86-B2CD-5300E167BED2}" srcOrd="0" destOrd="0" presId="urn:microsoft.com/office/officeart/2005/8/layout/vProcess5"/>
    <dgm:cxn modelId="{D41D7FB5-078C-4683-B9C9-CFDB5B8B30AC}" type="presOf" srcId="{C3E62DBC-74A0-42AE-8E76-AC7C2B3678CD}" destId="{4E2BD5CF-F41B-46D5-BFAE-6765C54C197F}" srcOrd="1" destOrd="0" presId="urn:microsoft.com/office/officeart/2005/8/layout/vProcess5"/>
    <dgm:cxn modelId="{79616827-9813-4D4E-8538-63BE08DA68BC}" srcId="{810BBC9D-6085-48F0-AB09-1FEA4A27336F}" destId="{C3E62DBC-74A0-42AE-8E76-AC7C2B3678CD}" srcOrd="3" destOrd="0" parTransId="{4EDF5EA3-37FF-40EA-ADDC-7C9508AA6869}" sibTransId="{10689776-9A68-43B5-8639-75C58E83970D}"/>
    <dgm:cxn modelId="{BEF976B9-745F-4722-8E78-D795887394BC}" type="presOf" srcId="{3F0D1210-C2DC-4CEB-A678-3DB645BAEF38}" destId="{077B918B-8228-4685-9644-A2C9C8CB4CA4}" srcOrd="1" destOrd="0" presId="urn:microsoft.com/office/officeart/2005/8/layout/vProcess5"/>
    <dgm:cxn modelId="{3497EFBD-1501-49CB-8800-B0F75ED669A4}" srcId="{810BBC9D-6085-48F0-AB09-1FEA4A27336F}" destId="{3F0D1210-C2DC-4CEB-A678-3DB645BAEF38}" srcOrd="2" destOrd="0" parTransId="{645A3388-1D3A-4E24-B126-0631C43D2327}" sibTransId="{494824F5-6EEF-497A-A2C3-EEC5CBAC4968}"/>
    <dgm:cxn modelId="{6EFA9D61-A0D5-4188-A934-0CB459E4C93C}" type="presOf" srcId="{20FB1869-CEEA-41B0-8DC3-9F117A14C9ED}" destId="{6D467934-6877-4EBC-BC04-7324174A68C8}" srcOrd="1" destOrd="0" presId="urn:microsoft.com/office/officeart/2005/8/layout/vProcess5"/>
    <dgm:cxn modelId="{F152BEA3-5863-4D6C-87A9-C459BF75B621}" type="presOf" srcId="{F69D790C-DD27-4A69-8F3F-FE46AEEDDF62}" destId="{00A53C0F-7D0B-4F05-9F0B-242DA8B690C5}" srcOrd="1" destOrd="0" presId="urn:microsoft.com/office/officeart/2005/8/layout/vProcess5"/>
    <dgm:cxn modelId="{0BD2A7AE-F450-4096-B4E9-D932F8E7E464}" type="presOf" srcId="{3F0D1210-C2DC-4CEB-A678-3DB645BAEF38}" destId="{5EB2A3FD-4FD4-4FB9-8240-CD07BFA3E1EA}" srcOrd="0" destOrd="0" presId="urn:microsoft.com/office/officeart/2005/8/layout/vProcess5"/>
    <dgm:cxn modelId="{0F0D9C1B-99C5-45C6-BFBD-100D868A7247}" type="presOf" srcId="{494824F5-6EEF-497A-A2C3-EEC5CBAC4968}" destId="{8D9A58BA-241F-439D-A911-53664983EE21}" srcOrd="0" destOrd="0" presId="urn:microsoft.com/office/officeart/2005/8/layout/vProcess5"/>
    <dgm:cxn modelId="{A2C05BBF-DB65-43B6-8993-62DAFF716C2C}" type="presOf" srcId="{F69D790C-DD27-4A69-8F3F-FE46AEEDDF62}" destId="{FB544052-4165-43FE-8B06-8CE052DDE6BB}" srcOrd="0" destOrd="0" presId="urn:microsoft.com/office/officeart/2005/8/layout/vProcess5"/>
    <dgm:cxn modelId="{D204943C-DEA0-41C0-AD26-C8083D460332}" type="presParOf" srcId="{AB438D82-C57B-4389-8AD5-A0C9D353FB83}" destId="{01D554DA-033F-4A77-B3B0-0271BB59259E}" srcOrd="0" destOrd="0" presId="urn:microsoft.com/office/officeart/2005/8/layout/vProcess5"/>
    <dgm:cxn modelId="{6C1972B2-901B-4142-B3EE-17304858A13F}" type="presParOf" srcId="{AB438D82-C57B-4389-8AD5-A0C9D353FB83}" destId="{DC5C9AA2-D117-4D7B-9A0B-4A150ECFEA25}" srcOrd="1" destOrd="0" presId="urn:microsoft.com/office/officeart/2005/8/layout/vProcess5"/>
    <dgm:cxn modelId="{CE08F0D0-4E40-45A7-80EF-65526A193928}" type="presParOf" srcId="{AB438D82-C57B-4389-8AD5-A0C9D353FB83}" destId="{FB544052-4165-43FE-8B06-8CE052DDE6BB}" srcOrd="2" destOrd="0" presId="urn:microsoft.com/office/officeart/2005/8/layout/vProcess5"/>
    <dgm:cxn modelId="{3A1F3329-E975-45FD-A4EE-04EE33A38AE8}" type="presParOf" srcId="{AB438D82-C57B-4389-8AD5-A0C9D353FB83}" destId="{5EB2A3FD-4FD4-4FB9-8240-CD07BFA3E1EA}" srcOrd="3" destOrd="0" presId="urn:microsoft.com/office/officeart/2005/8/layout/vProcess5"/>
    <dgm:cxn modelId="{B9E924CA-F473-4617-AFF1-8E468FB24404}" type="presParOf" srcId="{AB438D82-C57B-4389-8AD5-A0C9D353FB83}" destId="{8291F55A-FCED-4E86-B2CD-5300E167BED2}" srcOrd="4" destOrd="0" presId="urn:microsoft.com/office/officeart/2005/8/layout/vProcess5"/>
    <dgm:cxn modelId="{EE0DE8EB-4B31-4576-BD26-D381950E1E37}" type="presParOf" srcId="{AB438D82-C57B-4389-8AD5-A0C9D353FB83}" destId="{EBDD28E3-1628-400F-9FFF-CF8510877DEC}" srcOrd="5" destOrd="0" presId="urn:microsoft.com/office/officeart/2005/8/layout/vProcess5"/>
    <dgm:cxn modelId="{11780F41-F774-440A-8C33-B9DEEF36806C}" type="presParOf" srcId="{AB438D82-C57B-4389-8AD5-A0C9D353FB83}" destId="{F5B6583B-17D7-4B0A-AEE1-791B00E6DC1D}" srcOrd="6" destOrd="0" presId="urn:microsoft.com/office/officeart/2005/8/layout/vProcess5"/>
    <dgm:cxn modelId="{FADA170C-FB2C-48F0-9B6C-48CB31937B52}" type="presParOf" srcId="{AB438D82-C57B-4389-8AD5-A0C9D353FB83}" destId="{8D9A58BA-241F-439D-A911-53664983EE21}" srcOrd="7" destOrd="0" presId="urn:microsoft.com/office/officeart/2005/8/layout/vProcess5"/>
    <dgm:cxn modelId="{17D95836-A95C-48FD-8536-33D2331CF4AF}" type="presParOf" srcId="{AB438D82-C57B-4389-8AD5-A0C9D353FB83}" destId="{6D467934-6877-4EBC-BC04-7324174A68C8}" srcOrd="8" destOrd="0" presId="urn:microsoft.com/office/officeart/2005/8/layout/vProcess5"/>
    <dgm:cxn modelId="{3B9B44DE-DB71-4D76-B7BC-7D7CBF2D0447}" type="presParOf" srcId="{AB438D82-C57B-4389-8AD5-A0C9D353FB83}" destId="{00A53C0F-7D0B-4F05-9F0B-242DA8B690C5}" srcOrd="9" destOrd="0" presId="urn:microsoft.com/office/officeart/2005/8/layout/vProcess5"/>
    <dgm:cxn modelId="{ACE6500E-1981-4021-A007-D89F1A44931F}" type="presParOf" srcId="{AB438D82-C57B-4389-8AD5-A0C9D353FB83}" destId="{077B918B-8228-4685-9644-A2C9C8CB4CA4}" srcOrd="10" destOrd="0" presId="urn:microsoft.com/office/officeart/2005/8/layout/vProcess5"/>
    <dgm:cxn modelId="{68D99D51-DF9D-41F5-8544-0D3878203788}" type="presParOf" srcId="{AB438D82-C57B-4389-8AD5-A0C9D353FB83}" destId="{4E2BD5CF-F41B-46D5-BFAE-6765C54C197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70D13-44D3-4E9D-BA51-DA1A35387FFF}">
      <dsp:nvSpPr>
        <dsp:cNvPr id="0" name=""/>
        <dsp:cNvSpPr/>
      </dsp:nvSpPr>
      <dsp:spPr>
        <a:xfrm rot="5400000">
          <a:off x="314000" y="1401511"/>
          <a:ext cx="1172083" cy="133437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9543E-41BE-4722-A7DE-016DD6E2456D}">
      <dsp:nvSpPr>
        <dsp:cNvPr id="0" name=""/>
        <dsp:cNvSpPr/>
      </dsp:nvSpPr>
      <dsp:spPr>
        <a:xfrm>
          <a:off x="3469" y="290173"/>
          <a:ext cx="1973099" cy="100522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Plan</a:t>
          </a:r>
          <a:endParaRPr lang="en-US" sz="3600" kern="1200" dirty="0">
            <a:solidFill>
              <a:schemeClr val="bg1"/>
            </a:solidFill>
          </a:endParaRPr>
        </a:p>
      </dsp:txBody>
      <dsp:txXfrm>
        <a:off x="52549" y="339253"/>
        <a:ext cx="1874939" cy="907063"/>
      </dsp:txXfrm>
    </dsp:sp>
    <dsp:sp modelId="{DCF02C6F-CE57-493D-A7B5-F1D6AFC39497}">
      <dsp:nvSpPr>
        <dsp:cNvPr id="0" name=""/>
        <dsp:cNvSpPr/>
      </dsp:nvSpPr>
      <dsp:spPr>
        <a:xfrm>
          <a:off x="2069817" y="221327"/>
          <a:ext cx="4152788" cy="111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0000"/>
              </a:solidFill>
            </a:rPr>
            <a:t>Pilot</a:t>
          </a:r>
          <a:endParaRPr lang="en-US" sz="2800" kern="1200" dirty="0">
            <a:solidFill>
              <a:srgbClr val="000000"/>
            </a:solidFill>
          </a:endParaRPr>
        </a:p>
        <a:p>
          <a:pPr marL="285750" lvl="1" indent="-285750" algn="l" defTabSz="1244600">
            <a:lnSpc>
              <a:spcPct val="90000"/>
            </a:lnSpc>
            <a:spcBef>
              <a:spcPct val="0"/>
            </a:spcBef>
            <a:spcAft>
              <a:spcPct val="15000"/>
            </a:spcAft>
            <a:buChar char="••"/>
          </a:pPr>
          <a:r>
            <a:rPr lang="en-US" sz="2800" kern="1200" dirty="0" smtClean="0">
              <a:solidFill>
                <a:srgbClr val="000000"/>
              </a:solidFill>
            </a:rPr>
            <a:t>Refine Process</a:t>
          </a:r>
          <a:endParaRPr lang="en-US" sz="2800" kern="1200" dirty="0">
            <a:solidFill>
              <a:srgbClr val="000000"/>
            </a:solidFill>
          </a:endParaRPr>
        </a:p>
      </dsp:txBody>
      <dsp:txXfrm>
        <a:off x="2069817" y="221327"/>
        <a:ext cx="4152788" cy="1116270"/>
      </dsp:txXfrm>
    </dsp:sp>
    <dsp:sp modelId="{AFA0EC1F-ACE0-4862-A5CD-A5C26D62E32E}">
      <dsp:nvSpPr>
        <dsp:cNvPr id="0" name=""/>
        <dsp:cNvSpPr/>
      </dsp:nvSpPr>
      <dsp:spPr>
        <a:xfrm rot="5400000">
          <a:off x="2635033" y="2821228"/>
          <a:ext cx="1172083" cy="133437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5D790D-C03A-4954-9832-3179846893AD}">
      <dsp:nvSpPr>
        <dsp:cNvPr id="0" name=""/>
        <dsp:cNvSpPr/>
      </dsp:nvSpPr>
      <dsp:spPr>
        <a:xfrm>
          <a:off x="1665453" y="1760446"/>
          <a:ext cx="2818532" cy="105451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Implement</a:t>
          </a:r>
          <a:endParaRPr lang="en-US" sz="3600" kern="1200" dirty="0">
            <a:solidFill>
              <a:schemeClr val="bg1"/>
            </a:solidFill>
          </a:endParaRPr>
        </a:p>
      </dsp:txBody>
      <dsp:txXfrm>
        <a:off x="1716939" y="1811932"/>
        <a:ext cx="2715560" cy="951543"/>
      </dsp:txXfrm>
    </dsp:sp>
    <dsp:sp modelId="{7311E1C3-6530-469C-B0CF-A9260CFF9140}">
      <dsp:nvSpPr>
        <dsp:cNvPr id="0" name=""/>
        <dsp:cNvSpPr/>
      </dsp:nvSpPr>
      <dsp:spPr>
        <a:xfrm>
          <a:off x="4559884" y="1727321"/>
          <a:ext cx="3337009" cy="111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0000"/>
              </a:solidFill>
            </a:rPr>
            <a:t>Key buildings first</a:t>
          </a:r>
          <a:endParaRPr lang="en-US" sz="2800" kern="1200" dirty="0">
            <a:solidFill>
              <a:srgbClr val="000000"/>
            </a:solidFill>
          </a:endParaRPr>
        </a:p>
        <a:p>
          <a:pPr marL="285750" lvl="1" indent="-285750" algn="l" defTabSz="1244600">
            <a:lnSpc>
              <a:spcPct val="90000"/>
            </a:lnSpc>
            <a:spcBef>
              <a:spcPct val="0"/>
            </a:spcBef>
            <a:spcAft>
              <a:spcPct val="15000"/>
            </a:spcAft>
            <a:buChar char="••"/>
          </a:pPr>
          <a:r>
            <a:rPr lang="en-US" sz="2800" kern="1200" dirty="0" smtClean="0">
              <a:solidFill>
                <a:srgbClr val="000000"/>
              </a:solidFill>
            </a:rPr>
            <a:t>Phase/Expand</a:t>
          </a:r>
          <a:endParaRPr lang="en-US" sz="2800" kern="1200" dirty="0">
            <a:solidFill>
              <a:srgbClr val="000000"/>
            </a:solidFill>
          </a:endParaRPr>
        </a:p>
        <a:p>
          <a:pPr marL="285750" lvl="1" indent="-285750" algn="l" defTabSz="1244600">
            <a:lnSpc>
              <a:spcPct val="90000"/>
            </a:lnSpc>
            <a:spcBef>
              <a:spcPct val="0"/>
            </a:spcBef>
            <a:spcAft>
              <a:spcPct val="15000"/>
            </a:spcAft>
            <a:buChar char="••"/>
          </a:pPr>
          <a:r>
            <a:rPr lang="en-US" sz="2800" kern="1200" dirty="0" smtClean="0">
              <a:solidFill>
                <a:srgbClr val="000000"/>
              </a:solidFill>
            </a:rPr>
            <a:t>Utility programs</a:t>
          </a:r>
          <a:endParaRPr lang="en-US" sz="2800" kern="1200" dirty="0">
            <a:solidFill>
              <a:srgbClr val="000000"/>
            </a:solidFill>
          </a:endParaRPr>
        </a:p>
      </dsp:txBody>
      <dsp:txXfrm>
        <a:off x="4559884" y="1727321"/>
        <a:ext cx="3337009" cy="1116270"/>
      </dsp:txXfrm>
    </dsp:sp>
    <dsp:sp modelId="{4C57C30C-C2FB-4009-84A3-63CBC570EEE9}">
      <dsp:nvSpPr>
        <dsp:cNvPr id="0" name=""/>
        <dsp:cNvSpPr/>
      </dsp:nvSpPr>
      <dsp:spPr>
        <a:xfrm>
          <a:off x="3945729" y="3241636"/>
          <a:ext cx="1527356" cy="96789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bg1"/>
              </a:solidFill>
            </a:rPr>
            <a:t>Act!</a:t>
          </a:r>
          <a:endParaRPr lang="en-US" sz="4800" kern="1200" dirty="0">
            <a:solidFill>
              <a:schemeClr val="bg1"/>
            </a:solidFill>
          </a:endParaRPr>
        </a:p>
      </dsp:txBody>
      <dsp:txXfrm>
        <a:off x="3992986" y="3288893"/>
        <a:ext cx="1432842" cy="873378"/>
      </dsp:txXfrm>
    </dsp:sp>
    <dsp:sp modelId="{BB349C40-F050-4FD8-96A6-C6F5F165759A}">
      <dsp:nvSpPr>
        <dsp:cNvPr id="0" name=""/>
        <dsp:cNvSpPr/>
      </dsp:nvSpPr>
      <dsp:spPr>
        <a:xfrm>
          <a:off x="5540373" y="3255752"/>
          <a:ext cx="3021299" cy="111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0000"/>
              </a:solidFill>
            </a:rPr>
            <a:t>Plan </a:t>
          </a:r>
          <a:r>
            <a:rPr lang="en-US" sz="2800" kern="1200" dirty="0" smtClean="0">
              <a:solidFill>
                <a:srgbClr val="000000"/>
              </a:solidFill>
            </a:rPr>
            <a:t>resources</a:t>
          </a:r>
          <a:endParaRPr lang="en-US" sz="2800" kern="1200" dirty="0">
            <a:solidFill>
              <a:srgbClr val="000000"/>
            </a:solidFill>
          </a:endParaRPr>
        </a:p>
        <a:p>
          <a:pPr marL="285750" lvl="1" indent="-285750" algn="l" defTabSz="1244600">
            <a:lnSpc>
              <a:spcPct val="90000"/>
            </a:lnSpc>
            <a:spcBef>
              <a:spcPct val="0"/>
            </a:spcBef>
            <a:spcAft>
              <a:spcPct val="15000"/>
            </a:spcAft>
            <a:buChar char="••"/>
          </a:pPr>
          <a:r>
            <a:rPr lang="en-US" sz="2800" kern="1200" dirty="0" smtClean="0">
              <a:solidFill>
                <a:srgbClr val="000000"/>
              </a:solidFill>
            </a:rPr>
            <a:t>Responsibilities</a:t>
          </a:r>
          <a:endParaRPr lang="en-US" sz="2800" kern="1200" dirty="0">
            <a:solidFill>
              <a:srgbClr val="000000"/>
            </a:solidFill>
          </a:endParaRPr>
        </a:p>
      </dsp:txBody>
      <dsp:txXfrm>
        <a:off x="5540373" y="3255752"/>
        <a:ext cx="3021299" cy="1116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atin typeface="Arial"/>
              </a:defRPr>
            </a:lvl1pPr>
          </a:lstStyle>
          <a:p>
            <a:fld id="{B376CFEB-F550-4D62-BF2B-5D5CD8BA2F55}" type="datetimeFigureOut">
              <a:rPr lang="en-US" smtClean="0"/>
              <a:pPr/>
              <a:t>8/23/2017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27" tIns="45713" rIns="91427" bIns="4571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atin typeface="Arial"/>
              </a:defRPr>
            </a:lvl1pPr>
          </a:lstStyle>
          <a:p>
            <a:fld id="{741BEC74-3D1D-45FD-80C7-5381F9E2D383}" type="slidenum">
              <a:rPr lang="en-US" smtClean="0"/>
              <a:pPr/>
              <a:t>‹#›</a:t>
            </a:fld>
            <a:endParaRPr lang="en-US" dirty="0"/>
          </a:p>
        </p:txBody>
      </p:sp>
    </p:spTree>
    <p:extLst>
      <p:ext uri="{BB962C8B-B14F-4D97-AF65-F5344CB8AC3E}">
        <p14:creationId xmlns:p14="http://schemas.microsoft.com/office/powerpoint/2010/main" val="97368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a:t>
            </a:fld>
            <a:endParaRPr lang="en-US" dirty="0"/>
          </a:p>
        </p:txBody>
      </p:sp>
    </p:spTree>
    <p:extLst>
      <p:ext uri="{BB962C8B-B14F-4D97-AF65-F5344CB8AC3E}">
        <p14:creationId xmlns:p14="http://schemas.microsoft.com/office/powerpoint/2010/main" val="108136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FY2000 s</a:t>
            </a:r>
            <a:r>
              <a:rPr lang="en-US" dirty="0" smtClean="0"/>
              <a:t>tarted and identified with major energy</a:t>
            </a:r>
            <a:r>
              <a:rPr lang="en-US" baseline="0" dirty="0" smtClean="0"/>
              <a:t> users of facilities.  A good part of NREL building portfolio are small buildings that are not heavy energy users and out of the 63 buildings there are </a:t>
            </a:r>
            <a:r>
              <a:rPr lang="en-US" baseline="0" dirty="0" err="1" smtClean="0"/>
              <a:t>appox</a:t>
            </a:r>
            <a:r>
              <a:rPr lang="en-US" baseline="0" dirty="0" smtClean="0"/>
              <a:t>. 18 buildings that participate and are assessed in the Guiding Principle of High Performance of Sustainable Buildings.   </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Each building electrical sub meters to capture as best as possible HVAC loads, plug loads, process loads and lighting loads.</a:t>
            </a:r>
          </a:p>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10</a:t>
            </a:fld>
            <a:endParaRPr lang="en-US" dirty="0"/>
          </a:p>
        </p:txBody>
      </p:sp>
    </p:spTree>
    <p:extLst>
      <p:ext uri="{BB962C8B-B14F-4D97-AF65-F5344CB8AC3E}">
        <p14:creationId xmlns:p14="http://schemas.microsoft.com/office/powerpoint/2010/main" val="407928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shows 16 buildings that are on STM campus and illustrates</a:t>
            </a:r>
            <a:r>
              <a:rPr lang="en-US" baseline="0" dirty="0" smtClean="0"/>
              <a:t> the total energy performance for FY16 which includes the gas and electrical energy for the </a:t>
            </a:r>
            <a:r>
              <a:rPr lang="en-US" baseline="0" smtClean="0"/>
              <a:t>these buildings. </a:t>
            </a:r>
            <a:r>
              <a:rPr lang="en-US" baseline="0" dirty="0" smtClean="0"/>
              <a:t>Not shown is NWTC energy performance for the other two buildings.  </a:t>
            </a:r>
          </a:p>
          <a:p>
            <a:endParaRPr lang="en-US" baseline="0" dirty="0" smtClean="0"/>
          </a:p>
          <a:p>
            <a:r>
              <a:rPr lang="en-US" baseline="0" dirty="0" smtClean="0"/>
              <a:t>Graph also illustrates which buildings are the significant energy user, in orange.  These facilities are highly targeted to review any energy opportunities.  To review the energy consumption of each facility will require monitoring and data analytics.  Celeste will now review NREL’s monitoring and data analytics</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11</a:t>
            </a:fld>
            <a:endParaRPr lang="en-US" dirty="0"/>
          </a:p>
        </p:txBody>
      </p:sp>
    </p:spTree>
    <p:extLst>
      <p:ext uri="{BB962C8B-B14F-4D97-AF65-F5344CB8AC3E}">
        <p14:creationId xmlns:p14="http://schemas.microsoft.com/office/powerpoint/2010/main" val="162918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1BEC74-3D1D-45FD-80C7-5381F9E2D383}" type="slidenum">
              <a:rPr lang="en-US" smtClean="0"/>
              <a:pPr/>
              <a:t>12</a:t>
            </a:fld>
            <a:endParaRPr lang="en-US" dirty="0"/>
          </a:p>
        </p:txBody>
      </p:sp>
    </p:spTree>
    <p:extLst>
      <p:ext uri="{BB962C8B-B14F-4D97-AF65-F5344CB8AC3E}">
        <p14:creationId xmlns:p14="http://schemas.microsoft.com/office/powerpoint/2010/main" val="3925472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1BEC74-3D1D-45FD-80C7-5381F9E2D383}" type="slidenum">
              <a:rPr lang="en-US" smtClean="0"/>
              <a:pPr/>
              <a:t>13</a:t>
            </a:fld>
            <a:endParaRPr lang="en-US" dirty="0"/>
          </a:p>
        </p:txBody>
      </p:sp>
    </p:spTree>
    <p:extLst>
      <p:ext uri="{BB962C8B-B14F-4D97-AF65-F5344CB8AC3E}">
        <p14:creationId xmlns:p14="http://schemas.microsoft.com/office/powerpoint/2010/main" val="262437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1BEC74-3D1D-45FD-80C7-5381F9E2D383}" type="slidenum">
              <a:rPr lang="en-US" smtClean="0"/>
              <a:pPr/>
              <a:t>14</a:t>
            </a:fld>
            <a:endParaRPr lang="en-US" dirty="0"/>
          </a:p>
        </p:txBody>
      </p:sp>
    </p:spTree>
    <p:extLst>
      <p:ext uri="{BB962C8B-B14F-4D97-AF65-F5344CB8AC3E}">
        <p14:creationId xmlns:p14="http://schemas.microsoft.com/office/powerpoint/2010/main" val="81458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eaLnBrk="0" fontAlgn="base" hangingPunct="0">
              <a:spcBef>
                <a:spcPct val="30000"/>
              </a:spcBef>
              <a:spcAft>
                <a:spcPct val="0"/>
              </a:spcAft>
              <a:defRPr/>
            </a:pPr>
            <a:r>
              <a:rPr lang="en-US" dirty="0"/>
              <a:t>FDD - </a:t>
            </a:r>
            <a:r>
              <a:rPr lang="en-US" b="1" dirty="0"/>
              <a:t>Detailed analytics down to the equipment level. Dashboard can provide info, but often need to dig deeper to solve the problem.</a:t>
            </a:r>
          </a:p>
          <a:p>
            <a:pPr defTabSz="440695" eaLnBrk="0" fontAlgn="base" hangingPunct="0">
              <a:spcBef>
                <a:spcPct val="30000"/>
              </a:spcBef>
              <a:spcAft>
                <a:spcPct val="0"/>
              </a:spcAft>
              <a:defRPr/>
            </a:pPr>
            <a:endParaRPr lang="en-US" b="1" dirty="0"/>
          </a:p>
          <a:p>
            <a:pPr defTabSz="440695" eaLnBrk="0" fontAlgn="base" hangingPunct="0">
              <a:spcBef>
                <a:spcPct val="30000"/>
              </a:spcBef>
              <a:spcAft>
                <a:spcPct val="0"/>
              </a:spcAft>
              <a:defRPr/>
            </a:pPr>
            <a:r>
              <a:rPr lang="en-US" b="1" dirty="0"/>
              <a:t>We have data from numerous </a:t>
            </a:r>
            <a:r>
              <a:rPr lang="en-US" b="1" dirty="0" err="1"/>
              <a:t>souces</a:t>
            </a:r>
            <a:r>
              <a:rPr lang="en-US" b="1" dirty="0"/>
              <a:t> – SkySpark pulls it all together (meters, BAS, IP/web systems, etc.)</a:t>
            </a:r>
          </a:p>
          <a:p>
            <a:pPr defTabSz="440695" eaLnBrk="0" fontAlgn="base" hangingPunct="0">
              <a:spcBef>
                <a:spcPct val="30000"/>
              </a:spcBef>
              <a:spcAft>
                <a:spcPct val="0"/>
              </a:spcAft>
              <a:defRPr/>
            </a:pPr>
            <a:endParaRPr lang="en-US" b="1" dirty="0"/>
          </a:p>
          <a:p>
            <a:r>
              <a:rPr lang="en-US" dirty="0"/>
              <a:t>The Building Automation</a:t>
            </a:r>
            <a:r>
              <a:rPr lang="en-US" baseline="0" dirty="0"/>
              <a:t> System is the computer based system that runs the electronic controls in the building, everything from start/stop to detailed equipment temperature control based on sensors (zone temp, air handling units, chillers, etc.). All of this data is stored and analyzed to provide actionable information.</a:t>
            </a:r>
          </a:p>
          <a:p>
            <a:r>
              <a:rPr lang="en-US" dirty="0"/>
              <a:t>Data points constantly monitored and stored.</a:t>
            </a:r>
            <a:r>
              <a:rPr lang="en-US" baseline="0" dirty="0"/>
              <a:t> </a:t>
            </a:r>
            <a:r>
              <a:rPr lang="en-US" dirty="0"/>
              <a:t>Programmed “rules” detect “faults” or issues.</a:t>
            </a:r>
          </a:p>
          <a:p>
            <a:pPr defTabSz="440695" eaLnBrk="0" fontAlgn="base" hangingPunct="0">
              <a:spcBef>
                <a:spcPct val="30000"/>
              </a:spcBef>
              <a:spcAft>
                <a:spcPct val="0"/>
              </a:spcAft>
              <a:defRPr/>
            </a:pPr>
            <a:r>
              <a:rPr lang="en-US" dirty="0"/>
              <a:t>One way communication – provides information that requires human action</a:t>
            </a:r>
          </a:p>
          <a:p>
            <a:endParaRPr lang="en-US"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FAA0152-3561-46FB-A16B-FA1FF4585510}" type="slidenum">
              <a:rPr lang="en-US" smtClean="0"/>
              <a:pPr/>
              <a:t>15</a:t>
            </a:fld>
            <a:endParaRPr lang="en-US"/>
          </a:p>
        </p:txBody>
      </p:sp>
    </p:spTree>
    <p:extLst>
      <p:ext uri="{BB962C8B-B14F-4D97-AF65-F5344CB8AC3E}">
        <p14:creationId xmlns:p14="http://schemas.microsoft.com/office/powerpoint/2010/main" val="4193404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Evaluate</a:t>
            </a:r>
            <a:r>
              <a:rPr lang="en-US" baseline="0" dirty="0" smtClean="0"/>
              <a:t> issues across the portfolio – automated information</a:t>
            </a:r>
          </a:p>
          <a:p>
            <a:r>
              <a:rPr lang="en-US" baseline="0" dirty="0" smtClean="0"/>
              <a:t>ADD IN SPARK SCREENSHOTS FROM OTHER BUILDINGS</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16</a:t>
            </a:fld>
            <a:endParaRPr lang="en-US" dirty="0"/>
          </a:p>
        </p:txBody>
      </p:sp>
    </p:spTree>
    <p:extLst>
      <p:ext uri="{BB962C8B-B14F-4D97-AF65-F5344CB8AC3E}">
        <p14:creationId xmlns:p14="http://schemas.microsoft.com/office/powerpoint/2010/main" val="419004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 trend graph for 4 cold days in winter</a:t>
            </a:r>
          </a:p>
          <a:p>
            <a:r>
              <a:rPr lang="en-US" u="sng" dirty="0" smtClean="0"/>
              <a:t>Top</a:t>
            </a:r>
            <a:r>
              <a:rPr lang="en-US" u="sng" baseline="0" dirty="0" smtClean="0"/>
              <a:t> Axis:</a:t>
            </a:r>
            <a:r>
              <a:rPr lang="en-US" u="none" baseline="0" dirty="0" smtClean="0"/>
              <a:t> Temperature points, </a:t>
            </a:r>
            <a:r>
              <a:rPr lang="en-US" u="sng" baseline="0" dirty="0" smtClean="0"/>
              <a:t>Bottom Axis:</a:t>
            </a:r>
            <a:r>
              <a:rPr lang="en-US" u="none" baseline="0" dirty="0" smtClean="0"/>
              <a:t> HR valve position</a:t>
            </a:r>
          </a:p>
          <a:p>
            <a:endParaRPr lang="en-US" u="none" baseline="0" dirty="0" smtClean="0"/>
          </a:p>
          <a:p>
            <a:r>
              <a:rPr lang="en-US" u="none" baseline="0" dirty="0" smtClean="0"/>
              <a:t>Prior to testing on site, observed HR DAT (purple) closely following OAT (red)</a:t>
            </a:r>
          </a:p>
          <a:p>
            <a:endParaRPr lang="en-US" u="none" baseline="0" dirty="0" smtClean="0"/>
          </a:p>
          <a:p>
            <a:r>
              <a:rPr lang="en-US" u="none" baseline="0" dirty="0" smtClean="0"/>
              <a:t>Tested on site, found valve direction was reversed at BAS </a:t>
            </a:r>
          </a:p>
          <a:p>
            <a:endParaRPr lang="en-US" u="none" baseline="0" dirty="0" smtClean="0"/>
          </a:p>
          <a:p>
            <a:r>
              <a:rPr lang="en-US" u="none" baseline="0" dirty="0" smtClean="0"/>
              <a:t>20F rise in heat recovery = $6,100 annual savings</a:t>
            </a:r>
          </a:p>
          <a:p>
            <a:endParaRPr lang="en-US" u="sng" dirty="0"/>
          </a:p>
        </p:txBody>
      </p:sp>
      <p:sp>
        <p:nvSpPr>
          <p:cNvPr id="4" name="Slide Number Placeholder 3"/>
          <p:cNvSpPr>
            <a:spLocks noGrp="1"/>
          </p:cNvSpPr>
          <p:nvPr>
            <p:ph type="sldNum" sz="quarter" idx="10"/>
          </p:nvPr>
        </p:nvSpPr>
        <p:spPr/>
        <p:txBody>
          <a:bodyPr/>
          <a:lstStyle/>
          <a:p>
            <a:fld id="{75687CFC-E55F-4CC1-B581-7A2A489D0F1E}" type="slidenum">
              <a:rPr lang="en-US" smtClean="0"/>
              <a:t>17</a:t>
            </a:fld>
            <a:endParaRPr lang="en-US" dirty="0"/>
          </a:p>
        </p:txBody>
      </p:sp>
    </p:spTree>
    <p:extLst>
      <p:ext uri="{BB962C8B-B14F-4D97-AF65-F5344CB8AC3E}">
        <p14:creationId xmlns:p14="http://schemas.microsoft.com/office/powerpoint/2010/main" val="168520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effectLst/>
            </a:endParaRPr>
          </a:p>
          <a:p>
            <a:pPr lvl="1" rtl="0" fontAlgn="base"/>
            <a:r>
              <a:rPr lang="en-US" dirty="0"/>
              <a:t>EUIs monitored in real time - </a:t>
            </a:r>
            <a:r>
              <a:rPr lang="en-US" dirty="0" err="1"/>
              <a:t>SkySpark</a:t>
            </a:r>
            <a:r>
              <a:rPr lang="en-US" dirty="0"/>
              <a:t> dashboards, KPIs, </a:t>
            </a:r>
            <a:r>
              <a:rPr lang="en-US" dirty="0" err="1"/>
              <a:t>etc</a:t>
            </a:r>
            <a:endParaRPr lang="en-US" dirty="0"/>
          </a:p>
          <a:p>
            <a:pPr lvl="2" rtl="0" fontAlgn="base"/>
            <a:r>
              <a:rPr lang="en-US" dirty="0"/>
              <a:t>Real time change in energy, benchmarking, comparisons</a:t>
            </a:r>
          </a:p>
          <a:p>
            <a:pPr lvl="2" rtl="0" fontAlgn="base"/>
            <a:r>
              <a:rPr lang="en-US" dirty="0"/>
              <a:t>testbed for operational and laboratory changes that impact energy use</a:t>
            </a:r>
          </a:p>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18</a:t>
            </a:fld>
            <a:endParaRPr lang="en-US" dirty="0"/>
          </a:p>
        </p:txBody>
      </p:sp>
    </p:spTree>
    <p:extLst>
      <p:ext uri="{BB962C8B-B14F-4D97-AF65-F5344CB8AC3E}">
        <p14:creationId xmlns:p14="http://schemas.microsoft.com/office/powerpoint/2010/main" val="2871019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1BEC74-3D1D-45FD-80C7-5381F9E2D383}" type="slidenum">
              <a:rPr lang="en-US" smtClean="0"/>
              <a:pPr/>
              <a:t>19</a:t>
            </a:fld>
            <a:endParaRPr lang="en-US" dirty="0"/>
          </a:p>
        </p:txBody>
      </p:sp>
    </p:spTree>
    <p:extLst>
      <p:ext uri="{BB962C8B-B14F-4D97-AF65-F5344CB8AC3E}">
        <p14:creationId xmlns:p14="http://schemas.microsoft.com/office/powerpoint/2010/main" val="43021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2</a:t>
            </a:fld>
            <a:endParaRPr lang="en-US" dirty="0"/>
          </a:p>
        </p:txBody>
      </p:sp>
    </p:spTree>
    <p:extLst>
      <p:ext uri="{BB962C8B-B14F-4D97-AF65-F5344CB8AC3E}">
        <p14:creationId xmlns:p14="http://schemas.microsoft.com/office/powerpoint/2010/main" val="168788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solidFill>
                  <a:srgbClr val="FF0000"/>
                </a:solidFill>
              </a:rPr>
              <a:t>(planning to hire systems engineer – </a:t>
            </a:r>
            <a:r>
              <a:rPr lang="en-US" dirty="0" err="1" smtClean="0">
                <a:solidFill>
                  <a:srgbClr val="FF0000"/>
                </a:solidFill>
              </a:rPr>
              <a:t>SkySpark</a:t>
            </a:r>
            <a:r>
              <a:rPr lang="en-US" dirty="0" smtClean="0">
                <a:solidFill>
                  <a:srgbClr val="FF0000"/>
                </a:solidFill>
              </a:rPr>
              <a:t> and BAS operation)</a:t>
            </a:r>
          </a:p>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20</a:t>
            </a:fld>
            <a:endParaRPr lang="en-US" dirty="0"/>
          </a:p>
        </p:txBody>
      </p:sp>
    </p:spTree>
    <p:extLst>
      <p:ext uri="{BB962C8B-B14F-4D97-AF65-F5344CB8AC3E}">
        <p14:creationId xmlns:p14="http://schemas.microsoft.com/office/powerpoint/2010/main" val="2394755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21</a:t>
            </a:fld>
            <a:endParaRPr lang="en-US" dirty="0"/>
          </a:p>
        </p:txBody>
      </p:sp>
    </p:spTree>
    <p:extLst>
      <p:ext uri="{BB962C8B-B14F-4D97-AF65-F5344CB8AC3E}">
        <p14:creationId xmlns:p14="http://schemas.microsoft.com/office/powerpoint/2010/main" val="345071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1BEC74-3D1D-45FD-80C7-5381F9E2D383}" type="slidenum">
              <a:rPr lang="en-US" smtClean="0"/>
              <a:pPr/>
              <a:t>22</a:t>
            </a:fld>
            <a:endParaRPr lang="en-US" dirty="0"/>
          </a:p>
        </p:txBody>
      </p:sp>
    </p:spTree>
    <p:extLst>
      <p:ext uri="{BB962C8B-B14F-4D97-AF65-F5344CB8AC3E}">
        <p14:creationId xmlns:p14="http://schemas.microsoft.com/office/powerpoint/2010/main" val="2207478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1BEC74-3D1D-45FD-80C7-5381F9E2D383}" type="slidenum">
              <a:rPr lang="en-US" smtClean="0"/>
              <a:pPr/>
              <a:t>23</a:t>
            </a:fld>
            <a:endParaRPr lang="en-US" dirty="0"/>
          </a:p>
        </p:txBody>
      </p:sp>
    </p:spTree>
    <p:extLst>
      <p:ext uri="{BB962C8B-B14F-4D97-AF65-F5344CB8AC3E}">
        <p14:creationId xmlns:p14="http://schemas.microsoft.com/office/powerpoint/2010/main" val="3574223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Timeline of savings?</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24</a:t>
            </a:fld>
            <a:endParaRPr lang="en-US" dirty="0"/>
          </a:p>
        </p:txBody>
      </p:sp>
    </p:spTree>
    <p:extLst>
      <p:ext uri="{BB962C8B-B14F-4D97-AF65-F5344CB8AC3E}">
        <p14:creationId xmlns:p14="http://schemas.microsoft.com/office/powerpoint/2010/main" val="1829670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25</a:t>
            </a:fld>
            <a:endParaRPr lang="en-US" dirty="0"/>
          </a:p>
        </p:txBody>
      </p:sp>
    </p:spTree>
    <p:extLst>
      <p:ext uri="{BB962C8B-B14F-4D97-AF65-F5344CB8AC3E}">
        <p14:creationId xmlns:p14="http://schemas.microsoft.com/office/powerpoint/2010/main" val="3103960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1BEC74-3D1D-45FD-80C7-5381F9E2D383}" type="slidenum">
              <a:rPr lang="en-US" smtClean="0"/>
              <a:pPr/>
              <a:t>26</a:t>
            </a:fld>
            <a:endParaRPr lang="en-US" dirty="0"/>
          </a:p>
        </p:txBody>
      </p:sp>
    </p:spTree>
    <p:extLst>
      <p:ext uri="{BB962C8B-B14F-4D97-AF65-F5344CB8AC3E}">
        <p14:creationId xmlns:p14="http://schemas.microsoft.com/office/powerpoint/2010/main" val="237961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r>
              <a:rPr lang="en-US" dirty="0" smtClean="0"/>
              <a:t>History</a:t>
            </a:r>
            <a:r>
              <a:rPr lang="en-US" baseline="0" dirty="0" smtClean="0"/>
              <a:t> – How did NREL get to an Intelligent Campus?</a:t>
            </a:r>
          </a:p>
          <a:p>
            <a:pPr marL="165261" indent="-165261">
              <a:buFontTx/>
              <a:buChar char="-"/>
            </a:pPr>
            <a:r>
              <a:rPr lang="en-US" baseline="0" dirty="0" smtClean="0"/>
              <a:t>Driver – from the top, Executive Orders, federal regulations, DOE’s mission goals and NREL’s own mission statement:  NREL advances the science and engineering of energy efficiency, sustainable transportation, and renewable power technologies and provides the knowledge to integrate and optimize energy systems.   </a:t>
            </a:r>
          </a:p>
          <a:p>
            <a:pPr marL="605956" lvl="1" indent="-165261">
              <a:buFontTx/>
              <a:buChar char="-"/>
            </a:pPr>
            <a:r>
              <a:rPr lang="en-US" baseline="0" dirty="0" smtClean="0"/>
              <a:t>In the commercial world it would the owner.  The owner would want to have an intelligent system to help optimize energy savings within their facility.  </a:t>
            </a:r>
          </a:p>
          <a:p>
            <a:pPr marL="165261" indent="-165261">
              <a:buFontTx/>
              <a:buChar char="-"/>
            </a:pPr>
            <a:r>
              <a:rPr lang="en-US" baseline="0" dirty="0" smtClean="0"/>
              <a:t>What does it take to have an intelligent campus?</a:t>
            </a:r>
          </a:p>
          <a:p>
            <a:pPr marL="605956" lvl="1" indent="-165261" defTabSz="881390">
              <a:buFontTx/>
              <a:buChar char="-"/>
              <a:defRPr/>
            </a:pPr>
            <a:r>
              <a:rPr lang="en-US" baseline="0" dirty="0" smtClean="0"/>
              <a:t>It takes a village in this case a campus…</a:t>
            </a:r>
          </a:p>
          <a:p>
            <a:pPr marL="605956" lvl="1" indent="-165261" defTabSz="881390">
              <a:buFontTx/>
              <a:buChar char="-"/>
              <a:defRPr/>
            </a:pPr>
            <a:r>
              <a:rPr lang="en-US" baseline="0" dirty="0" smtClean="0"/>
              <a:t>NREL’s Intelligent Campus program is to support the laboratory’s success by engaging staff in applying what is learned through research and development in facilities and infrastructure systems that serve its campuses.</a:t>
            </a:r>
          </a:p>
          <a:p>
            <a:pPr marL="605956" lvl="1" indent="-165261">
              <a:buFontTx/>
              <a:buChar char="-"/>
            </a:pPr>
            <a:r>
              <a:rPr lang="en-US" baseline="0" dirty="0" smtClean="0"/>
              <a:t>For the math and science folks in the audience… a simple equation that NREL follows…a more holistic equation:</a:t>
            </a:r>
          </a:p>
          <a:p>
            <a:pPr marL="1046651" lvl="2" indent="-165261">
              <a:buFontTx/>
              <a:buChar char="-"/>
            </a:pPr>
            <a:r>
              <a:rPr lang="en-US" baseline="0" dirty="0" smtClean="0"/>
              <a:t>Energy intelligence System = Data Collection + Data Analysis + Data Application, slide 5</a:t>
            </a:r>
          </a:p>
          <a:p>
            <a:pPr marL="165261" indent="-165261">
              <a:buFontTx/>
              <a:buChar char="-"/>
            </a:pPr>
            <a:endParaRPr lang="en-US" baseline="0" dirty="0" smtClean="0"/>
          </a:p>
          <a:p>
            <a:pPr marL="165261" indent="-165261">
              <a:buFontTx/>
              <a:buChar char="-"/>
            </a:pP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3</a:t>
            </a:fld>
            <a:endParaRPr lang="en-US" dirty="0"/>
          </a:p>
        </p:txBody>
      </p:sp>
    </p:spTree>
    <p:extLst>
      <p:ext uri="{BB962C8B-B14F-4D97-AF65-F5344CB8AC3E}">
        <p14:creationId xmlns:p14="http://schemas.microsoft.com/office/powerpoint/2010/main" val="307885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4</a:t>
            </a:fld>
            <a:endParaRPr lang="en-US" dirty="0"/>
          </a:p>
        </p:txBody>
      </p:sp>
    </p:spTree>
    <p:extLst>
      <p:ext uri="{BB962C8B-B14F-4D97-AF65-F5344CB8AC3E}">
        <p14:creationId xmlns:p14="http://schemas.microsoft.com/office/powerpoint/2010/main" val="168788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base"/>
            <a:r>
              <a:rPr lang="en-US" dirty="0"/>
              <a:t>At NREL </a:t>
            </a:r>
          </a:p>
          <a:p>
            <a:pPr lvl="1" rtl="0" fontAlgn="base"/>
            <a:endParaRPr lang="en-US" dirty="0"/>
          </a:p>
          <a:p>
            <a:pPr lvl="1" rtl="0" fontAlgn="base"/>
            <a:r>
              <a:rPr lang="en-US" dirty="0"/>
              <a:t>Driving requirements</a:t>
            </a:r>
          </a:p>
          <a:p>
            <a:pPr lvl="2" rtl="0" fontAlgn="base"/>
            <a:r>
              <a:rPr lang="en-US" dirty="0"/>
              <a:t>1) Executive Order goals for energy intensity that is reported through the Consolidated Energy Data Report (CEDR) and Site Sustainability Plan (SSP) and </a:t>
            </a:r>
          </a:p>
          <a:p>
            <a:pPr lvl="2" rtl="0" fontAlgn="base"/>
            <a:r>
              <a:rPr lang="en-US" dirty="0"/>
              <a:t>2) Guiding Principles for High Performance Buildings</a:t>
            </a:r>
          </a:p>
          <a:p>
            <a:pPr lvl="2" rtl="0" fontAlgn="base"/>
            <a:r>
              <a:rPr lang="en-US" dirty="0"/>
              <a:t>3) NREL’s own mission statement</a:t>
            </a:r>
          </a:p>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5</a:t>
            </a:fld>
            <a:endParaRPr lang="en-US" dirty="0"/>
          </a:p>
        </p:txBody>
      </p:sp>
    </p:spTree>
    <p:extLst>
      <p:ext uri="{BB962C8B-B14F-4D97-AF65-F5344CB8AC3E}">
        <p14:creationId xmlns:p14="http://schemas.microsoft.com/office/powerpoint/2010/main" val="64128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effectLst/>
            </a:endParaRPr>
          </a:p>
          <a:p>
            <a:pPr lvl="1" rtl="0" fontAlgn="base"/>
            <a:r>
              <a:rPr lang="en-US" dirty="0"/>
              <a:t>NREL’s program</a:t>
            </a:r>
          </a:p>
          <a:p>
            <a:pPr marL="1101738" lvl="2" indent="-220348" fontAlgn="base">
              <a:buFont typeface="+mj-lt"/>
              <a:buAutoNum type="arabicPeriod"/>
            </a:pPr>
            <a:r>
              <a:rPr lang="en-US" dirty="0"/>
              <a:t>both an environment and energy informatics platform, </a:t>
            </a:r>
          </a:p>
          <a:p>
            <a:pPr marL="1101738" lvl="2" indent="-220348" fontAlgn="base">
              <a:buFont typeface="+mj-lt"/>
              <a:buAutoNum type="arabicPeriod"/>
            </a:pPr>
            <a:r>
              <a:rPr lang="en-US" dirty="0"/>
              <a:t>NREL fosters situational awareness, engagement, and understanding of energy accountability among lab staff and visitors</a:t>
            </a:r>
          </a:p>
          <a:p>
            <a:pPr marL="1101738" lvl="2" indent="-220348" fontAlgn="base">
              <a:buFont typeface="+mj-lt"/>
              <a:buAutoNum type="arabicPeriod"/>
            </a:pPr>
            <a:r>
              <a:rPr lang="en-US" dirty="0"/>
              <a:t>low carbon economy campus by integrating multiple capabilities including energy and water management, energy data analysis, high performance buildings, and more.</a:t>
            </a:r>
          </a:p>
          <a:p>
            <a:pPr marL="1101738" lvl="2" indent="-220348" fontAlgn="base">
              <a:buFont typeface="+mj-lt"/>
              <a:buAutoNum type="arabicPeriod"/>
            </a:pPr>
            <a:r>
              <a:rPr lang="en-US" dirty="0"/>
              <a:t>5-10 year plan</a:t>
            </a:r>
          </a:p>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6</a:t>
            </a:fld>
            <a:endParaRPr lang="en-US" dirty="0"/>
          </a:p>
        </p:txBody>
      </p:sp>
    </p:spTree>
    <p:extLst>
      <p:ext uri="{BB962C8B-B14F-4D97-AF65-F5344CB8AC3E}">
        <p14:creationId xmlns:p14="http://schemas.microsoft.com/office/powerpoint/2010/main" val="25374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NREL has a multitudes</a:t>
            </a:r>
            <a:r>
              <a:rPr lang="en-US" baseline="0" dirty="0" smtClean="0"/>
              <a:t> of platforms that ties into the Mission Research.  In our presentation we will be focusing more on the building controls and building energy data at NREL.</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7</a:t>
            </a:fld>
            <a:endParaRPr lang="en-US" dirty="0"/>
          </a:p>
        </p:txBody>
      </p:sp>
    </p:spTree>
    <p:extLst>
      <p:ext uri="{BB962C8B-B14F-4D97-AF65-F5344CB8AC3E}">
        <p14:creationId xmlns:p14="http://schemas.microsoft.com/office/powerpoint/2010/main" val="105313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1BEC74-3D1D-45FD-80C7-5381F9E2D383}" type="slidenum">
              <a:rPr lang="en-US" smtClean="0"/>
              <a:pPr/>
              <a:t>8</a:t>
            </a:fld>
            <a:endParaRPr lang="en-US" dirty="0"/>
          </a:p>
        </p:txBody>
      </p:sp>
    </p:spTree>
    <p:extLst>
      <p:ext uri="{BB962C8B-B14F-4D97-AF65-F5344CB8AC3E}">
        <p14:creationId xmlns:p14="http://schemas.microsoft.com/office/powerpoint/2010/main" val="62358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NREL Meter?</a:t>
            </a:r>
          </a:p>
          <a:p>
            <a:pPr marL="165261" indent="-165261">
              <a:buFontTx/>
              <a:buChar char="-"/>
            </a:pPr>
            <a:r>
              <a:rPr lang="en-US" dirty="0" smtClean="0"/>
              <a:t>Renewable energy</a:t>
            </a:r>
            <a:r>
              <a:rPr lang="en-US" baseline="0" dirty="0" smtClean="0"/>
              <a:t> </a:t>
            </a:r>
          </a:p>
          <a:p>
            <a:pPr marL="605956" lvl="1" indent="-165261">
              <a:buFontTx/>
              <a:buChar char="-"/>
            </a:pPr>
            <a:r>
              <a:rPr lang="en-US" baseline="0" dirty="0" smtClean="0"/>
              <a:t>Solar (NWTC and STM)</a:t>
            </a:r>
          </a:p>
          <a:p>
            <a:pPr marL="605956" lvl="1" indent="-165261">
              <a:buFontTx/>
              <a:buChar char="-"/>
            </a:pPr>
            <a:r>
              <a:rPr lang="en-US" baseline="0" dirty="0" smtClean="0"/>
              <a:t>Wind (NWTC)</a:t>
            </a:r>
          </a:p>
          <a:p>
            <a:pPr marL="605956" lvl="1" indent="-165261">
              <a:buFontTx/>
              <a:buChar char="-"/>
            </a:pPr>
            <a:r>
              <a:rPr lang="en-US" baseline="0" dirty="0" smtClean="0"/>
              <a:t>Biomass (STM)</a:t>
            </a:r>
          </a:p>
          <a:p>
            <a:pPr marL="165261" indent="-165261">
              <a:buFontTx/>
              <a:buChar char="-"/>
            </a:pPr>
            <a:r>
              <a:rPr lang="en-US" baseline="0" dirty="0" smtClean="0"/>
              <a:t>Electricity (utility and </a:t>
            </a:r>
            <a:r>
              <a:rPr lang="en-US" baseline="0" dirty="0" err="1" smtClean="0"/>
              <a:t>submeters</a:t>
            </a:r>
            <a:r>
              <a:rPr lang="en-US" baseline="0" dirty="0" smtClean="0"/>
              <a:t>)</a:t>
            </a:r>
          </a:p>
          <a:p>
            <a:pPr marL="165261" indent="-165261">
              <a:buFontTx/>
              <a:buChar char="-"/>
            </a:pPr>
            <a:r>
              <a:rPr lang="en-US" baseline="0" dirty="0" smtClean="0"/>
              <a:t>Gas (utility)</a:t>
            </a:r>
          </a:p>
          <a:p>
            <a:pPr marL="165261" indent="-165261">
              <a:buFontTx/>
              <a:buChar char="-"/>
            </a:pPr>
            <a:r>
              <a:rPr lang="en-US" baseline="0" dirty="0" smtClean="0"/>
              <a:t>Thermal (heating and cooling)</a:t>
            </a:r>
          </a:p>
          <a:p>
            <a:pPr marL="165261" indent="-165261">
              <a:buFontTx/>
              <a:buChar char="-"/>
            </a:pPr>
            <a:endParaRPr lang="en-US" baseline="0" dirty="0" smtClean="0"/>
          </a:p>
        </p:txBody>
      </p:sp>
      <p:sp>
        <p:nvSpPr>
          <p:cNvPr id="4" name="Slide Number Placeholder 3"/>
          <p:cNvSpPr>
            <a:spLocks noGrp="1"/>
          </p:cNvSpPr>
          <p:nvPr>
            <p:ph type="sldNum" sz="quarter" idx="10"/>
          </p:nvPr>
        </p:nvSpPr>
        <p:spPr/>
        <p:txBody>
          <a:bodyPr/>
          <a:lstStyle/>
          <a:p>
            <a:fld id="{741BEC74-3D1D-45FD-80C7-5381F9E2D383}" type="slidenum">
              <a:rPr lang="en-US" smtClean="0"/>
              <a:pPr/>
              <a:t>9</a:t>
            </a:fld>
            <a:endParaRPr lang="en-US" dirty="0"/>
          </a:p>
        </p:txBody>
      </p:sp>
    </p:spTree>
    <p:extLst>
      <p:ext uri="{BB962C8B-B14F-4D97-AF65-F5344CB8AC3E}">
        <p14:creationId xmlns:p14="http://schemas.microsoft.com/office/powerpoint/2010/main" val="3081361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amp; Content - Bar Layout">
    <p:spTree>
      <p:nvGrpSpPr>
        <p:cNvPr id="1" name=""/>
        <p:cNvGrpSpPr/>
        <p:nvPr/>
      </p:nvGrpSpPr>
      <p:grpSpPr>
        <a:xfrm>
          <a:off x="0" y="0"/>
          <a:ext cx="0" cy="0"/>
          <a:chOff x="0" y="0"/>
          <a:chExt cx="0" cy="0"/>
        </a:xfrm>
      </p:grpSpPr>
      <p:pic>
        <p:nvPicPr>
          <p:cNvPr id="4" name="Picture 3" descr="cover-1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Placeholder 1"/>
          <p:cNvSpPr>
            <a:spLocks noGrp="1"/>
          </p:cNvSpPr>
          <p:nvPr>
            <p:ph type="title" hasCustomPrompt="1"/>
          </p:nvPr>
        </p:nvSpPr>
        <p:spPr>
          <a:xfrm>
            <a:off x="2761708" y="3564061"/>
            <a:ext cx="5139372" cy="880866"/>
          </a:xfrm>
          <a:prstGeom prst="rect">
            <a:avLst/>
          </a:prstGeom>
        </p:spPr>
        <p:txBody>
          <a:bodyPr vert="horz" lIns="91440" tIns="45720" rIns="91440" bIns="45720" rtlCol="0" anchor="t">
            <a:normAutofit/>
          </a:bodyPr>
          <a:lstStyle>
            <a:lvl1pPr>
              <a:lnSpc>
                <a:spcPct val="90000"/>
              </a:lnSpc>
              <a:defRPr sz="3200" b="1">
                <a:latin typeface="+mj-lt"/>
                <a:cs typeface="Calibri"/>
              </a:defRPr>
            </a:lvl1pPr>
          </a:lstStyle>
          <a:p>
            <a:r>
              <a:rPr lang="en-US" dirty="0" smtClean="0"/>
              <a:t>Title</a:t>
            </a:r>
            <a:br>
              <a:rPr lang="en-US" dirty="0" smtClean="0"/>
            </a:br>
            <a:endParaRPr lang="en-US" dirty="0"/>
          </a:p>
        </p:txBody>
      </p:sp>
      <p:sp>
        <p:nvSpPr>
          <p:cNvPr id="7" name="Text Placeholder 8"/>
          <p:cNvSpPr>
            <a:spLocks noGrp="1"/>
          </p:cNvSpPr>
          <p:nvPr>
            <p:ph type="body" sz="quarter" idx="10" hasCustomPrompt="1"/>
          </p:nvPr>
        </p:nvSpPr>
        <p:spPr>
          <a:xfrm>
            <a:off x="2761708" y="4522268"/>
            <a:ext cx="5139372" cy="682929"/>
          </a:xfrm>
        </p:spPr>
        <p:txBody>
          <a:bodyPr>
            <a:noAutofit/>
          </a:bodyPr>
          <a:lstStyle>
            <a:lvl1pPr>
              <a:buNone/>
              <a:defRPr sz="2000" b="0">
                <a:latin typeface="Calibri"/>
                <a:cs typeface="Calibri"/>
              </a:defRPr>
            </a:lvl1pPr>
          </a:lstStyle>
          <a:p>
            <a:pPr lvl="0"/>
            <a:r>
              <a:rPr lang="en-US" dirty="0" smtClean="0"/>
              <a:t>Presenter</a:t>
            </a:r>
          </a:p>
        </p:txBody>
      </p:sp>
      <p:sp>
        <p:nvSpPr>
          <p:cNvPr id="8" name="Text Placeholder 8"/>
          <p:cNvSpPr>
            <a:spLocks noGrp="1"/>
          </p:cNvSpPr>
          <p:nvPr>
            <p:ph type="body" sz="quarter" idx="11" hasCustomPrompt="1"/>
          </p:nvPr>
        </p:nvSpPr>
        <p:spPr>
          <a:xfrm>
            <a:off x="2768155" y="6097518"/>
            <a:ext cx="5144986" cy="243016"/>
          </a:xfrm>
        </p:spPr>
        <p:txBody>
          <a:bodyPr>
            <a:noAutofit/>
          </a:bodyPr>
          <a:lstStyle>
            <a:lvl1pPr>
              <a:buNone/>
              <a:defRPr sz="1100" b="0">
                <a:latin typeface="Calibri"/>
                <a:cs typeface="Calibri"/>
              </a:defRPr>
            </a:lvl1pPr>
          </a:lstStyle>
          <a:p>
            <a:pPr lvl="0"/>
            <a:r>
              <a:rPr lang="en-US" dirty="0" smtClean="0"/>
              <a:t>Publication No. </a:t>
            </a:r>
          </a:p>
        </p:txBody>
      </p:sp>
      <p:sp>
        <p:nvSpPr>
          <p:cNvPr id="9" name="Text Placeholder 8"/>
          <p:cNvSpPr>
            <a:spLocks noGrp="1"/>
          </p:cNvSpPr>
          <p:nvPr>
            <p:ph type="body" sz="quarter" idx="12" hasCustomPrompt="1"/>
          </p:nvPr>
        </p:nvSpPr>
        <p:spPr>
          <a:xfrm>
            <a:off x="2767322" y="5261812"/>
            <a:ext cx="5139372" cy="682929"/>
          </a:xfrm>
        </p:spPr>
        <p:txBody>
          <a:bodyPr>
            <a:noAutofit/>
          </a:bodyPr>
          <a:lstStyle>
            <a:lvl1pPr>
              <a:buNone/>
              <a:defRPr sz="1400" b="0">
                <a:latin typeface="Calibri"/>
                <a:cs typeface="Calibri"/>
              </a:defRPr>
            </a:lvl1pPr>
          </a:lstStyle>
          <a:p>
            <a:pPr lvl="0"/>
            <a:r>
              <a:rPr lang="en-US" dirty="0" smtClean="0"/>
              <a:t>Month Day, Year</a:t>
            </a:r>
          </a:p>
        </p:txBody>
      </p:sp>
    </p:spTree>
    <p:extLst>
      <p:ext uri="{BB962C8B-B14F-4D97-AF65-F5344CB8AC3E}">
        <p14:creationId xmlns:p14="http://schemas.microsoft.com/office/powerpoint/2010/main" val="2574049232"/>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bac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93900" y="993658"/>
            <a:ext cx="5102225" cy="870181"/>
          </a:xfrm>
        </p:spPr>
        <p:txBody>
          <a:bodyPr/>
          <a:lstStyle>
            <a:lvl1pPr algn="ctr">
              <a:defRPr>
                <a:solidFill>
                  <a:srgbClr val="353A3E"/>
                </a:solidFill>
              </a:defRPr>
            </a:lvl1pPr>
          </a:lstStyle>
          <a:p>
            <a:r>
              <a:rPr lang="en-US" dirty="0" smtClean="0"/>
              <a:t>Thank you!</a:t>
            </a:r>
            <a:endParaRPr lang="en-US" dirty="0"/>
          </a:p>
        </p:txBody>
      </p:sp>
      <p:pic>
        <p:nvPicPr>
          <p:cNvPr id="7" name="Picture 6" descr="ppt-blue-bk.png"/>
          <p:cNvPicPr>
            <a:picLocks noChangeAspect="1"/>
          </p:cNvPicPr>
          <p:nvPr userDrawn="1"/>
        </p:nvPicPr>
        <p:blipFill rotWithShape="1">
          <a:blip r:embed="rId3" cstate="email">
            <a:extLst>
              <a:ext uri="{28A0092B-C50C-407E-A947-70E740481C1C}">
                <a14:useLocalDpi xmlns:a14="http://schemas.microsoft.com/office/drawing/2010/main"/>
              </a:ext>
            </a:extLst>
          </a:blip>
          <a:srcRect t="16198" b="32687"/>
          <a:stretch/>
        </p:blipFill>
        <p:spPr>
          <a:xfrm>
            <a:off x="0" y="6564297"/>
            <a:ext cx="9144000" cy="283464"/>
          </a:xfrm>
          <a:prstGeom prst="rect">
            <a:avLst/>
          </a:prstGeom>
        </p:spPr>
      </p:pic>
    </p:spTree>
    <p:extLst>
      <p:ext uri="{BB962C8B-B14F-4D97-AF65-F5344CB8AC3E}">
        <p14:creationId xmlns:p14="http://schemas.microsoft.com/office/powerpoint/2010/main" val="326545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 Bar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32403"/>
          </a:xfrm>
          <a:prstGeom prst="rect">
            <a:avLst/>
          </a:prstGeom>
        </p:spPr>
      </p:pic>
      <p:sp>
        <p:nvSpPr>
          <p:cNvPr id="3" name="Content Placeholder 2"/>
          <p:cNvSpPr>
            <a:spLocks noGrp="1"/>
          </p:cNvSpPr>
          <p:nvPr>
            <p:ph idx="1" hasCustomPrompt="1"/>
          </p:nvPr>
        </p:nvSpPr>
        <p:spPr/>
        <p:txBody>
          <a:bodyPr/>
          <a:lstStyle>
            <a:lvl1pPr>
              <a:defRPr sz="2800">
                <a:solidFill>
                  <a:srgbClr val="353A3E"/>
                </a:solidFill>
              </a:defRPr>
            </a:lvl1pPr>
            <a:lvl2pPr>
              <a:buSzPct val="80000"/>
              <a:buFont typeface="Courier New" pitchFamily="49" charset="0"/>
              <a:buChar char="o"/>
              <a:defRPr sz="2600">
                <a:solidFill>
                  <a:srgbClr val="353A3E"/>
                </a:solidFill>
              </a:defRPr>
            </a:lvl2pPr>
            <a:lvl3pPr>
              <a:buFont typeface="Calibri" pitchFamily="34" charset="0"/>
              <a:buChar char="–"/>
              <a:defRPr>
                <a:solidFill>
                  <a:srgbClr val="353A3E"/>
                </a:solidFill>
              </a:defRPr>
            </a:lvl3pPr>
            <a:lvl4pPr>
              <a:buFont typeface="Wingdings" pitchFamily="2" charset="2"/>
              <a:buChar char="§"/>
              <a:defRPr>
                <a:solidFill>
                  <a:srgbClr val="353A3E"/>
                </a:solidFill>
              </a:defRPr>
            </a:lvl4pPr>
            <a:lvl5pPr>
              <a:defRPr>
                <a:solidFill>
                  <a:srgbClr val="353A3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latin typeface="Calibri"/>
                <a:cs typeface="Calibri"/>
              </a:defRPr>
            </a:lvl1pPr>
          </a:lstStyle>
          <a:p>
            <a:r>
              <a:rPr lang="en-US" dirty="0" smtClean="0"/>
              <a:t>CLICK TO EDIT MASTER TITLE STYLE</a:t>
            </a:r>
            <a:endParaRPr lang="en-US" dirty="0"/>
          </a:p>
        </p:txBody>
      </p:sp>
      <p:sp>
        <p:nvSpPr>
          <p:cNvPr id="7" name="Rectangle 6"/>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pic>
        <p:nvPicPr>
          <p:cNvPr id="10" name="Picture 9" descr="white-lgo-NREL-logotyp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Ba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0"/>
            <a:ext cx="4038600" cy="4267200"/>
          </a:xfrm>
        </p:spPr>
        <p:txBody>
          <a:bodyPr/>
          <a:lstStyle>
            <a:lvl1pPr>
              <a:defRPr sz="2000" b="0" baseline="0">
                <a:solidFill>
                  <a:srgbClr val="353A3E"/>
                </a:solidFill>
                <a:latin typeface="Calibri"/>
                <a:cs typeface="Calibri"/>
              </a:defRPr>
            </a:lvl1pPr>
            <a:lvl2pPr>
              <a:buSzPct val="80000"/>
              <a:buFont typeface="Courier New" pitchFamily="49" charset="0"/>
              <a:buChar char="o"/>
              <a:defRPr lang="en-US" sz="2000" kern="1200" dirty="0" smtClean="0">
                <a:solidFill>
                  <a:srgbClr val="353A3E"/>
                </a:solidFill>
                <a:latin typeface="Calibri"/>
                <a:ea typeface="+mn-ea"/>
                <a:cs typeface="Calibri"/>
              </a:defRPr>
            </a:lvl2pPr>
            <a:lvl3pPr>
              <a:buFont typeface="Calibri" pitchFamily="34" charset="0"/>
              <a:buChar char="–"/>
              <a:defRPr sz="1800">
                <a:solidFill>
                  <a:srgbClr val="353A3E"/>
                </a:solidFill>
                <a:latin typeface="Calibri"/>
                <a:cs typeface="Calibri"/>
              </a:defRPr>
            </a:lvl3pPr>
            <a:lvl4pPr>
              <a:buFont typeface="Wingdings" pitchFamily="2" charset="2"/>
              <a:buChar char="§"/>
              <a:defRPr sz="1600">
                <a:solidFill>
                  <a:srgbClr val="353A3E"/>
                </a:solidFill>
                <a:latin typeface="Calibri"/>
                <a:cs typeface="Calibri"/>
              </a:defRPr>
            </a:lvl4pPr>
            <a:lvl5pPr>
              <a:defRPr sz="1400">
                <a:solidFill>
                  <a:srgbClr val="353A3E"/>
                </a:solidFill>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000" b="0">
                <a:solidFill>
                  <a:srgbClr val="353A3E"/>
                </a:solidFill>
                <a:latin typeface="Calibri"/>
                <a:cs typeface="Calibri"/>
              </a:defRPr>
            </a:lvl1pPr>
            <a:lvl2pPr>
              <a:buSzPct val="80000"/>
              <a:buFont typeface="Courier New" pitchFamily="49" charset="0"/>
              <a:buChar char="o"/>
              <a:defRPr sz="2000">
                <a:solidFill>
                  <a:srgbClr val="353A3E"/>
                </a:solidFill>
                <a:latin typeface="Calibri"/>
                <a:cs typeface="Calibri"/>
              </a:defRPr>
            </a:lvl2pPr>
            <a:lvl3pPr>
              <a:buFont typeface="Calibri" pitchFamily="34" charset="0"/>
              <a:buChar char="–"/>
              <a:defRPr sz="1800">
                <a:solidFill>
                  <a:srgbClr val="353A3E"/>
                </a:solidFill>
                <a:latin typeface="Calibri"/>
                <a:cs typeface="Calibri"/>
              </a:defRPr>
            </a:lvl3pPr>
            <a:lvl4pPr>
              <a:buFont typeface="Wingdings" pitchFamily="2" charset="2"/>
              <a:buChar char="§"/>
              <a:defRPr sz="1600">
                <a:solidFill>
                  <a:srgbClr val="353A3E"/>
                </a:solidFill>
                <a:latin typeface="Calibri"/>
                <a:cs typeface="Calibri"/>
              </a:defRPr>
            </a:lvl4pPr>
            <a:lvl5pPr>
              <a:defRPr sz="1400">
                <a:solidFill>
                  <a:srgbClr val="353A3E"/>
                </a:solidFill>
                <a:latin typeface="Calibri"/>
                <a:cs typeface="Calibri"/>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000" b="0">
                <a:solidFill>
                  <a:srgbClr val="353A3E"/>
                </a:solidFill>
                <a:latin typeface="Calibri"/>
                <a:cs typeface="Calibri"/>
              </a:defRPr>
            </a:lvl1pPr>
          </a:lstStyle>
          <a:p>
            <a:pPr lvl="0"/>
            <a:r>
              <a:rPr lang="en-US" dirty="0"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000" b="0">
                <a:solidFill>
                  <a:srgbClr val="353A3E"/>
                </a:solidFill>
                <a:latin typeface="Calibri"/>
                <a:cs typeface="Calibri"/>
              </a:defRPr>
            </a:lvl1pPr>
          </a:lstStyle>
          <a:p>
            <a:pPr lvl="0"/>
            <a:r>
              <a:rPr lang="en-US" smtClean="0"/>
              <a:t>Click to edit Master text styles</a:t>
            </a:r>
          </a:p>
        </p:txBody>
      </p:sp>
      <p:sp>
        <p:nvSpPr>
          <p:cNvPr id="10" name="Rectangle 9"/>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12" name="TextBox 11"/>
          <p:cNvSpPr txBox="1"/>
          <p:nvPr userDrawn="1"/>
        </p:nvSpPr>
        <p:spPr>
          <a:xfrm>
            <a:off x="8465170" y="6655741"/>
            <a:ext cx="312906"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Calibri"/>
                <a:cs typeface="Calibri"/>
              </a:rPr>
              <a:t>‹#›</a:t>
            </a:fld>
            <a:endParaRPr lang="en-US" sz="850" dirty="0">
              <a:solidFill>
                <a:schemeClr val="bg1"/>
              </a:solidFill>
              <a:latin typeface="Calibri"/>
              <a:cs typeface="Calibri"/>
            </a:endParaRPr>
          </a:p>
        </p:txBody>
      </p:sp>
      <p:pic>
        <p:nvPicPr>
          <p:cNvPr id="13" name="Picture 12" descr="white-lgo-NREL-logotyp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Screen Shot 2016-04-26 at 5.18.34 P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258300" cy="6943725"/>
          </a:xfrm>
          <a:prstGeom prst="rect">
            <a:avLst/>
          </a:prstGeom>
        </p:spPr>
      </p:pic>
      <p:sp>
        <p:nvSpPr>
          <p:cNvPr id="4" name="Title 1"/>
          <p:cNvSpPr>
            <a:spLocks noGrp="1"/>
          </p:cNvSpPr>
          <p:nvPr>
            <p:ph type="title" hasCustomPrompt="1"/>
          </p:nvPr>
        </p:nvSpPr>
        <p:spPr>
          <a:xfrm>
            <a:off x="457200" y="1828800"/>
            <a:ext cx="8229600" cy="563562"/>
          </a:xfrm>
          <a:prstGeom prst="rect">
            <a:avLst/>
          </a:prstGeom>
        </p:spPr>
        <p:txBody>
          <a:bodyPr>
            <a:noAutofit/>
          </a:bodyPr>
          <a:lstStyle>
            <a:lvl1pPr algn="ctr">
              <a:defRPr sz="4000">
                <a:solidFill>
                  <a:schemeClr val="bg1"/>
                </a:solidFill>
                <a:latin typeface="Calibri"/>
                <a:cs typeface="Calibri"/>
              </a:defRPr>
            </a:lvl1pPr>
          </a:lstStyle>
          <a:p>
            <a:r>
              <a:rPr lang="en-US" dirty="0" smtClean="0"/>
              <a:t>Transition Title</a:t>
            </a:r>
            <a:endParaRPr lang="en-US" dirty="0"/>
          </a:p>
        </p:txBody>
      </p:sp>
    </p:spTree>
    <p:extLst>
      <p:ext uri="{BB962C8B-B14F-4D97-AF65-F5344CB8AC3E}">
        <p14:creationId xmlns:p14="http://schemas.microsoft.com/office/powerpoint/2010/main" val="216981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9144000" cy="7607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 name="Rectangle 2"/>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 name="TextBox 3"/>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pic>
        <p:nvPicPr>
          <p:cNvPr id="5" name="Picture 4" descr="white-lgo-NREL-logotyp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
        <p:nvSpPr>
          <p:cNvPr id="7"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706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14111"/>
            <a:ext cx="4203323" cy="6872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TextBox 4"/>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
        <p:nvSpPr>
          <p:cNvPr id="7" name="Title 1"/>
          <p:cNvSpPr>
            <a:spLocks noGrp="1"/>
          </p:cNvSpPr>
          <p:nvPr>
            <p:ph type="title" hasCustomPrompt="1"/>
          </p:nvPr>
        </p:nvSpPr>
        <p:spPr>
          <a:xfrm>
            <a:off x="244979" y="309457"/>
            <a:ext cx="3855195" cy="1618198"/>
          </a:xfrm>
        </p:spPr>
        <p:txBody>
          <a:bodyPr anchor="t">
            <a:normAutofit/>
          </a:bodyPr>
          <a:lstStyle>
            <a:lvl1pPr algn="l">
              <a:defRPr sz="28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4475" y="2030806"/>
            <a:ext cx="3855699" cy="4538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015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mp; Content - Bar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solidFill>
                  <a:schemeClr val="accent6">
                    <a:lumMod val="50000"/>
                  </a:schemeClr>
                </a:solidFill>
              </a:defRPr>
            </a:lvl1pPr>
            <a:lvl2pPr>
              <a:buSzPct val="80000"/>
              <a:buFont typeface="Courier New" pitchFamily="49" charset="0"/>
              <a:buChar char="o"/>
              <a:defRPr sz="2600">
                <a:solidFill>
                  <a:schemeClr val="accent6">
                    <a:lumMod val="50000"/>
                  </a:schemeClr>
                </a:solidFill>
              </a:defRPr>
            </a:lvl2pPr>
            <a:lvl3pPr>
              <a:buFont typeface="Calibri" pitchFamily="34" charset="0"/>
              <a:buChar char="–"/>
              <a:defRPr>
                <a:solidFill>
                  <a:schemeClr val="accent6">
                    <a:lumMod val="50000"/>
                  </a:schemeClr>
                </a:solidFill>
              </a:defRPr>
            </a:lvl3pPr>
            <a:lvl4pPr>
              <a:buFont typeface="Wingdings" pitchFamily="2" charset="2"/>
              <a:buChar char="§"/>
              <a:defRPr>
                <a:solidFill>
                  <a:schemeClr val="accent6">
                    <a:lumMod val="50000"/>
                  </a:schemeClr>
                </a:solidFill>
              </a:defRPr>
            </a:lvl4pPr>
            <a:lvl5pPr>
              <a:defRPr>
                <a:solidFill>
                  <a:schemeClr val="accent6">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18872"/>
            <a:ext cx="8229600" cy="566928"/>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6" name="Rectangle 5"/>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TextBox 7"/>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pic>
        <p:nvPicPr>
          <p:cNvPr id="9" name="Picture 8" descr="white-lgo-NREL-logotyp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555848910"/>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0"/>
            <a:ext cx="8229600" cy="563562"/>
          </a:xfrm>
        </p:spPr>
        <p:txBody>
          <a:bodyPr/>
          <a:lstStyle>
            <a:lvl1pPr algn="ctr">
              <a:defRPr/>
            </a:lvl1pPr>
          </a:lstStyle>
          <a:p>
            <a:r>
              <a:rPr lang="en-US" dirty="0" smtClean="0"/>
              <a:t>CLICK TO EDIT MASTER TITLE STYLE</a:t>
            </a:r>
            <a:endParaRPr lang="en-US" dirty="0"/>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solidFill>
                  <a:schemeClr val="accent6">
                    <a:lumMod val="50000"/>
                  </a:schemeClr>
                </a:solidFill>
              </a:defRPr>
            </a:lvl1pPr>
          </a:lstStyle>
          <a:p>
            <a:pPr lvl="0"/>
            <a:r>
              <a:rPr lang="en-US" smtClean="0"/>
              <a:t>Click to edit Master text styles</a:t>
            </a:r>
          </a:p>
        </p:txBody>
      </p:sp>
      <p:sp>
        <p:nvSpPr>
          <p:cNvPr id="7" name="Rectangle 6"/>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pic>
        <p:nvPicPr>
          <p:cNvPr id="10" name="Picture 9" descr="white-lgo-NREL-logotyp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Box 4"/>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extLst>
      <p:ext uri="{BB962C8B-B14F-4D97-AF65-F5344CB8AC3E}">
        <p14:creationId xmlns:p14="http://schemas.microsoft.com/office/powerpoint/2010/main" val="179108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944"/>
            <a:ext cx="82296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50" r:id="rId2"/>
    <p:sldLayoutId id="2147483652" r:id="rId3"/>
    <p:sldLayoutId id="2147483675" r:id="rId4"/>
    <p:sldLayoutId id="2147483676" r:id="rId5"/>
    <p:sldLayoutId id="2147483677" r:id="rId6"/>
    <p:sldLayoutId id="2147483670" r:id="rId7"/>
    <p:sldLayoutId id="2147483667" r:id="rId8"/>
    <p:sldLayoutId id="2147483678" r:id="rId9"/>
    <p:sldLayoutId id="2147483674" r:id="rId10"/>
  </p:sldLayoutIdLst>
  <p:timing>
    <p:tnLst>
      <p:par>
        <p:cTn id="1" dur="indefinite" restart="never" nodeType="tmRoot"/>
      </p:par>
    </p:tnLst>
  </p:timing>
  <p:hf hdr="0" ftr="0" dt="0"/>
  <p:txStyles>
    <p:titleStyle>
      <a:lvl1pPr algn="l" defTabSz="914400" rtl="0" eaLnBrk="1" latinLnBrk="0" hangingPunct="1">
        <a:spcBef>
          <a:spcPct val="0"/>
        </a:spcBef>
        <a:buNone/>
        <a:defRPr sz="3000" b="0" kern="1200">
          <a:solidFill>
            <a:schemeClr val="tx1"/>
          </a:solidFill>
          <a:latin typeface="Calibri"/>
          <a:ea typeface="+mj-ea"/>
          <a:cs typeface="Calibri"/>
        </a:defRPr>
      </a:lvl1pPr>
    </p:titleStyle>
    <p:bodyStyle>
      <a:lvl1pPr marL="342900" indent="-342900" algn="l" defTabSz="914400" rtl="0" eaLnBrk="1" latinLnBrk="0" hangingPunct="1">
        <a:spcBef>
          <a:spcPct val="20000"/>
        </a:spcBef>
        <a:buFont typeface="Arial" pitchFamily="34" charset="0"/>
        <a:buChar char="•"/>
        <a:defRPr sz="2800" b="0" kern="1200">
          <a:solidFill>
            <a:schemeClr val="accent6">
              <a:lumMod val="50000"/>
            </a:schemeClr>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600" kern="1200">
          <a:solidFill>
            <a:schemeClr val="accent6">
              <a:lumMod val="50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group14eng.com/" TargetMode="External"/><Relationship Id="rId5" Type="http://schemas.openxmlformats.org/officeDocument/2006/relationships/hyperlink" Target="http://www.nrel.gov/"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nrel.gov/" TargetMode="External"/><Relationship Id="rId3" Type="http://schemas.openxmlformats.org/officeDocument/2006/relationships/hyperlink" Target="mailto:ccizik@group14eng.com" TargetMode="External"/><Relationship Id="rId7" Type="http://schemas.openxmlformats.org/officeDocument/2006/relationships/hyperlink" Target="mailto:anna.hoenmans@nrel.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www.group14eng.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322" y="3276244"/>
            <a:ext cx="6382292" cy="880866"/>
          </a:xfrm>
        </p:spPr>
        <p:txBody>
          <a:bodyPr>
            <a:normAutofit fontScale="90000"/>
          </a:bodyPr>
          <a:lstStyle/>
          <a:p>
            <a:r>
              <a:rPr lang="en-US" sz="3600" dirty="0"/>
              <a:t>Achieving Energy Savings and Awareness with an Intelligent Campus Program</a:t>
            </a:r>
            <a:endParaRPr lang="en-US" sz="2100" dirty="0"/>
          </a:p>
        </p:txBody>
      </p:sp>
      <p:sp>
        <p:nvSpPr>
          <p:cNvPr id="5" name="Text Placeholder 4"/>
          <p:cNvSpPr>
            <a:spLocks noGrp="1"/>
          </p:cNvSpPr>
          <p:nvPr>
            <p:ph type="body" sz="quarter" idx="12"/>
          </p:nvPr>
        </p:nvSpPr>
        <p:spPr>
          <a:xfrm>
            <a:off x="2824078" y="4572551"/>
            <a:ext cx="5139372" cy="682929"/>
          </a:xfrm>
        </p:spPr>
        <p:txBody>
          <a:bodyPr/>
          <a:lstStyle/>
          <a:p>
            <a:r>
              <a:rPr lang="en-US" dirty="0" smtClean="0">
                <a:solidFill>
                  <a:srgbClr val="000000"/>
                </a:solidFill>
              </a:rPr>
              <a:t>August 29, 2017</a:t>
            </a:r>
            <a:endParaRPr lang="en-US" dirty="0">
              <a:solidFill>
                <a:srgbClr val="000000"/>
              </a:solidFill>
            </a:endParaRPr>
          </a:p>
        </p:txBody>
      </p:sp>
      <p:sp>
        <p:nvSpPr>
          <p:cNvPr id="6" name="Text Box 2"/>
          <p:cNvSpPr txBox="1">
            <a:spLocks noChangeArrowheads="1"/>
          </p:cNvSpPr>
          <p:nvPr/>
        </p:nvSpPr>
        <p:spPr bwMode="auto">
          <a:xfrm>
            <a:off x="11209647" y="1733723"/>
            <a:ext cx="2444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defPPr>
              <a:defRPr lang="en-US"/>
            </a:defPPr>
            <a:lvl1pPr algn="ctr" rtl="0" fontAlgn="base">
              <a:spcBef>
                <a:spcPct val="0"/>
              </a:spcBef>
              <a:spcAft>
                <a:spcPct val="0"/>
              </a:spcAft>
              <a:defRPr sz="4200" kern="1200">
                <a:solidFill>
                  <a:srgbClr val="000000"/>
                </a:solidFill>
                <a:latin typeface="GillSans" charset="0"/>
                <a:ea typeface="ヒラギノ角ゴ ProN W3" charset="-128"/>
                <a:cs typeface="+mn-cs"/>
                <a:sym typeface="GillSans" charset="0"/>
              </a:defRPr>
            </a:lvl1pPr>
            <a:lvl2pPr marL="457200" algn="ctr" rtl="0" fontAlgn="base">
              <a:spcBef>
                <a:spcPct val="0"/>
              </a:spcBef>
              <a:spcAft>
                <a:spcPct val="0"/>
              </a:spcAft>
              <a:defRPr sz="4200" kern="1200">
                <a:solidFill>
                  <a:srgbClr val="000000"/>
                </a:solidFill>
                <a:latin typeface="GillSans" charset="0"/>
                <a:ea typeface="ヒラギノ角ゴ ProN W3" charset="-128"/>
                <a:cs typeface="+mn-cs"/>
                <a:sym typeface="GillSans" charset="0"/>
              </a:defRPr>
            </a:lvl2pPr>
            <a:lvl3pPr marL="914400" algn="ctr" rtl="0" fontAlgn="base">
              <a:spcBef>
                <a:spcPct val="0"/>
              </a:spcBef>
              <a:spcAft>
                <a:spcPct val="0"/>
              </a:spcAft>
              <a:defRPr sz="4200" kern="1200">
                <a:solidFill>
                  <a:srgbClr val="000000"/>
                </a:solidFill>
                <a:latin typeface="GillSans" charset="0"/>
                <a:ea typeface="ヒラギノ角ゴ ProN W3" charset="-128"/>
                <a:cs typeface="+mn-cs"/>
                <a:sym typeface="GillSans" charset="0"/>
              </a:defRPr>
            </a:lvl3pPr>
            <a:lvl4pPr marL="1371600" algn="ctr" rtl="0" fontAlgn="base">
              <a:spcBef>
                <a:spcPct val="0"/>
              </a:spcBef>
              <a:spcAft>
                <a:spcPct val="0"/>
              </a:spcAft>
              <a:defRPr sz="4200" kern="1200">
                <a:solidFill>
                  <a:srgbClr val="000000"/>
                </a:solidFill>
                <a:latin typeface="GillSans" charset="0"/>
                <a:ea typeface="ヒラギノ角ゴ ProN W3" charset="-128"/>
                <a:cs typeface="+mn-cs"/>
                <a:sym typeface="GillSans" charset="0"/>
              </a:defRPr>
            </a:lvl4pPr>
            <a:lvl5pPr marL="1828800" algn="ctr" rtl="0" fontAlgn="base">
              <a:spcBef>
                <a:spcPct val="0"/>
              </a:spcBef>
              <a:spcAft>
                <a:spcPct val="0"/>
              </a:spcAft>
              <a:defRPr sz="4200" kern="1200">
                <a:solidFill>
                  <a:srgbClr val="000000"/>
                </a:solidFill>
                <a:latin typeface="GillSans" charset="0"/>
                <a:ea typeface="ヒラギノ角ゴ ProN W3" charset="-128"/>
                <a:cs typeface="+mn-cs"/>
                <a:sym typeface="GillSans" charset="0"/>
              </a:defRPr>
            </a:lvl5pPr>
            <a:lvl6pPr marL="2286000" algn="l" defTabSz="914400" rtl="0" eaLnBrk="1" latinLnBrk="0" hangingPunct="1">
              <a:defRPr sz="4200" kern="1200">
                <a:solidFill>
                  <a:srgbClr val="000000"/>
                </a:solidFill>
                <a:latin typeface="GillSans" charset="0"/>
                <a:ea typeface="ヒラギノ角ゴ ProN W3" charset="-128"/>
                <a:cs typeface="+mn-cs"/>
                <a:sym typeface="GillSans" charset="0"/>
              </a:defRPr>
            </a:lvl6pPr>
            <a:lvl7pPr marL="2743200" algn="l" defTabSz="914400" rtl="0" eaLnBrk="1" latinLnBrk="0" hangingPunct="1">
              <a:defRPr sz="4200" kern="1200">
                <a:solidFill>
                  <a:srgbClr val="000000"/>
                </a:solidFill>
                <a:latin typeface="GillSans" charset="0"/>
                <a:ea typeface="ヒラギノ角ゴ ProN W3" charset="-128"/>
                <a:cs typeface="+mn-cs"/>
                <a:sym typeface="GillSans" charset="0"/>
              </a:defRPr>
            </a:lvl7pPr>
            <a:lvl8pPr marL="3200400" algn="l" defTabSz="914400" rtl="0" eaLnBrk="1" latinLnBrk="0" hangingPunct="1">
              <a:defRPr sz="4200" kern="1200">
                <a:solidFill>
                  <a:srgbClr val="000000"/>
                </a:solidFill>
                <a:latin typeface="GillSans" charset="0"/>
                <a:ea typeface="ヒラギノ角ゴ ProN W3" charset="-128"/>
                <a:cs typeface="+mn-cs"/>
                <a:sym typeface="GillSans" charset="0"/>
              </a:defRPr>
            </a:lvl8pPr>
            <a:lvl9pPr marL="3657600" algn="l" defTabSz="914400" rtl="0" eaLnBrk="1" latinLnBrk="0" hangingPunct="1">
              <a:defRPr sz="4200" kern="1200">
                <a:solidFill>
                  <a:srgbClr val="000000"/>
                </a:solidFill>
                <a:latin typeface="GillSans" charset="0"/>
                <a:ea typeface="ヒラギノ角ゴ ProN W3" charset="-128"/>
                <a:cs typeface="+mn-cs"/>
                <a:sym typeface="GillSans" charset="0"/>
              </a:defRPr>
            </a:lvl9pPr>
          </a:lstStyle>
          <a:p>
            <a:pPr algn="r" eaLnBrk="1" hangingPunct="1"/>
            <a:endParaRPr lang="en-US" sz="1200">
              <a:solidFill>
                <a:schemeClr val="tx1"/>
              </a:solidFill>
              <a:latin typeface="Calibri" pitchFamily="34" charset="0"/>
              <a:ea typeface="MS PGothic" pitchFamily="34" charset="-128"/>
              <a:sym typeface="Calibri" pitchFamily="34" charset="0"/>
            </a:endParaRPr>
          </a:p>
        </p:txBody>
      </p:sp>
      <p:pic>
        <p:nvPicPr>
          <p:cNvPr id="8" name="Picture 7" descr="Group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63832" y="5642356"/>
            <a:ext cx="2362200" cy="905715"/>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4829" y="5687568"/>
            <a:ext cx="2802987" cy="815292"/>
          </a:xfrm>
          <a:prstGeom prst="rect">
            <a:avLst/>
          </a:prstGeom>
        </p:spPr>
      </p:pic>
      <p:sp>
        <p:nvSpPr>
          <p:cNvPr id="4" name="Text Placeholder 3"/>
          <p:cNvSpPr>
            <a:spLocks noGrp="1"/>
          </p:cNvSpPr>
          <p:nvPr>
            <p:ph type="body" sz="quarter" idx="10"/>
          </p:nvPr>
        </p:nvSpPr>
        <p:spPr>
          <a:xfrm>
            <a:off x="194829" y="4863732"/>
            <a:ext cx="5139372" cy="682929"/>
          </a:xfrm>
        </p:spPr>
        <p:txBody>
          <a:bodyPr/>
          <a:lstStyle/>
          <a:p>
            <a:r>
              <a:rPr lang="en-US" dirty="0" smtClean="0"/>
              <a:t>Anna </a:t>
            </a:r>
            <a:r>
              <a:rPr lang="en-US" dirty="0" err="1" smtClean="0"/>
              <a:t>Hoenmans</a:t>
            </a:r>
            <a:r>
              <a:rPr lang="en-US" dirty="0" smtClean="0"/>
              <a:t>, P.E.</a:t>
            </a:r>
          </a:p>
          <a:p>
            <a:r>
              <a:rPr lang="en-US" b="1" dirty="0" smtClean="0">
                <a:solidFill>
                  <a:schemeClr val="tx1"/>
                </a:solidFill>
                <a:hlinkClick r:id="rId5"/>
              </a:rPr>
              <a:t>www.nrel.gov</a:t>
            </a:r>
            <a:r>
              <a:rPr lang="en-US" b="1" dirty="0" smtClean="0">
                <a:solidFill>
                  <a:schemeClr val="tx1"/>
                </a:solidFill>
              </a:rPr>
              <a:t> </a:t>
            </a:r>
            <a:endParaRPr lang="en-US" dirty="0" smtClean="0"/>
          </a:p>
          <a:p>
            <a:endParaRPr lang="en-US" dirty="0"/>
          </a:p>
          <a:p>
            <a:endParaRPr lang="en-US" dirty="0"/>
          </a:p>
        </p:txBody>
      </p:sp>
      <p:sp>
        <p:nvSpPr>
          <p:cNvPr id="11" name="Text Placeholder 3"/>
          <p:cNvSpPr>
            <a:spLocks noGrp="1"/>
          </p:cNvSpPr>
          <p:nvPr>
            <p:ph type="body" sz="quarter" idx="10"/>
          </p:nvPr>
        </p:nvSpPr>
        <p:spPr>
          <a:xfrm>
            <a:off x="4994464" y="4863732"/>
            <a:ext cx="3909460" cy="682929"/>
          </a:xfrm>
        </p:spPr>
        <p:txBody>
          <a:bodyPr/>
          <a:lstStyle/>
          <a:p>
            <a:r>
              <a:rPr lang="en-US" dirty="0" smtClean="0"/>
              <a:t>Celeste Cizik, P.E.</a:t>
            </a:r>
          </a:p>
          <a:p>
            <a:r>
              <a:rPr lang="en-US" b="1" dirty="0">
                <a:solidFill>
                  <a:schemeClr val="tx1"/>
                </a:solidFill>
                <a:hlinkClick r:id="rId6"/>
              </a:rPr>
              <a:t>www.group14eng.com</a:t>
            </a:r>
            <a:endParaRPr lang="en-US" dirty="0"/>
          </a:p>
          <a:p>
            <a:endParaRPr lang="en-US" dirty="0"/>
          </a:p>
        </p:txBody>
      </p:sp>
    </p:spTree>
    <p:extLst>
      <p:ext uri="{BB962C8B-B14F-4D97-AF65-F5344CB8AC3E}">
        <p14:creationId xmlns:p14="http://schemas.microsoft.com/office/powerpoint/2010/main" val="342320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9152"/>
            <a:ext cx="8229600" cy="5808848"/>
          </a:xfrm>
        </p:spPr>
        <p:txBody>
          <a:bodyPr>
            <a:normAutofit lnSpcReduction="10000"/>
          </a:bodyPr>
          <a:lstStyle/>
          <a:p>
            <a:r>
              <a:rPr lang="en-US" dirty="0" smtClean="0">
                <a:solidFill>
                  <a:srgbClr val="000000"/>
                </a:solidFill>
              </a:rPr>
              <a:t>Utility meters</a:t>
            </a:r>
          </a:p>
          <a:p>
            <a:pPr lvl="1"/>
            <a:r>
              <a:rPr lang="en-US" dirty="0" smtClean="0">
                <a:solidFill>
                  <a:srgbClr val="000000"/>
                </a:solidFill>
              </a:rPr>
              <a:t>Natural gas meter for each building</a:t>
            </a:r>
          </a:p>
          <a:p>
            <a:pPr lvl="1"/>
            <a:r>
              <a:rPr lang="en-US" dirty="0" smtClean="0">
                <a:solidFill>
                  <a:srgbClr val="000000"/>
                </a:solidFill>
              </a:rPr>
              <a:t>(1) electric meter for STM Site campus, (2) for NWTC campus</a:t>
            </a:r>
          </a:p>
          <a:p>
            <a:pPr lvl="1"/>
            <a:r>
              <a:rPr lang="en-US" dirty="0" smtClean="0">
                <a:solidFill>
                  <a:srgbClr val="000000"/>
                </a:solidFill>
              </a:rPr>
              <a:t>PV Meters on both campuses tied into utility</a:t>
            </a:r>
          </a:p>
          <a:p>
            <a:r>
              <a:rPr lang="en-US" dirty="0" smtClean="0">
                <a:solidFill>
                  <a:srgbClr val="000000"/>
                </a:solidFill>
              </a:rPr>
              <a:t>Electric whole building meters added FY2000</a:t>
            </a:r>
          </a:p>
          <a:p>
            <a:pPr lvl="1"/>
            <a:r>
              <a:rPr lang="en-US" dirty="0" smtClean="0">
                <a:solidFill>
                  <a:srgbClr val="000000"/>
                </a:solidFill>
              </a:rPr>
              <a:t>Sub meters during construction - HVAC </a:t>
            </a:r>
            <a:r>
              <a:rPr lang="en-US" dirty="0">
                <a:solidFill>
                  <a:srgbClr val="000000"/>
                </a:solidFill>
              </a:rPr>
              <a:t>loads, plug loads, process </a:t>
            </a:r>
            <a:r>
              <a:rPr lang="en-US" dirty="0" smtClean="0">
                <a:solidFill>
                  <a:srgbClr val="000000"/>
                </a:solidFill>
              </a:rPr>
              <a:t>loads, </a:t>
            </a:r>
            <a:r>
              <a:rPr lang="en-US" dirty="0">
                <a:solidFill>
                  <a:srgbClr val="000000"/>
                </a:solidFill>
              </a:rPr>
              <a:t>lighting </a:t>
            </a:r>
            <a:r>
              <a:rPr lang="en-US" dirty="0" smtClean="0">
                <a:solidFill>
                  <a:srgbClr val="000000"/>
                </a:solidFill>
              </a:rPr>
              <a:t>loads </a:t>
            </a:r>
          </a:p>
          <a:p>
            <a:pPr lvl="1"/>
            <a:r>
              <a:rPr lang="en-US" dirty="0" smtClean="0">
                <a:solidFill>
                  <a:srgbClr val="000000"/>
                </a:solidFill>
              </a:rPr>
              <a:t>Main building meters upgraded in FY2017 for improved reliability</a:t>
            </a:r>
          </a:p>
          <a:p>
            <a:r>
              <a:rPr lang="en-US" dirty="0" smtClean="0">
                <a:solidFill>
                  <a:srgbClr val="000000"/>
                </a:solidFill>
              </a:rPr>
              <a:t>BTU meters added FY2000</a:t>
            </a:r>
          </a:p>
          <a:p>
            <a:pPr lvl="1"/>
            <a:r>
              <a:rPr lang="en-US" dirty="0" smtClean="0">
                <a:solidFill>
                  <a:srgbClr val="000000"/>
                </a:solidFill>
              </a:rPr>
              <a:t>Upgraded FY2017 for improved reliability and reduction of maintenance </a:t>
            </a:r>
          </a:p>
        </p:txBody>
      </p:sp>
      <p:sp>
        <p:nvSpPr>
          <p:cNvPr id="3" name="Title 2"/>
          <p:cNvSpPr>
            <a:spLocks noGrp="1"/>
          </p:cNvSpPr>
          <p:nvPr>
            <p:ph type="title"/>
          </p:nvPr>
        </p:nvSpPr>
        <p:spPr/>
        <p:txBody>
          <a:bodyPr/>
          <a:lstStyle/>
          <a:p>
            <a:r>
              <a:rPr lang="en-US" dirty="0" smtClean="0"/>
              <a:t>Meters – Implementation Process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09836" y="801302"/>
            <a:ext cx="1097281" cy="1097281"/>
          </a:xfrm>
          <a:prstGeom prst="rect">
            <a:avLst/>
          </a:prstGeom>
        </p:spPr>
      </p:pic>
    </p:spTree>
    <p:extLst>
      <p:ext uri="{BB962C8B-B14F-4D97-AF65-F5344CB8AC3E}">
        <p14:creationId xmlns:p14="http://schemas.microsoft.com/office/powerpoint/2010/main" val="1051522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Campus Energy Opportunities and Challenges</a:t>
            </a:r>
            <a:endParaRPr lang="en-US" dirty="0"/>
          </a:p>
        </p:txBody>
      </p:sp>
      <p:sp>
        <p:nvSpPr>
          <p:cNvPr id="4" name="TextBox 3"/>
          <p:cNvSpPr txBox="1"/>
          <p:nvPr/>
        </p:nvSpPr>
        <p:spPr>
          <a:xfrm>
            <a:off x="-619334" y="533117"/>
            <a:ext cx="184666" cy="369332"/>
          </a:xfrm>
          <a:prstGeom prst="rect">
            <a:avLst/>
          </a:prstGeom>
          <a:noFill/>
        </p:spPr>
        <p:txBody>
          <a:bodyPr wrap="none" rtlCol="0">
            <a:spAutoFit/>
          </a:bodyPr>
          <a:lstStyle/>
          <a:p>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629"/>
          <a:stretch/>
        </p:blipFill>
        <p:spPr bwMode="auto">
          <a:xfrm>
            <a:off x="1152144" y="753219"/>
            <a:ext cx="6703703" cy="586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026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Data Analytics</a:t>
            </a:r>
            <a:endParaRPr lang="en-US" dirty="0"/>
          </a:p>
        </p:txBody>
      </p:sp>
    </p:spTree>
    <p:extLst>
      <p:ext uri="{BB962C8B-B14F-4D97-AF65-F5344CB8AC3E}">
        <p14:creationId xmlns:p14="http://schemas.microsoft.com/office/powerpoint/2010/main" val="1932634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Fault Detection and Diagnostics Deployment</a:t>
            </a:r>
            <a:endParaRPr lang="en-US" dirty="0"/>
          </a:p>
        </p:txBody>
      </p:sp>
      <p:pic>
        <p:nvPicPr>
          <p:cNvPr id="4" name="Picture 3"/>
          <p:cNvPicPr>
            <a:picLocks noChangeAspect="1"/>
          </p:cNvPicPr>
          <p:nvPr/>
        </p:nvPicPr>
        <p:blipFill>
          <a:blip r:embed="rId3"/>
          <a:stretch>
            <a:fillRect/>
          </a:stretch>
        </p:blipFill>
        <p:spPr>
          <a:xfrm>
            <a:off x="195262" y="1452562"/>
            <a:ext cx="8753475" cy="3952875"/>
          </a:xfrm>
          <a:prstGeom prst="rect">
            <a:avLst/>
          </a:prstGeom>
        </p:spPr>
      </p:pic>
      <p:sp>
        <p:nvSpPr>
          <p:cNvPr id="5" name="5-Point Star 4"/>
          <p:cNvSpPr/>
          <p:nvPr/>
        </p:nvSpPr>
        <p:spPr>
          <a:xfrm>
            <a:off x="5477933" y="2599267"/>
            <a:ext cx="169334" cy="1778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5-Point Star 5"/>
          <p:cNvSpPr/>
          <p:nvPr/>
        </p:nvSpPr>
        <p:spPr>
          <a:xfrm>
            <a:off x="4986867" y="2878667"/>
            <a:ext cx="169334" cy="1778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5-Point Star 6"/>
          <p:cNvSpPr/>
          <p:nvPr/>
        </p:nvSpPr>
        <p:spPr>
          <a:xfrm>
            <a:off x="4571999" y="3119967"/>
            <a:ext cx="169334" cy="1778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5-Point Star 7"/>
          <p:cNvSpPr/>
          <p:nvPr/>
        </p:nvSpPr>
        <p:spPr>
          <a:xfrm>
            <a:off x="5300132" y="3539067"/>
            <a:ext cx="169334" cy="1778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5-Point Star 8"/>
          <p:cNvSpPr/>
          <p:nvPr/>
        </p:nvSpPr>
        <p:spPr>
          <a:xfrm>
            <a:off x="3768196" y="3420534"/>
            <a:ext cx="169334" cy="1778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191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Fault Detection and Diagnostics Deployment</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43697" y="2057400"/>
            <a:ext cx="2394903" cy="14478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00" y="3200400"/>
            <a:ext cx="3048000" cy="16466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445" y="4724400"/>
            <a:ext cx="3012956" cy="1138541"/>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val="0"/>
              </a:ext>
            </a:extLst>
          </a:blip>
          <a:srcRect t="11956" b="11121"/>
          <a:stretch/>
        </p:blipFill>
        <p:spPr>
          <a:xfrm>
            <a:off x="228600" y="1066800"/>
            <a:ext cx="1981200" cy="1143000"/>
          </a:xfrm>
          <a:prstGeom prst="rect">
            <a:avLst/>
          </a:prstGeom>
        </p:spPr>
      </p:pic>
      <p:graphicFrame>
        <p:nvGraphicFramePr>
          <p:cNvPr id="8" name="Content Placeholder 11"/>
          <p:cNvGraphicFramePr>
            <a:graphicFrameLocks noGrp="1"/>
          </p:cNvGraphicFramePr>
          <p:nvPr>
            <p:ph idx="1"/>
            <p:extLst>
              <p:ext uri="{D42A27DB-BD31-4B8C-83A1-F6EECF244321}">
                <p14:modId xmlns:p14="http://schemas.microsoft.com/office/powerpoint/2010/main" val="2429806586"/>
              </p:ext>
            </p:extLst>
          </p:nvPr>
        </p:nvGraphicFramePr>
        <p:xfrm>
          <a:off x="4191000" y="1066800"/>
          <a:ext cx="4648200" cy="4345305"/>
        </p:xfrm>
        <a:graphic>
          <a:graphicData uri="http://schemas.openxmlformats.org/drawingml/2006/table">
            <a:tbl>
              <a:tblPr firstRow="1" bandRow="1">
                <a:tableStyleId>{5C22544A-7EE6-4342-B048-85BDC9FD1C3A}</a:tableStyleId>
              </a:tblPr>
              <a:tblGrid>
                <a:gridCol w="1828800">
                  <a:extLst>
                    <a:ext uri="{9D8B030D-6E8A-4147-A177-3AD203B41FA5}">
                      <a16:colId xmlns="" xmlns:a16="http://schemas.microsoft.com/office/drawing/2014/main" val="20000"/>
                    </a:ext>
                  </a:extLst>
                </a:gridCol>
                <a:gridCol w="1676400">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20002"/>
                    </a:ext>
                  </a:extLst>
                </a:gridCol>
              </a:tblGrid>
              <a:tr h="370840">
                <a:tc>
                  <a:txBody>
                    <a:bodyPr/>
                    <a:lstStyle/>
                    <a:p>
                      <a:pPr algn="ctr"/>
                      <a:r>
                        <a:rPr lang="en-US" dirty="0">
                          <a:solidFill>
                            <a:srgbClr val="000000"/>
                          </a:solidFill>
                        </a:rPr>
                        <a:t>Facility </a:t>
                      </a:r>
                    </a:p>
                  </a:txBody>
                  <a:tcPr anchor="ctr">
                    <a:solidFill>
                      <a:schemeClr val="bg1">
                        <a:lumMod val="95000"/>
                      </a:schemeClr>
                    </a:solidFill>
                  </a:tcPr>
                </a:tc>
                <a:tc>
                  <a:txBody>
                    <a:bodyPr/>
                    <a:lstStyle/>
                    <a:p>
                      <a:pPr algn="ctr"/>
                      <a:r>
                        <a:rPr lang="en-US" dirty="0">
                          <a:solidFill>
                            <a:srgbClr val="000000"/>
                          </a:solidFill>
                        </a:rPr>
                        <a:t>Space Use</a:t>
                      </a:r>
                    </a:p>
                  </a:txBody>
                  <a:tcPr anchor="ctr">
                    <a:solidFill>
                      <a:schemeClr val="bg1">
                        <a:lumMod val="95000"/>
                      </a:schemeClr>
                    </a:solidFill>
                  </a:tcPr>
                </a:tc>
                <a:tc>
                  <a:txBody>
                    <a:bodyPr/>
                    <a:lstStyle/>
                    <a:p>
                      <a:pPr algn="ctr"/>
                      <a:r>
                        <a:rPr lang="en-US" dirty="0">
                          <a:solidFill>
                            <a:srgbClr val="000000"/>
                          </a:solidFill>
                        </a:rPr>
                        <a:t>Square Footage</a:t>
                      </a:r>
                    </a:p>
                  </a:txBody>
                  <a:tcPr anchor="ctr">
                    <a:solidFill>
                      <a:schemeClr val="bg1">
                        <a:lumMod val="95000"/>
                      </a:schemeClr>
                    </a:solidFill>
                  </a:tcPr>
                </a:tc>
                <a:extLst>
                  <a:ext uri="{0D108BD9-81ED-4DB2-BD59-A6C34878D82A}">
                    <a16:rowId xmlns="" xmlns:a16="http://schemas.microsoft.com/office/drawing/2014/main" val="10000"/>
                  </a:ext>
                </a:extLst>
              </a:tr>
              <a:tr h="370840">
                <a:tc>
                  <a:txBody>
                    <a:bodyPr/>
                    <a:lstStyle/>
                    <a:p>
                      <a:pPr algn="ctr" fontAlgn="ctr"/>
                      <a:r>
                        <a:rPr lang="en-US" sz="1600" b="1" i="0" u="none" strike="noStrike" dirty="0">
                          <a:solidFill>
                            <a:srgbClr val="000000"/>
                          </a:solidFill>
                          <a:effectLst/>
                          <a:latin typeface="Calibri" panose="020F0502020204030204" pitchFamily="34" charset="0"/>
                        </a:rPr>
                        <a:t>Energy System Integration Facility (ESIF)</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(15) laboratories, support offices, data center</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182,500 </a:t>
                      </a:r>
                    </a:p>
                  </a:txBody>
                  <a:tcPr marL="9525" marR="9525" marT="9525" marB="0" anchor="ctr"/>
                </a:tc>
                <a:extLst>
                  <a:ext uri="{0D108BD9-81ED-4DB2-BD59-A6C34878D82A}">
                    <a16:rowId xmlns="" xmlns:a16="http://schemas.microsoft.com/office/drawing/2014/main" val="10001"/>
                  </a:ext>
                </a:extLst>
              </a:tr>
              <a:tr h="370840">
                <a:tc>
                  <a:txBody>
                    <a:bodyPr/>
                    <a:lstStyle/>
                    <a:p>
                      <a:pPr algn="ctr" fontAlgn="ctr"/>
                      <a:r>
                        <a:rPr lang="en-US" sz="1600" b="1" i="0" u="none" strike="noStrike" dirty="0">
                          <a:solidFill>
                            <a:srgbClr val="000000"/>
                          </a:solidFill>
                          <a:effectLst/>
                          <a:latin typeface="Calibri" panose="020F0502020204030204" pitchFamily="34" charset="0"/>
                        </a:rPr>
                        <a:t>Field Testing Laboratory Building (FTLB) &amp; Central Plant</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Laboratories and offices</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126,590 </a:t>
                      </a:r>
                    </a:p>
                  </a:txBody>
                  <a:tcPr marL="9525" marR="9525" marT="9525" marB="0" anchor="ctr"/>
                </a:tc>
                <a:extLst>
                  <a:ext uri="{0D108BD9-81ED-4DB2-BD59-A6C34878D82A}">
                    <a16:rowId xmlns="" xmlns:a16="http://schemas.microsoft.com/office/drawing/2014/main" val="10002"/>
                  </a:ext>
                </a:extLst>
              </a:tr>
              <a:tr h="370840">
                <a:tc>
                  <a:txBody>
                    <a:bodyPr/>
                    <a:lstStyle/>
                    <a:p>
                      <a:pPr algn="ctr" fontAlgn="ctr"/>
                      <a:r>
                        <a:rPr lang="en-US" sz="1600" b="1" i="0" u="none" strike="noStrike" dirty="0">
                          <a:solidFill>
                            <a:srgbClr val="000000"/>
                          </a:solidFill>
                          <a:effectLst/>
                          <a:latin typeface="Calibri" panose="020F0502020204030204" pitchFamily="34" charset="0"/>
                        </a:rPr>
                        <a:t>Research Support Facility (RSF) I &amp; II</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Office Space</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362,055 </a:t>
                      </a:r>
                    </a:p>
                  </a:txBody>
                  <a:tcPr marL="9525" marR="9525" marT="9525" marB="0" anchor="ctr"/>
                </a:tc>
                <a:extLst>
                  <a:ext uri="{0D108BD9-81ED-4DB2-BD59-A6C34878D82A}">
                    <a16:rowId xmlns="" xmlns:a16="http://schemas.microsoft.com/office/drawing/2014/main" val="10003"/>
                  </a:ext>
                </a:extLst>
              </a:tr>
              <a:tr h="370840">
                <a:tc>
                  <a:txBody>
                    <a:bodyPr/>
                    <a:lstStyle/>
                    <a:p>
                      <a:pPr algn="ctr" fontAlgn="ctr"/>
                      <a:r>
                        <a:rPr lang="en-US" sz="1600" b="1" i="0" u="none" strike="noStrike">
                          <a:solidFill>
                            <a:srgbClr val="000000"/>
                          </a:solidFill>
                          <a:effectLst/>
                          <a:latin typeface="Calibri" panose="020F0502020204030204" pitchFamily="34" charset="0"/>
                        </a:rPr>
                        <a:t>Solar Energy Research Facility (SERF)</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(42) laboratories</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115,000 </a:t>
                      </a:r>
                    </a:p>
                  </a:txBody>
                  <a:tcPr marL="9525" marR="9525" marT="9525" marB="0" anchor="ctr"/>
                </a:tc>
                <a:extLst>
                  <a:ext uri="{0D108BD9-81ED-4DB2-BD59-A6C34878D82A}">
                    <a16:rowId xmlns="" xmlns:a16="http://schemas.microsoft.com/office/drawing/2014/main" val="10004"/>
                  </a:ext>
                </a:extLst>
              </a:tr>
              <a:tr h="370840">
                <a:tc>
                  <a:txBody>
                    <a:bodyPr/>
                    <a:lstStyle/>
                    <a:p>
                      <a:pPr algn="ctr" fontAlgn="ctr"/>
                      <a:r>
                        <a:rPr lang="en-US" sz="1600" b="1" i="0" u="none" strike="noStrike" dirty="0">
                          <a:solidFill>
                            <a:srgbClr val="000000"/>
                          </a:solidFill>
                          <a:effectLst/>
                          <a:latin typeface="Calibri" panose="020F0502020204030204" pitchFamily="34" charset="0"/>
                        </a:rPr>
                        <a:t>Science and Technology Facility (S&amp;TF)</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3-story office and laboratory facility</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71,347 </a:t>
                      </a:r>
                    </a:p>
                  </a:txBody>
                  <a:tcPr marL="9525" marR="9525" marT="9525" marB="0" anchor="ctr"/>
                </a:tc>
                <a:extLst>
                  <a:ext uri="{0D108BD9-81ED-4DB2-BD59-A6C34878D82A}">
                    <a16:rowId xmlns="" xmlns:a16="http://schemas.microsoft.com/office/drawing/2014/main" val="10005"/>
                  </a:ext>
                </a:extLst>
              </a:tr>
            </a:tbl>
          </a:graphicData>
        </a:graphic>
      </p:graphicFrame>
      <p:sp>
        <p:nvSpPr>
          <p:cNvPr id="9" name="TextBox 8"/>
          <p:cNvSpPr txBox="1"/>
          <p:nvPr/>
        </p:nvSpPr>
        <p:spPr bwMode="auto">
          <a:xfrm>
            <a:off x="381000" y="5952291"/>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nchor="ctr">
            <a:spAutoFit/>
          </a:bodyPr>
          <a:lstStyle/>
          <a:p>
            <a:pPr algn="ctr" eaLnBrk="1" hangingPunct="1"/>
            <a:r>
              <a:rPr lang="en-US" b="1" dirty="0">
                <a:latin typeface="+mj-lt"/>
                <a:ea typeface="MS PGothic" pitchFamily="34" charset="-128"/>
                <a:cs typeface="Arial" pitchFamily="34" charset="0"/>
                <a:sym typeface="Calibri" pitchFamily="34" charset="0"/>
              </a:rPr>
              <a:t>Analyzing KPIs on metered energy use data for an additional 15 facilities </a:t>
            </a:r>
          </a:p>
          <a:p>
            <a:pPr algn="ctr" eaLnBrk="1" hangingPunct="1"/>
            <a:r>
              <a:rPr lang="en-US" b="1" dirty="0">
                <a:latin typeface="+mj-lt"/>
                <a:ea typeface="MS PGothic" pitchFamily="34" charset="-128"/>
                <a:cs typeface="Arial" pitchFamily="34" charset="0"/>
                <a:sym typeface="Calibri" pitchFamily="34" charset="0"/>
              </a:rPr>
              <a:t>1.5 million square feet</a:t>
            </a:r>
          </a:p>
        </p:txBody>
      </p:sp>
    </p:spTree>
    <p:extLst>
      <p:ext uri="{BB962C8B-B14F-4D97-AF65-F5344CB8AC3E}">
        <p14:creationId xmlns:p14="http://schemas.microsoft.com/office/powerpoint/2010/main" val="3142855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1360" y="2304143"/>
            <a:ext cx="2651954" cy="1663773"/>
          </a:xfrm>
          <a:prstGeom prst="rect">
            <a:avLst/>
          </a:prstGeom>
        </p:spPr>
      </p:pic>
      <p:sp>
        <p:nvSpPr>
          <p:cNvPr id="33" name="Text Box 2"/>
          <p:cNvSpPr txBox="1">
            <a:spLocks noChangeArrowheads="1"/>
          </p:cNvSpPr>
          <p:nvPr/>
        </p:nvSpPr>
        <p:spPr bwMode="auto">
          <a:xfrm>
            <a:off x="8276391" y="4373429"/>
            <a:ext cx="222250" cy="23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sz="4200">
                <a:solidFill>
                  <a:srgbClr val="000000"/>
                </a:solidFill>
                <a:latin typeface="GillSans"/>
                <a:ea typeface="ヒラギノ角ゴ ProN W3"/>
                <a:cs typeface="ヒラギノ角ゴ ProN W3"/>
                <a:sym typeface="GillSans"/>
              </a:defRPr>
            </a:lvl1pPr>
            <a:lvl2pPr marL="742950" indent="-285750" eaLnBrk="0" hangingPunct="0">
              <a:defRPr sz="4200">
                <a:solidFill>
                  <a:srgbClr val="000000"/>
                </a:solidFill>
                <a:latin typeface="GillSans"/>
                <a:ea typeface="ヒラギノ角ゴ ProN W3"/>
                <a:cs typeface="ヒラギノ角ゴ ProN W3"/>
                <a:sym typeface="GillSans"/>
              </a:defRPr>
            </a:lvl2pPr>
            <a:lvl3pPr marL="1143000" indent="-228600" eaLnBrk="0" hangingPunct="0">
              <a:defRPr sz="4200">
                <a:solidFill>
                  <a:srgbClr val="000000"/>
                </a:solidFill>
                <a:latin typeface="GillSans"/>
                <a:ea typeface="ヒラギノ角ゴ ProN W3"/>
                <a:cs typeface="ヒラギノ角ゴ ProN W3"/>
                <a:sym typeface="GillSans"/>
              </a:defRPr>
            </a:lvl3pPr>
            <a:lvl4pPr marL="1600200" indent="-228600" eaLnBrk="0" hangingPunct="0">
              <a:defRPr sz="4200">
                <a:solidFill>
                  <a:srgbClr val="000000"/>
                </a:solidFill>
                <a:latin typeface="GillSans"/>
                <a:ea typeface="ヒラギノ角ゴ ProN W3"/>
                <a:cs typeface="ヒラギノ角ゴ ProN W3"/>
                <a:sym typeface="GillSans"/>
              </a:defRPr>
            </a:lvl4pPr>
            <a:lvl5pPr marL="2057400" indent="-228600" eaLnBrk="0" hangingPunct="0">
              <a:defRPr sz="4200">
                <a:solidFill>
                  <a:srgbClr val="000000"/>
                </a:solidFill>
                <a:latin typeface="GillSans"/>
                <a:ea typeface="ヒラギノ角ゴ ProN W3"/>
                <a:cs typeface="ヒラギノ角ゴ ProN W3"/>
                <a:sym typeface="GillSans"/>
              </a:defRPr>
            </a:lvl5pPr>
            <a:lvl6pPr marL="2514600" indent="-228600" eaLnBrk="0" fontAlgn="base" hangingPunct="0">
              <a:spcBef>
                <a:spcPct val="0"/>
              </a:spcBef>
              <a:spcAft>
                <a:spcPct val="0"/>
              </a:spcAft>
              <a:defRPr sz="4200">
                <a:solidFill>
                  <a:srgbClr val="000000"/>
                </a:solidFill>
                <a:latin typeface="GillSans"/>
                <a:ea typeface="ヒラギノ角ゴ ProN W3"/>
                <a:cs typeface="ヒラギノ角ゴ ProN W3"/>
                <a:sym typeface="GillSans"/>
              </a:defRPr>
            </a:lvl6pPr>
            <a:lvl7pPr marL="2971800" indent="-228600" eaLnBrk="0" fontAlgn="base" hangingPunct="0">
              <a:spcBef>
                <a:spcPct val="0"/>
              </a:spcBef>
              <a:spcAft>
                <a:spcPct val="0"/>
              </a:spcAft>
              <a:defRPr sz="4200">
                <a:solidFill>
                  <a:srgbClr val="000000"/>
                </a:solidFill>
                <a:latin typeface="GillSans"/>
                <a:ea typeface="ヒラギノ角ゴ ProN W3"/>
                <a:cs typeface="ヒラギノ角ゴ ProN W3"/>
                <a:sym typeface="GillSans"/>
              </a:defRPr>
            </a:lvl7pPr>
            <a:lvl8pPr marL="3429000" indent="-228600" eaLnBrk="0" fontAlgn="base" hangingPunct="0">
              <a:spcBef>
                <a:spcPct val="0"/>
              </a:spcBef>
              <a:spcAft>
                <a:spcPct val="0"/>
              </a:spcAft>
              <a:defRPr sz="4200">
                <a:solidFill>
                  <a:srgbClr val="000000"/>
                </a:solidFill>
                <a:latin typeface="GillSans"/>
                <a:ea typeface="ヒラギノ角ゴ ProN W3"/>
                <a:cs typeface="ヒラギノ角ゴ ProN W3"/>
                <a:sym typeface="GillSans"/>
              </a:defRPr>
            </a:lvl8pPr>
            <a:lvl9pPr marL="3886200" indent="-228600" eaLnBrk="0" fontAlgn="base" hangingPunct="0">
              <a:spcBef>
                <a:spcPct val="0"/>
              </a:spcBef>
              <a:spcAft>
                <a:spcPct val="0"/>
              </a:spcAft>
              <a:defRPr sz="4200">
                <a:solidFill>
                  <a:srgbClr val="000000"/>
                </a:solidFill>
                <a:latin typeface="GillSans"/>
                <a:ea typeface="ヒラギノ角ゴ ProN W3"/>
                <a:cs typeface="ヒラギノ角ゴ ProN W3"/>
                <a:sym typeface="GillSans"/>
              </a:defRPr>
            </a:lvl9pPr>
          </a:lstStyle>
          <a:p>
            <a:pPr algn="r" eaLnBrk="1" fontAlgn="auto" hangingPunct="1">
              <a:spcBef>
                <a:spcPts val="0"/>
              </a:spcBef>
              <a:spcAft>
                <a:spcPts val="0"/>
              </a:spcAft>
            </a:pPr>
            <a:endParaRPr lang="en-US" sz="1200" dirty="0">
              <a:solidFill>
                <a:prstClr val="black"/>
              </a:solidFill>
              <a:latin typeface="Cambria" panose="02040503050406030204" pitchFamily="18" charset="0"/>
              <a:ea typeface="MS PGothic" pitchFamily="34" charset="-128"/>
              <a:cs typeface="Arial" pitchFamily="34" charset="0"/>
              <a:sym typeface="Calibri" pitchFamily="34" charset="0"/>
            </a:endParaRPr>
          </a:p>
        </p:txBody>
      </p:sp>
      <p:sp>
        <p:nvSpPr>
          <p:cNvPr id="34" name="Subtitle 2"/>
          <p:cNvSpPr txBox="1">
            <a:spLocks/>
          </p:cNvSpPr>
          <p:nvPr/>
        </p:nvSpPr>
        <p:spPr>
          <a:xfrm>
            <a:off x="1180600" y="1311246"/>
            <a:ext cx="6761307" cy="4364182"/>
          </a:xfrm>
          <a:prstGeom prst="rect">
            <a:avLst/>
          </a:prstGeom>
        </p:spPr>
        <p:txBody>
          <a:bodyPr vert="horz" anchor="t" anchorCtr="0">
            <a:normAutofit/>
          </a:bodyPr>
          <a:lstStyle>
            <a:lvl1pPr marL="342900" indent="-342900" algn="ctr" rtl="0" eaLnBrk="0" fontAlgn="base" hangingPunct="0">
              <a:spcBef>
                <a:spcPts val="800"/>
              </a:spcBef>
              <a:spcAft>
                <a:spcPct val="0"/>
              </a:spcAft>
              <a:defRPr sz="3200">
                <a:solidFill>
                  <a:srgbClr val="878787"/>
                </a:solidFill>
                <a:latin typeface="+mn-lt"/>
                <a:ea typeface="+mn-ea"/>
                <a:cs typeface="+mn-cs"/>
                <a:sym typeface="Calibri" pitchFamily="34" charset="0"/>
              </a:defRPr>
            </a:lvl1pPr>
            <a:lvl2pPr marL="419100" indent="38100" algn="ctr" rtl="0" eaLnBrk="0" fontAlgn="base" hangingPunct="0">
              <a:spcBef>
                <a:spcPts val="700"/>
              </a:spcBef>
              <a:spcAft>
                <a:spcPct val="0"/>
              </a:spcAft>
              <a:defRPr sz="2800">
                <a:solidFill>
                  <a:srgbClr val="878787"/>
                </a:solidFill>
                <a:latin typeface="+mn-lt"/>
                <a:ea typeface="+mn-ea"/>
                <a:cs typeface="+mn-cs"/>
                <a:sym typeface="Calibri" pitchFamily="34" charset="0"/>
              </a:defRPr>
            </a:lvl2pPr>
            <a:lvl3pPr marL="876300" indent="38100" algn="ctr" rtl="0" eaLnBrk="0" fontAlgn="base" hangingPunct="0">
              <a:spcBef>
                <a:spcPts val="600"/>
              </a:spcBef>
              <a:spcAft>
                <a:spcPct val="0"/>
              </a:spcAft>
              <a:defRPr sz="2400">
                <a:solidFill>
                  <a:srgbClr val="878787"/>
                </a:solidFill>
                <a:latin typeface="+mn-lt"/>
                <a:ea typeface="+mn-ea"/>
                <a:cs typeface="+mn-cs"/>
                <a:sym typeface="Calibri" pitchFamily="34" charset="0"/>
              </a:defRPr>
            </a:lvl3pPr>
            <a:lvl4pPr marL="1333500" indent="38100" algn="ctr" rtl="0" eaLnBrk="0" fontAlgn="base" hangingPunct="0">
              <a:spcBef>
                <a:spcPts val="500"/>
              </a:spcBef>
              <a:spcAft>
                <a:spcPct val="0"/>
              </a:spcAft>
              <a:defRPr sz="2000">
                <a:solidFill>
                  <a:srgbClr val="878787"/>
                </a:solidFill>
                <a:latin typeface="+mn-lt"/>
                <a:ea typeface="+mn-ea"/>
                <a:cs typeface="+mn-cs"/>
                <a:sym typeface="Calibri" pitchFamily="34" charset="0"/>
              </a:defRPr>
            </a:lvl4pPr>
            <a:lvl5pPr marL="1790700" indent="38100" algn="ctr" rtl="0" eaLnBrk="0" fontAlgn="base" hangingPunct="0">
              <a:spcBef>
                <a:spcPts val="500"/>
              </a:spcBef>
              <a:spcAft>
                <a:spcPct val="0"/>
              </a:spcAft>
              <a:defRPr sz="2000">
                <a:solidFill>
                  <a:srgbClr val="878787"/>
                </a:solidFill>
                <a:latin typeface="+mn-lt"/>
                <a:ea typeface="+mn-ea"/>
                <a:cs typeface="+mn-cs"/>
                <a:sym typeface="Calibri" pitchFamily="34"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344488" indent="-317500" algn="l">
              <a:lnSpc>
                <a:spcPct val="150000"/>
              </a:lnSpc>
              <a:buSzPct val="80000"/>
              <a:buFont typeface="Wingdings" pitchFamily="2" charset="2"/>
              <a:buChar char="§"/>
            </a:pPr>
            <a:endParaRPr lang="en-US" sz="2400" dirty="0">
              <a:solidFill>
                <a:prstClr val="black"/>
              </a:solidFill>
              <a:latin typeface="Cambria" panose="02040503050406030204" pitchFamily="18" charset="0"/>
              <a:cs typeface="Arial" pitchFamily="34" charset="0"/>
            </a:endParaRPr>
          </a:p>
        </p:txBody>
      </p:sp>
      <p:sp>
        <p:nvSpPr>
          <p:cNvPr id="35" name="TextBox 34"/>
          <p:cNvSpPr txBox="1"/>
          <p:nvPr/>
        </p:nvSpPr>
        <p:spPr>
          <a:xfrm>
            <a:off x="1787562" y="4379441"/>
            <a:ext cx="2140738" cy="783193"/>
          </a:xfrm>
          <a:prstGeom prst="roundRect">
            <a:avLst/>
          </a:prstGeom>
          <a:noFill/>
          <a:ln>
            <a:solidFill>
              <a:srgbClr val="0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en-US" sz="2000" dirty="0" err="1" smtClean="0">
                <a:solidFill>
                  <a:prstClr val="black"/>
                </a:solidFill>
                <a:latin typeface="Cambria" panose="02040503050406030204" pitchFamily="18" charset="0"/>
              </a:rPr>
              <a:t>BACnet</a:t>
            </a:r>
            <a:r>
              <a:rPr lang="en-US" sz="2000" dirty="0" smtClean="0">
                <a:solidFill>
                  <a:prstClr val="black"/>
                </a:solidFill>
                <a:latin typeface="Cambria" panose="02040503050406030204" pitchFamily="18" charset="0"/>
              </a:rPr>
              <a:t>/</a:t>
            </a:r>
            <a:r>
              <a:rPr lang="en-US" sz="2000" dirty="0" err="1" smtClean="0">
                <a:solidFill>
                  <a:prstClr val="black"/>
                </a:solidFill>
                <a:latin typeface="Cambria" panose="02040503050406030204" pitchFamily="18" charset="0"/>
              </a:rPr>
              <a:t>ModBus</a:t>
            </a:r>
            <a:r>
              <a:rPr lang="en-US" sz="2000" dirty="0" smtClean="0">
                <a:solidFill>
                  <a:prstClr val="black"/>
                </a:solidFill>
                <a:latin typeface="Cambria" panose="02040503050406030204" pitchFamily="18" charset="0"/>
              </a:rPr>
              <a:t> connectors</a:t>
            </a:r>
            <a:endParaRPr lang="en-US" sz="2000" dirty="0">
              <a:solidFill>
                <a:prstClr val="black"/>
              </a:solidFill>
              <a:latin typeface="Cambria" panose="02040503050406030204" pitchFamily="18" charset="0"/>
            </a:endParaRPr>
          </a:p>
        </p:txBody>
      </p:sp>
      <p:sp>
        <p:nvSpPr>
          <p:cNvPr id="38" name="Right Arrow 37"/>
          <p:cNvSpPr/>
          <p:nvPr/>
        </p:nvSpPr>
        <p:spPr>
          <a:xfrm rot="18555671" flipV="1">
            <a:off x="3047864" y="3981921"/>
            <a:ext cx="395305" cy="148121"/>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fontAlgn="auto">
              <a:spcBef>
                <a:spcPts val="0"/>
              </a:spcBef>
              <a:spcAft>
                <a:spcPts val="0"/>
              </a:spcAft>
            </a:pPr>
            <a:endParaRPr lang="en-US" sz="1800">
              <a:solidFill>
                <a:prstClr val="white"/>
              </a:solidFill>
              <a:latin typeface="Cambria" panose="02040503050406030204" pitchFamily="18" charset="0"/>
            </a:endParaRPr>
          </a:p>
        </p:txBody>
      </p:sp>
      <p:sp>
        <p:nvSpPr>
          <p:cNvPr id="39" name="Right Arrow 38"/>
          <p:cNvSpPr/>
          <p:nvPr/>
        </p:nvSpPr>
        <p:spPr>
          <a:xfrm rot="3230737" flipV="1">
            <a:off x="1742600" y="3975136"/>
            <a:ext cx="395305" cy="148121"/>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fontAlgn="auto">
              <a:spcBef>
                <a:spcPts val="0"/>
              </a:spcBef>
              <a:spcAft>
                <a:spcPts val="0"/>
              </a:spcAft>
            </a:pPr>
            <a:endParaRPr lang="en-US" sz="1800">
              <a:solidFill>
                <a:prstClr val="white"/>
              </a:solidFill>
              <a:latin typeface="Cambria" panose="02040503050406030204" pitchFamily="18" charset="0"/>
            </a:endParaRPr>
          </a:p>
        </p:txBody>
      </p:sp>
      <p:sp>
        <p:nvSpPr>
          <p:cNvPr id="40" name="Right Arrow 39"/>
          <p:cNvSpPr/>
          <p:nvPr/>
        </p:nvSpPr>
        <p:spPr>
          <a:xfrm rot="5400000" flipV="1">
            <a:off x="3656586" y="2163770"/>
            <a:ext cx="395305" cy="148121"/>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fontAlgn="auto">
              <a:spcBef>
                <a:spcPts val="0"/>
              </a:spcBef>
              <a:spcAft>
                <a:spcPts val="0"/>
              </a:spcAft>
            </a:pPr>
            <a:endParaRPr lang="en-US" sz="1800">
              <a:solidFill>
                <a:prstClr val="white"/>
              </a:solidFill>
              <a:latin typeface="Cambria" panose="02040503050406030204" pitchFamily="18" charset="0"/>
            </a:endParaRPr>
          </a:p>
        </p:txBody>
      </p:sp>
      <p:pic>
        <p:nvPicPr>
          <p:cNvPr id="42" name="Picture 4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4349" y="2477891"/>
            <a:ext cx="781235" cy="781235"/>
          </a:xfrm>
          <a:prstGeom prst="rect">
            <a:avLst/>
          </a:prstGeom>
        </p:spPr>
      </p:pic>
      <p:sp>
        <p:nvSpPr>
          <p:cNvPr id="43" name="TextBox 42"/>
          <p:cNvSpPr txBox="1"/>
          <p:nvPr/>
        </p:nvSpPr>
        <p:spPr bwMode="auto">
          <a:xfrm>
            <a:off x="3344196" y="2683911"/>
            <a:ext cx="18400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nchor="ctr">
            <a:spAutoFit/>
          </a:bodyPr>
          <a:lstStyle/>
          <a:p>
            <a:pPr algn="ctr" fontAlgn="auto">
              <a:spcBef>
                <a:spcPts val="0"/>
              </a:spcBef>
              <a:spcAft>
                <a:spcPts val="0"/>
              </a:spcAft>
            </a:pPr>
            <a:r>
              <a:rPr lang="en-US" sz="2000" b="1" kern="0" dirty="0" smtClean="0">
                <a:solidFill>
                  <a:prstClr val="black"/>
                </a:solidFill>
                <a:latin typeface="Cambria" panose="02040503050406030204" pitchFamily="18" charset="0"/>
              </a:rPr>
              <a:t>Locally Installed Analytics</a:t>
            </a:r>
            <a:endParaRPr lang="en-US" sz="2000" kern="0" dirty="0">
              <a:solidFill>
                <a:prstClr val="black"/>
              </a:solidFill>
              <a:latin typeface="Cambria" panose="02040503050406030204" pitchFamily="18" charset="0"/>
            </a:endParaRPr>
          </a:p>
        </p:txBody>
      </p:sp>
      <p:pic>
        <p:nvPicPr>
          <p:cNvPr id="46" name="Picture 4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23862" y="2321751"/>
            <a:ext cx="1420950" cy="1025451"/>
          </a:xfrm>
          <a:prstGeom prst="rect">
            <a:avLst/>
          </a:prstGeom>
        </p:spPr>
      </p:pic>
      <p:sp>
        <p:nvSpPr>
          <p:cNvPr id="47" name="Right Arrow 46"/>
          <p:cNvSpPr/>
          <p:nvPr/>
        </p:nvSpPr>
        <p:spPr>
          <a:xfrm rot="10800000" flipV="1">
            <a:off x="5738062" y="2935589"/>
            <a:ext cx="395305" cy="148121"/>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fontAlgn="auto">
              <a:spcBef>
                <a:spcPts val="0"/>
              </a:spcBef>
              <a:spcAft>
                <a:spcPts val="0"/>
              </a:spcAft>
            </a:pPr>
            <a:endParaRPr lang="en-US" sz="1800">
              <a:solidFill>
                <a:prstClr val="white"/>
              </a:solidFill>
              <a:latin typeface="Cambria" panose="02040503050406030204" pitchFamily="18" charset="0"/>
            </a:endParaRPr>
          </a:p>
        </p:txBody>
      </p:sp>
      <p:sp>
        <p:nvSpPr>
          <p:cNvPr id="48" name="Content Placeholder 2"/>
          <p:cNvSpPr txBox="1">
            <a:spLocks/>
          </p:cNvSpPr>
          <p:nvPr/>
        </p:nvSpPr>
        <p:spPr>
          <a:xfrm>
            <a:off x="5239641" y="3930990"/>
            <a:ext cx="3796037" cy="891125"/>
          </a:xfrm>
          <a:prstGeom prst="rect">
            <a:avLst/>
          </a:prstGeom>
        </p:spPr>
        <p:txBody>
          <a:bodyPr vert="horz"/>
          <a:lstStyle>
            <a:lvl1pPr marL="342900" indent="-342900" algn="l" rtl="0" eaLnBrk="0" fontAlgn="base" hangingPunct="0">
              <a:spcBef>
                <a:spcPts val="800"/>
              </a:spcBef>
              <a:spcAft>
                <a:spcPct val="0"/>
              </a:spcAft>
              <a:defRPr sz="3200">
                <a:solidFill>
                  <a:schemeClr val="bg2">
                    <a:lumMod val="75000"/>
                  </a:schemeClr>
                </a:solidFill>
                <a:latin typeface="+mn-lt"/>
                <a:ea typeface="+mn-ea"/>
                <a:cs typeface="+mn-cs"/>
                <a:sym typeface="Calibri" pitchFamily="34" charset="0"/>
              </a:defRPr>
            </a:lvl1pPr>
            <a:lvl2pPr marL="419100" indent="38100" algn="l" rtl="0" eaLnBrk="0" fontAlgn="base" hangingPunct="0">
              <a:spcBef>
                <a:spcPts val="700"/>
              </a:spcBef>
              <a:spcAft>
                <a:spcPct val="0"/>
              </a:spcAft>
              <a:defRPr sz="2800">
                <a:solidFill>
                  <a:schemeClr val="bg2">
                    <a:lumMod val="75000"/>
                  </a:schemeClr>
                </a:solidFill>
                <a:latin typeface="+mn-lt"/>
                <a:ea typeface="+mn-ea"/>
                <a:cs typeface="+mn-cs"/>
                <a:sym typeface="Calibri" pitchFamily="34" charset="0"/>
              </a:defRPr>
            </a:lvl2pPr>
            <a:lvl3pPr marL="876300" indent="38100" algn="l" rtl="0" eaLnBrk="0" fontAlgn="base" hangingPunct="0">
              <a:spcBef>
                <a:spcPts val="600"/>
              </a:spcBef>
              <a:spcAft>
                <a:spcPct val="0"/>
              </a:spcAft>
              <a:defRPr sz="2400">
                <a:solidFill>
                  <a:schemeClr val="bg2">
                    <a:lumMod val="75000"/>
                  </a:schemeClr>
                </a:solidFill>
                <a:latin typeface="+mn-lt"/>
                <a:ea typeface="+mn-ea"/>
                <a:cs typeface="+mn-cs"/>
                <a:sym typeface="Calibri" pitchFamily="34" charset="0"/>
              </a:defRPr>
            </a:lvl3pPr>
            <a:lvl4pPr marL="1333500" indent="38100" algn="l" rtl="0" eaLnBrk="0" fontAlgn="base" hangingPunct="0">
              <a:spcBef>
                <a:spcPts val="500"/>
              </a:spcBef>
              <a:spcAft>
                <a:spcPct val="0"/>
              </a:spcAft>
              <a:defRPr sz="2000">
                <a:solidFill>
                  <a:schemeClr val="bg2">
                    <a:lumMod val="75000"/>
                  </a:schemeClr>
                </a:solidFill>
                <a:latin typeface="+mn-lt"/>
                <a:ea typeface="+mn-ea"/>
                <a:cs typeface="+mn-cs"/>
                <a:sym typeface="Calibri" pitchFamily="34" charset="0"/>
              </a:defRPr>
            </a:lvl4pPr>
            <a:lvl5pPr marL="1790700" indent="38100" algn="l" rtl="0" eaLnBrk="0" fontAlgn="base" hangingPunct="0">
              <a:spcBef>
                <a:spcPts val="500"/>
              </a:spcBef>
              <a:spcAft>
                <a:spcPct val="0"/>
              </a:spcAft>
              <a:defRPr sz="2000">
                <a:solidFill>
                  <a:schemeClr val="bg2">
                    <a:lumMod val="75000"/>
                  </a:schemeClr>
                </a:solidFill>
                <a:latin typeface="+mn-lt"/>
                <a:ea typeface="+mn-ea"/>
                <a:cs typeface="+mn-cs"/>
                <a:sym typeface="Calibri" pitchFamily="34"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76200" lvl="1" indent="0" algn="ctr"/>
            <a:r>
              <a:rPr lang="en-US" i="1" dirty="0">
                <a:solidFill>
                  <a:srgbClr val="C45D08"/>
                </a:solidFill>
                <a:latin typeface="Cambria" panose="02040503050406030204" pitchFamily="18" charset="0"/>
              </a:rPr>
              <a:t>Energy Information</a:t>
            </a:r>
            <a:br>
              <a:rPr lang="en-US" i="1" dirty="0">
                <a:solidFill>
                  <a:srgbClr val="C45D08"/>
                </a:solidFill>
                <a:latin typeface="Cambria" panose="02040503050406030204" pitchFamily="18" charset="0"/>
              </a:rPr>
            </a:br>
            <a:r>
              <a:rPr lang="en-US" i="1" dirty="0">
                <a:solidFill>
                  <a:srgbClr val="C45D08"/>
                </a:solidFill>
                <a:latin typeface="Cambria" panose="02040503050406030204" pitchFamily="18" charset="0"/>
              </a:rPr>
              <a:t>System (EIS) </a:t>
            </a:r>
          </a:p>
          <a:p>
            <a:pPr marL="76200" lvl="1" indent="0" algn="ctr"/>
            <a:endParaRPr lang="en-US" sz="2800" i="1" dirty="0">
              <a:solidFill>
                <a:schemeClr val="tx1"/>
              </a:solidFill>
              <a:latin typeface="Cambria" panose="02040503050406030204" pitchFamily="18" charset="0"/>
            </a:endParaRPr>
          </a:p>
        </p:txBody>
      </p:sp>
      <p:sp>
        <p:nvSpPr>
          <p:cNvPr id="19" name="TextBox 18"/>
          <p:cNvSpPr txBox="1"/>
          <p:nvPr/>
        </p:nvSpPr>
        <p:spPr>
          <a:xfrm>
            <a:off x="564929" y="5800225"/>
            <a:ext cx="946492" cy="442674"/>
          </a:xfrm>
          <a:prstGeom prst="roundRect">
            <a:avLst/>
          </a:prstGeom>
          <a:noFill/>
          <a:ln>
            <a:solidFill>
              <a:srgbClr val="0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en-US" sz="2000" kern="0" dirty="0" smtClean="0">
                <a:solidFill>
                  <a:prstClr val="black"/>
                </a:solidFill>
                <a:latin typeface="Cambria" panose="02040503050406030204" pitchFamily="18" charset="0"/>
              </a:rPr>
              <a:t>BAS</a:t>
            </a:r>
            <a:endParaRPr lang="en-US" sz="2000" kern="0" dirty="0">
              <a:solidFill>
                <a:prstClr val="black"/>
              </a:solidFill>
              <a:latin typeface="Cambria" panose="02040503050406030204" pitchFamily="18" charset="0"/>
            </a:endParaRPr>
          </a:p>
        </p:txBody>
      </p:sp>
      <p:sp>
        <p:nvSpPr>
          <p:cNvPr id="20" name="Right Arrow 19"/>
          <p:cNvSpPr/>
          <p:nvPr/>
        </p:nvSpPr>
        <p:spPr>
          <a:xfrm rot="18030587" flipV="1">
            <a:off x="2144679" y="5327500"/>
            <a:ext cx="395305" cy="148121"/>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fontAlgn="auto">
              <a:spcBef>
                <a:spcPts val="0"/>
              </a:spcBef>
              <a:spcAft>
                <a:spcPts val="0"/>
              </a:spcAft>
            </a:pPr>
            <a:endParaRPr lang="en-US" sz="1800">
              <a:solidFill>
                <a:prstClr val="white"/>
              </a:solidFill>
              <a:latin typeface="Cambria" panose="02040503050406030204" pitchFamily="18" charset="0"/>
            </a:endParaRPr>
          </a:p>
        </p:txBody>
      </p:sp>
      <p:pic>
        <p:nvPicPr>
          <p:cNvPr id="21" name="Picture 2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04795" y="5491142"/>
            <a:ext cx="876555" cy="876555"/>
          </a:xfrm>
          <a:prstGeom prst="rect">
            <a:avLst/>
          </a:prstGeom>
        </p:spPr>
      </p:pic>
      <p:sp>
        <p:nvSpPr>
          <p:cNvPr id="23" name="TextBox 22"/>
          <p:cNvSpPr txBox="1"/>
          <p:nvPr/>
        </p:nvSpPr>
        <p:spPr>
          <a:xfrm>
            <a:off x="851536" y="3375026"/>
            <a:ext cx="1088717" cy="442674"/>
          </a:xfrm>
          <a:prstGeom prst="roundRect">
            <a:avLst/>
          </a:prstGeom>
          <a:noFill/>
          <a:ln>
            <a:solidFill>
              <a:srgbClr val="0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en-US" sz="2000" kern="0" dirty="0">
                <a:solidFill>
                  <a:prstClr val="black"/>
                </a:solidFill>
                <a:latin typeface="Cambria" panose="02040503050406030204" pitchFamily="18" charset="0"/>
              </a:rPr>
              <a:t>Meters</a:t>
            </a:r>
          </a:p>
        </p:txBody>
      </p:sp>
      <p:sp>
        <p:nvSpPr>
          <p:cNvPr id="25" name="Title 2"/>
          <p:cNvSpPr txBox="1">
            <a:spLocks/>
          </p:cNvSpPr>
          <p:nvPr/>
        </p:nvSpPr>
        <p:spPr>
          <a:xfrm>
            <a:off x="608613" y="15795"/>
            <a:ext cx="8191959"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000" kern="1200">
                <a:solidFill>
                  <a:schemeClr val="tx1"/>
                </a:solidFill>
                <a:latin typeface="Cambria" panose="02040503050406030204" pitchFamily="18" charset="0"/>
                <a:ea typeface="+mj-ea"/>
                <a:cs typeface="+mj-cs"/>
              </a:defRPr>
            </a:lvl1pPr>
          </a:lstStyle>
          <a:p>
            <a:endParaRPr lang="en-US" dirty="0"/>
          </a:p>
        </p:txBody>
      </p:sp>
      <p:sp>
        <p:nvSpPr>
          <p:cNvPr id="26" name="Content Placeholder 2"/>
          <p:cNvSpPr txBox="1">
            <a:spLocks/>
          </p:cNvSpPr>
          <p:nvPr/>
        </p:nvSpPr>
        <p:spPr>
          <a:xfrm>
            <a:off x="5250478" y="4812276"/>
            <a:ext cx="3796037" cy="1873657"/>
          </a:xfrm>
          <a:prstGeom prst="rect">
            <a:avLst/>
          </a:prstGeom>
        </p:spPr>
        <p:txBody>
          <a:bodyPr vert="horz"/>
          <a:lstStyle>
            <a:lvl1pPr marL="342900" indent="-342900" algn="l" rtl="0" eaLnBrk="0" fontAlgn="base" hangingPunct="0">
              <a:spcBef>
                <a:spcPts val="800"/>
              </a:spcBef>
              <a:spcAft>
                <a:spcPct val="0"/>
              </a:spcAft>
              <a:defRPr sz="3200">
                <a:solidFill>
                  <a:schemeClr val="bg2">
                    <a:lumMod val="75000"/>
                  </a:schemeClr>
                </a:solidFill>
                <a:latin typeface="+mn-lt"/>
                <a:ea typeface="+mn-ea"/>
                <a:cs typeface="+mn-cs"/>
                <a:sym typeface="Calibri" pitchFamily="34" charset="0"/>
              </a:defRPr>
            </a:lvl1pPr>
            <a:lvl2pPr marL="419100" indent="38100" algn="l" rtl="0" eaLnBrk="0" fontAlgn="base" hangingPunct="0">
              <a:spcBef>
                <a:spcPts val="700"/>
              </a:spcBef>
              <a:spcAft>
                <a:spcPct val="0"/>
              </a:spcAft>
              <a:defRPr sz="2800">
                <a:solidFill>
                  <a:schemeClr val="bg2">
                    <a:lumMod val="75000"/>
                  </a:schemeClr>
                </a:solidFill>
                <a:latin typeface="+mn-lt"/>
                <a:ea typeface="+mn-ea"/>
                <a:cs typeface="+mn-cs"/>
                <a:sym typeface="Calibri" pitchFamily="34" charset="0"/>
              </a:defRPr>
            </a:lvl2pPr>
            <a:lvl3pPr marL="876300" indent="38100" algn="l" rtl="0" eaLnBrk="0" fontAlgn="base" hangingPunct="0">
              <a:spcBef>
                <a:spcPts val="600"/>
              </a:spcBef>
              <a:spcAft>
                <a:spcPct val="0"/>
              </a:spcAft>
              <a:defRPr sz="2400">
                <a:solidFill>
                  <a:schemeClr val="bg2">
                    <a:lumMod val="75000"/>
                  </a:schemeClr>
                </a:solidFill>
                <a:latin typeface="+mn-lt"/>
                <a:ea typeface="+mn-ea"/>
                <a:cs typeface="+mn-cs"/>
                <a:sym typeface="Calibri" pitchFamily="34" charset="0"/>
              </a:defRPr>
            </a:lvl3pPr>
            <a:lvl4pPr marL="1333500" indent="38100" algn="l" rtl="0" eaLnBrk="0" fontAlgn="base" hangingPunct="0">
              <a:spcBef>
                <a:spcPts val="500"/>
              </a:spcBef>
              <a:spcAft>
                <a:spcPct val="0"/>
              </a:spcAft>
              <a:defRPr sz="2000">
                <a:solidFill>
                  <a:schemeClr val="bg2">
                    <a:lumMod val="75000"/>
                  </a:schemeClr>
                </a:solidFill>
                <a:latin typeface="+mn-lt"/>
                <a:ea typeface="+mn-ea"/>
                <a:cs typeface="+mn-cs"/>
                <a:sym typeface="Calibri" pitchFamily="34" charset="0"/>
              </a:defRPr>
            </a:lvl4pPr>
            <a:lvl5pPr marL="1790700" indent="38100" algn="l" rtl="0" eaLnBrk="0" fontAlgn="base" hangingPunct="0">
              <a:spcBef>
                <a:spcPts val="500"/>
              </a:spcBef>
              <a:spcAft>
                <a:spcPct val="0"/>
              </a:spcAft>
              <a:defRPr sz="2000">
                <a:solidFill>
                  <a:schemeClr val="bg2">
                    <a:lumMod val="75000"/>
                  </a:schemeClr>
                </a:solidFill>
                <a:latin typeface="+mn-lt"/>
                <a:ea typeface="+mn-ea"/>
                <a:cs typeface="+mn-cs"/>
                <a:sym typeface="Calibri" pitchFamily="34"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76200" lvl="1" indent="0" algn="ctr"/>
            <a:r>
              <a:rPr lang="en-US" i="1" dirty="0">
                <a:solidFill>
                  <a:srgbClr val="C45D08"/>
                </a:solidFill>
                <a:latin typeface="Cambria" panose="02040503050406030204" pitchFamily="18" charset="0"/>
              </a:rPr>
              <a:t>+</a:t>
            </a:r>
          </a:p>
          <a:p>
            <a:pPr marL="76200" lvl="1" indent="0" algn="ctr"/>
            <a:r>
              <a:rPr lang="en-US" i="1" dirty="0">
                <a:solidFill>
                  <a:srgbClr val="C45D08"/>
                </a:solidFill>
                <a:latin typeface="Cambria" panose="02040503050406030204" pitchFamily="18" charset="0"/>
              </a:rPr>
              <a:t>Fault Detection &amp; </a:t>
            </a:r>
            <a:br>
              <a:rPr lang="en-US" i="1" dirty="0">
                <a:solidFill>
                  <a:srgbClr val="C45D08"/>
                </a:solidFill>
                <a:latin typeface="Cambria" panose="02040503050406030204" pitchFamily="18" charset="0"/>
              </a:rPr>
            </a:br>
            <a:r>
              <a:rPr lang="en-US" i="1" dirty="0">
                <a:solidFill>
                  <a:srgbClr val="C45D08"/>
                </a:solidFill>
                <a:latin typeface="Cambria" panose="02040503050406030204" pitchFamily="18" charset="0"/>
              </a:rPr>
              <a:t>Diagnostics (FDD)</a:t>
            </a:r>
          </a:p>
          <a:p>
            <a:pPr marL="76200" lvl="1" indent="0" algn="ctr"/>
            <a:endParaRPr lang="en-US" sz="2800" i="1" dirty="0">
              <a:solidFill>
                <a:schemeClr val="tx1"/>
              </a:solidFill>
              <a:latin typeface="Cambria" panose="02040503050406030204" pitchFamily="18" charset="0"/>
            </a:endParaRPr>
          </a:p>
        </p:txBody>
      </p:sp>
      <p:sp>
        <p:nvSpPr>
          <p:cNvPr id="24" name="Title 2"/>
          <p:cNvSpPr>
            <a:spLocks noGrp="1"/>
          </p:cNvSpPr>
          <p:nvPr>
            <p:ph type="title"/>
          </p:nvPr>
        </p:nvSpPr>
        <p:spPr>
          <a:xfrm>
            <a:off x="457200" y="95569"/>
            <a:ext cx="8229600" cy="566928"/>
          </a:xfrm>
        </p:spPr>
        <p:txBody>
          <a:bodyPr/>
          <a:lstStyle/>
          <a:p>
            <a:r>
              <a:rPr lang="en-US" dirty="0"/>
              <a:t>System Configuration</a:t>
            </a:r>
          </a:p>
        </p:txBody>
      </p:sp>
      <p:sp>
        <p:nvSpPr>
          <p:cNvPr id="27" name="TextBox 26"/>
          <p:cNvSpPr txBox="1"/>
          <p:nvPr/>
        </p:nvSpPr>
        <p:spPr>
          <a:xfrm>
            <a:off x="2791360" y="1170022"/>
            <a:ext cx="2208049" cy="783193"/>
          </a:xfrm>
          <a:prstGeom prst="roundRect">
            <a:avLst/>
          </a:prstGeom>
          <a:noFill/>
          <a:ln>
            <a:solidFill>
              <a:srgbClr val="0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en-US" sz="2000" kern="0" dirty="0" smtClean="0">
                <a:solidFill>
                  <a:prstClr val="black"/>
                </a:solidFill>
                <a:latin typeface="Cambria" panose="02040503050406030204" pitchFamily="18" charset="0"/>
              </a:rPr>
              <a:t>VMWare for Remote Access</a:t>
            </a:r>
            <a:endParaRPr lang="en-US" sz="2000" kern="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45311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FDD Monitoring</a:t>
            </a:r>
            <a:endParaRPr lang="en-US" dirty="0"/>
          </a:p>
        </p:txBody>
      </p:sp>
      <p:sp>
        <p:nvSpPr>
          <p:cNvPr id="8" name="Title 1"/>
          <p:cNvSpPr txBox="1">
            <a:spLocks/>
          </p:cNvSpPr>
          <p:nvPr/>
        </p:nvSpPr>
        <p:spPr>
          <a:xfrm>
            <a:off x="99076" y="741929"/>
            <a:ext cx="5435450" cy="57150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2800" b="0" kern="1200">
                <a:solidFill>
                  <a:schemeClr val="bg1"/>
                </a:solidFill>
                <a:latin typeface="Calibri"/>
                <a:ea typeface="+mj-ea"/>
                <a:cs typeface="Calibri"/>
              </a:defRPr>
            </a:lvl1pPr>
          </a:lstStyle>
          <a:p>
            <a:r>
              <a:rPr lang="en-US" sz="3600" dirty="0" smtClean="0">
                <a:solidFill>
                  <a:srgbClr val="000000"/>
                </a:solidFill>
              </a:rPr>
              <a:t>Faults or “Sparks” – auto detect issues</a:t>
            </a:r>
            <a:endParaRPr lang="en-US" sz="3600" dirty="0">
              <a:solidFill>
                <a:srgbClr val="000000"/>
              </a:solidFill>
            </a:endParaRPr>
          </a:p>
        </p:txBody>
      </p:sp>
      <p:pic>
        <p:nvPicPr>
          <p:cNvPr id="9" name="Picture 8"/>
          <p:cNvPicPr>
            <a:picLocks noChangeAspect="1"/>
          </p:cNvPicPr>
          <p:nvPr/>
        </p:nvPicPr>
        <p:blipFill rotWithShape="1">
          <a:blip r:embed="rId3"/>
          <a:srcRect r="9005" b="25123"/>
          <a:stretch/>
        </p:blipFill>
        <p:spPr>
          <a:xfrm>
            <a:off x="99076" y="1313429"/>
            <a:ext cx="8866505" cy="1447800"/>
          </a:xfrm>
          <a:prstGeom prst="rect">
            <a:avLst/>
          </a:prstGeom>
        </p:spPr>
      </p:pic>
      <p:pic>
        <p:nvPicPr>
          <p:cNvPr id="10" name="Picture 9"/>
          <p:cNvPicPr>
            <a:picLocks noChangeAspect="1"/>
          </p:cNvPicPr>
          <p:nvPr/>
        </p:nvPicPr>
        <p:blipFill>
          <a:blip r:embed="rId4"/>
          <a:stretch>
            <a:fillRect/>
          </a:stretch>
        </p:blipFill>
        <p:spPr>
          <a:xfrm>
            <a:off x="103472" y="2837429"/>
            <a:ext cx="8934450" cy="790575"/>
          </a:xfrm>
          <a:prstGeom prst="rect">
            <a:avLst/>
          </a:prstGeom>
        </p:spPr>
      </p:pic>
      <p:pic>
        <p:nvPicPr>
          <p:cNvPr id="11" name="Picture 10"/>
          <p:cNvPicPr>
            <a:picLocks noChangeAspect="1"/>
          </p:cNvPicPr>
          <p:nvPr/>
        </p:nvPicPr>
        <p:blipFill rotWithShape="1">
          <a:blip r:embed="rId5"/>
          <a:srcRect r="8195"/>
          <a:stretch/>
        </p:blipFill>
        <p:spPr>
          <a:xfrm>
            <a:off x="99076" y="3704204"/>
            <a:ext cx="8963025" cy="2914650"/>
          </a:xfrm>
          <a:prstGeom prst="rect">
            <a:avLst/>
          </a:prstGeom>
        </p:spPr>
      </p:pic>
    </p:spTree>
    <p:extLst>
      <p:ext uri="{BB962C8B-B14F-4D97-AF65-F5344CB8AC3E}">
        <p14:creationId xmlns:p14="http://schemas.microsoft.com/office/powerpoint/2010/main" val="4229123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Finding: Failed Heat Recovery</a:t>
            </a:r>
            <a:endParaRPr lang="en-US" sz="3600"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pPr marL="0" indent="0" algn="ctr">
              <a:buNone/>
            </a:pPr>
            <a:endParaRPr lang="en-US" sz="2800" dirty="0" smtClean="0"/>
          </a:p>
        </p:txBody>
      </p:sp>
      <p:pic>
        <p:nvPicPr>
          <p:cNvPr id="4" name="Picture 3"/>
          <p:cNvPicPr>
            <a:picLocks noChangeAspect="1"/>
          </p:cNvPicPr>
          <p:nvPr/>
        </p:nvPicPr>
        <p:blipFill>
          <a:blip r:embed="rId3"/>
          <a:stretch>
            <a:fillRect/>
          </a:stretch>
        </p:blipFill>
        <p:spPr>
          <a:xfrm>
            <a:off x="381000" y="1219200"/>
            <a:ext cx="8486095" cy="4648200"/>
          </a:xfrm>
          <a:prstGeom prst="rect">
            <a:avLst/>
          </a:prstGeom>
        </p:spPr>
      </p:pic>
      <p:sp>
        <p:nvSpPr>
          <p:cNvPr id="5" name="Oval 4"/>
          <p:cNvSpPr/>
          <p:nvPr/>
        </p:nvSpPr>
        <p:spPr>
          <a:xfrm>
            <a:off x="5334000" y="1970466"/>
            <a:ext cx="9144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bwMode="auto">
          <a:xfrm>
            <a:off x="1742173" y="3431772"/>
            <a:ext cx="30203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nchor="ctr">
            <a:spAutoFit/>
          </a:bodyPr>
          <a:lstStyle/>
          <a:p>
            <a:pPr algn="r" eaLnBrk="1" hangingPunct="1"/>
            <a:r>
              <a:rPr lang="en-US" dirty="0" smtClean="0">
                <a:solidFill>
                  <a:srgbClr val="000000"/>
                </a:solidFill>
                <a:latin typeface="+mj-lt"/>
                <a:ea typeface="MS PGothic" pitchFamily="34" charset="-128"/>
                <a:cs typeface="Arial" pitchFamily="34" charset="0"/>
                <a:sym typeface="Calibri" pitchFamily="34" charset="0"/>
              </a:rPr>
              <a:t>Repaired valve, increased to 20 degree rise across heat recovery coil</a:t>
            </a:r>
            <a:endParaRPr lang="en-US" dirty="0">
              <a:solidFill>
                <a:srgbClr val="000000"/>
              </a:solidFill>
              <a:latin typeface="+mj-lt"/>
              <a:ea typeface="MS PGothic" pitchFamily="34" charset="-128"/>
              <a:cs typeface="Arial" pitchFamily="34" charset="0"/>
              <a:sym typeface="Calibri" pitchFamily="34" charset="0"/>
            </a:endParaRPr>
          </a:p>
        </p:txBody>
      </p:sp>
      <p:cxnSp>
        <p:nvCxnSpPr>
          <p:cNvPr id="7" name="Straight Arrow Connector 6"/>
          <p:cNvCxnSpPr/>
          <p:nvPr/>
        </p:nvCxnSpPr>
        <p:spPr>
          <a:xfrm flipV="1">
            <a:off x="4227317" y="2619717"/>
            <a:ext cx="1143000" cy="84893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bwMode="auto">
          <a:xfrm>
            <a:off x="2819400" y="4602540"/>
            <a:ext cx="3429000" cy="1569660"/>
          </a:xfrm>
          <a:prstGeom prst="rect">
            <a:avLst/>
          </a:prstGeom>
          <a:solidFill>
            <a:schemeClr val="accent2">
              <a:lumMod val="20000"/>
              <a:lumOff val="80000"/>
            </a:schemeClr>
          </a:solidFill>
          <a:ln>
            <a:solidFill>
              <a:schemeClr val="tx1"/>
            </a:solidFill>
          </a:ln>
          <a:extLst/>
        </p:spPr>
        <p:txBody>
          <a:bodyPr wrap="square" rtlCol="0" anchor="ctr">
            <a:spAutoFit/>
          </a:bodyPr>
          <a:lstStyle/>
          <a:p>
            <a:pPr algn="ctr" eaLnBrk="1" hangingPunct="1"/>
            <a:r>
              <a:rPr lang="en-US" sz="3200" b="1" dirty="0" smtClean="0">
                <a:solidFill>
                  <a:schemeClr val="tx1"/>
                </a:solidFill>
                <a:latin typeface="Cambria" panose="02040503050406030204" pitchFamily="18" charset="0"/>
                <a:ea typeface="MS PGothic" pitchFamily="34" charset="-128"/>
                <a:cs typeface="Arial" pitchFamily="34" charset="0"/>
                <a:sym typeface="Calibri" pitchFamily="34" charset="0"/>
              </a:rPr>
              <a:t>Anticipated Savings est. $6,100</a:t>
            </a:r>
            <a:endParaRPr lang="en-US" sz="3200" b="1" dirty="0">
              <a:solidFill>
                <a:schemeClr val="tx1"/>
              </a:solidFill>
              <a:latin typeface="Cambria" panose="02040503050406030204" pitchFamily="18" charset="0"/>
              <a:ea typeface="MS PGothic" pitchFamily="34" charset="-128"/>
              <a:cs typeface="Arial" pitchFamily="34" charset="0"/>
              <a:sym typeface="Calibri" pitchFamily="34" charset="0"/>
            </a:endParaRPr>
          </a:p>
        </p:txBody>
      </p:sp>
    </p:spTree>
    <p:extLst>
      <p:ext uri="{BB962C8B-B14F-4D97-AF65-F5344CB8AC3E}">
        <p14:creationId xmlns:p14="http://schemas.microsoft.com/office/powerpoint/2010/main" val="22416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234" y="947854"/>
            <a:ext cx="8229600" cy="4800600"/>
          </a:xfrm>
        </p:spPr>
        <p:txBody>
          <a:bodyPr/>
          <a:lstStyle/>
          <a:p>
            <a:r>
              <a:rPr lang="en-US" dirty="0" smtClean="0">
                <a:solidFill>
                  <a:srgbClr val="000000"/>
                </a:solidFill>
              </a:rPr>
              <a:t>Track, compare, identify change</a:t>
            </a:r>
            <a:endParaRPr lang="en-US" dirty="0">
              <a:solidFill>
                <a:srgbClr val="000000"/>
              </a:solidFill>
            </a:endParaRPr>
          </a:p>
        </p:txBody>
      </p:sp>
      <p:sp>
        <p:nvSpPr>
          <p:cNvPr id="3" name="Title 2"/>
          <p:cNvSpPr>
            <a:spLocks noGrp="1"/>
          </p:cNvSpPr>
          <p:nvPr>
            <p:ph type="title"/>
          </p:nvPr>
        </p:nvSpPr>
        <p:spPr/>
        <p:txBody>
          <a:bodyPr/>
          <a:lstStyle/>
          <a:p>
            <a:r>
              <a:rPr lang="en-US" dirty="0" smtClean="0"/>
              <a:t>Real Time Key Performance Indicators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607510"/>
            <a:ext cx="9144000" cy="3873985"/>
          </a:xfrm>
          <a:prstGeom prst="rect">
            <a:avLst/>
          </a:prstGeom>
        </p:spPr>
      </p:pic>
    </p:spTree>
    <p:extLst>
      <p:ext uri="{BB962C8B-B14F-4D97-AF65-F5344CB8AC3E}">
        <p14:creationId xmlns:p14="http://schemas.microsoft.com/office/powerpoint/2010/main" val="925663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234" y="832351"/>
            <a:ext cx="8229600" cy="4800600"/>
          </a:xfrm>
        </p:spPr>
        <p:txBody>
          <a:bodyPr/>
          <a:lstStyle/>
          <a:p>
            <a:r>
              <a:rPr lang="en-US" dirty="0" smtClean="0">
                <a:solidFill>
                  <a:srgbClr val="000000"/>
                </a:solidFill>
              </a:rPr>
              <a:t>Demand data in real time, weather normalized baselines, automatic savings calculations</a:t>
            </a:r>
            <a:endParaRPr lang="en-US" dirty="0">
              <a:solidFill>
                <a:srgbClr val="000000"/>
              </a:solidFill>
            </a:endParaRPr>
          </a:p>
        </p:txBody>
      </p:sp>
      <p:sp>
        <p:nvSpPr>
          <p:cNvPr id="3" name="Title 2"/>
          <p:cNvSpPr>
            <a:spLocks noGrp="1"/>
          </p:cNvSpPr>
          <p:nvPr>
            <p:ph type="title"/>
          </p:nvPr>
        </p:nvSpPr>
        <p:spPr/>
        <p:txBody>
          <a:bodyPr/>
          <a:lstStyle/>
          <a:p>
            <a:r>
              <a:rPr lang="en-US" dirty="0" smtClean="0"/>
              <a:t>Automated M&amp;V</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834783"/>
            <a:ext cx="9144000" cy="4758994"/>
          </a:xfrm>
          <a:prstGeom prst="rect">
            <a:avLst/>
          </a:prstGeom>
        </p:spPr>
      </p:pic>
    </p:spTree>
    <p:extLst>
      <p:ext uri="{BB962C8B-B14F-4D97-AF65-F5344CB8AC3E}">
        <p14:creationId xmlns:p14="http://schemas.microsoft.com/office/powerpoint/2010/main" val="104856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514350" indent="-514350" fontAlgn="base">
              <a:buFont typeface="+mj-lt"/>
              <a:buAutoNum type="arabicPeriod"/>
            </a:pPr>
            <a:r>
              <a:rPr lang="en-US" dirty="0"/>
              <a:t>Identify strategies to manage energy at the campus level</a:t>
            </a:r>
          </a:p>
          <a:p>
            <a:pPr marL="514350" indent="-514350" fontAlgn="base">
              <a:buFont typeface="+mj-lt"/>
              <a:buAutoNum type="arabicPeriod"/>
            </a:pPr>
            <a:r>
              <a:rPr lang="en-US" dirty="0"/>
              <a:t>Assist with selection of hardware and software for energy monitoring and analytics</a:t>
            </a:r>
          </a:p>
          <a:p>
            <a:pPr marL="514350" indent="-514350" fontAlgn="base">
              <a:buFont typeface="+mj-lt"/>
              <a:buAutoNum type="arabicPeriod"/>
            </a:pPr>
            <a:r>
              <a:rPr lang="en-US" dirty="0"/>
              <a:t>Utilize data to benchmark and assess changes in energy use</a:t>
            </a:r>
          </a:p>
          <a:p>
            <a:pPr marL="514350" indent="-514350" fontAlgn="base">
              <a:buFont typeface="+mj-lt"/>
              <a:buAutoNum type="arabicPeriod"/>
            </a:pPr>
            <a:r>
              <a:rPr lang="en-US" dirty="0"/>
              <a:t>Drive change in operations and maintenance practices</a:t>
            </a:r>
          </a:p>
          <a:p>
            <a:endParaRPr lang="en-US" dirty="0"/>
          </a:p>
        </p:txBody>
      </p:sp>
      <p:sp>
        <p:nvSpPr>
          <p:cNvPr id="4" name="Title 3"/>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2967800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Deployment Process</a:t>
            </a:r>
            <a:endParaRPr lang="en-US" dirty="0"/>
          </a:p>
        </p:txBody>
      </p:sp>
      <p:graphicFrame>
        <p:nvGraphicFramePr>
          <p:cNvPr id="5" name="Diagram 4"/>
          <p:cNvGraphicFramePr/>
          <p:nvPr>
            <p:extLst>
              <p:ext uri="{D42A27DB-BD31-4B8C-83A1-F6EECF244321}">
                <p14:modId xmlns:p14="http://schemas.microsoft.com/office/powerpoint/2010/main" val="1029836504"/>
              </p:ext>
            </p:extLst>
          </p:nvPr>
        </p:nvGraphicFramePr>
        <p:xfrm>
          <a:off x="505325" y="1486302"/>
          <a:ext cx="8561673" cy="4423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Right Arrow 5"/>
          <p:cNvSpPr/>
          <p:nvPr/>
        </p:nvSpPr>
        <p:spPr>
          <a:xfrm rot="8459328">
            <a:off x="7288522" y="1210055"/>
            <a:ext cx="1153398" cy="29844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6195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Activities Informing Operations</a:t>
            </a:r>
            <a:endParaRPr lang="en-US" dirty="0"/>
          </a:p>
        </p:txBody>
      </p:sp>
      <p:sp>
        <p:nvSpPr>
          <p:cNvPr id="4" name="TextBox 3"/>
          <p:cNvSpPr txBox="1"/>
          <p:nvPr/>
        </p:nvSpPr>
        <p:spPr>
          <a:xfrm>
            <a:off x="-619334" y="533117"/>
            <a:ext cx="184666" cy="369332"/>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967615"/>
            <a:ext cx="2705331" cy="188858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58392" y="3967615"/>
            <a:ext cx="3285608" cy="1951748"/>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61444" y="948459"/>
            <a:ext cx="2846033" cy="1970295"/>
          </a:xfrm>
          <a:prstGeom prst="rect">
            <a:avLst/>
          </a:prstGeom>
        </p:spPr>
      </p:pic>
      <p:sp>
        <p:nvSpPr>
          <p:cNvPr id="9" name="Rectangle 8"/>
          <p:cNvSpPr/>
          <p:nvPr/>
        </p:nvSpPr>
        <p:spPr>
          <a:xfrm>
            <a:off x="6171801" y="5921639"/>
            <a:ext cx="2658789" cy="369332"/>
          </a:xfrm>
          <a:prstGeom prst="rect">
            <a:avLst/>
          </a:prstGeom>
        </p:spPr>
        <p:txBody>
          <a:bodyPr wrap="square">
            <a:spAutoFit/>
          </a:bodyPr>
          <a:lstStyle/>
          <a:p>
            <a:r>
              <a:rPr lang="en-US" dirty="0" smtClean="0">
                <a:solidFill>
                  <a:schemeClr val="accent6">
                    <a:lumMod val="50000"/>
                  </a:schemeClr>
                </a:solidFill>
              </a:rPr>
              <a:t>Heat maps of energy loads </a:t>
            </a:r>
            <a:endParaRPr lang="en-US" dirty="0">
              <a:solidFill>
                <a:schemeClr val="accent6">
                  <a:lumMod val="50000"/>
                </a:schemeClr>
              </a:solidFill>
            </a:endParaRP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949727"/>
            <a:ext cx="2701635" cy="1969027"/>
          </a:xfrm>
          <a:prstGeom prst="rect">
            <a:avLst/>
          </a:prstGeom>
        </p:spPr>
      </p:pic>
      <p:sp>
        <p:nvSpPr>
          <p:cNvPr id="15" name="Rectangle 14"/>
          <p:cNvSpPr/>
          <p:nvPr/>
        </p:nvSpPr>
        <p:spPr>
          <a:xfrm>
            <a:off x="337226" y="2894071"/>
            <a:ext cx="2027184" cy="369332"/>
          </a:xfrm>
          <a:prstGeom prst="rect">
            <a:avLst/>
          </a:prstGeom>
        </p:spPr>
        <p:txBody>
          <a:bodyPr wrap="square">
            <a:spAutoFit/>
          </a:bodyPr>
          <a:lstStyle/>
          <a:p>
            <a:r>
              <a:rPr lang="en-US" dirty="0" smtClean="0">
                <a:solidFill>
                  <a:schemeClr val="accent6">
                    <a:lumMod val="50000"/>
                  </a:schemeClr>
                </a:solidFill>
              </a:rPr>
              <a:t>Campus Dashboard</a:t>
            </a:r>
            <a:endParaRPr lang="en-US" dirty="0">
              <a:solidFill>
                <a:schemeClr val="accent6">
                  <a:lumMod val="50000"/>
                </a:schemeClr>
              </a:solidFill>
            </a:endParaRPr>
          </a:p>
        </p:txBody>
      </p:sp>
      <p:sp>
        <p:nvSpPr>
          <p:cNvPr id="16" name="Rectangle 15"/>
          <p:cNvSpPr/>
          <p:nvPr/>
        </p:nvSpPr>
        <p:spPr>
          <a:xfrm>
            <a:off x="3270868" y="2925752"/>
            <a:ext cx="2027184" cy="369332"/>
          </a:xfrm>
          <a:prstGeom prst="rect">
            <a:avLst/>
          </a:prstGeom>
        </p:spPr>
        <p:txBody>
          <a:bodyPr wrap="square">
            <a:spAutoFit/>
          </a:bodyPr>
          <a:lstStyle/>
          <a:p>
            <a:r>
              <a:rPr lang="en-US" dirty="0" smtClean="0">
                <a:solidFill>
                  <a:schemeClr val="accent6">
                    <a:lumMod val="50000"/>
                  </a:schemeClr>
                </a:solidFill>
              </a:rPr>
              <a:t>Facility Dashboard</a:t>
            </a:r>
            <a:endParaRPr lang="en-US" dirty="0">
              <a:solidFill>
                <a:schemeClr val="accent6">
                  <a:lumMod val="50000"/>
                </a:schemeClr>
              </a:solidFill>
            </a:endParaRPr>
          </a:p>
        </p:txBody>
      </p:sp>
      <p:sp>
        <p:nvSpPr>
          <p:cNvPr id="17" name="Rectangle 16"/>
          <p:cNvSpPr/>
          <p:nvPr/>
        </p:nvSpPr>
        <p:spPr>
          <a:xfrm>
            <a:off x="6171801" y="2925752"/>
            <a:ext cx="2763078" cy="369332"/>
          </a:xfrm>
          <a:prstGeom prst="rect">
            <a:avLst/>
          </a:prstGeom>
        </p:spPr>
        <p:txBody>
          <a:bodyPr wrap="square">
            <a:spAutoFit/>
          </a:bodyPr>
          <a:lstStyle/>
          <a:p>
            <a:r>
              <a:rPr lang="en-US" dirty="0" smtClean="0">
                <a:solidFill>
                  <a:schemeClr val="accent6">
                    <a:lumMod val="50000"/>
                  </a:schemeClr>
                </a:solidFill>
              </a:rPr>
              <a:t>Building Wellness Checklist</a:t>
            </a:r>
            <a:endParaRPr lang="en-US" dirty="0">
              <a:solidFill>
                <a:schemeClr val="accent6">
                  <a:lumMod val="50000"/>
                </a:schemeClr>
              </a:solidFill>
            </a:endParaRPr>
          </a:p>
        </p:txBody>
      </p:sp>
      <p:pic>
        <p:nvPicPr>
          <p:cNvPr id="18" name="Picture 17"/>
          <p:cNvPicPr>
            <a:picLocks noChangeAspect="1"/>
          </p:cNvPicPr>
          <p:nvPr/>
        </p:nvPicPr>
        <p:blipFill rotWithShape="1">
          <a:blip r:embed="rId7" cstate="email">
            <a:extLst>
              <a:ext uri="{28A0092B-C50C-407E-A947-70E740481C1C}">
                <a14:useLocalDpi xmlns:a14="http://schemas.microsoft.com/office/drawing/2010/main"/>
              </a:ext>
            </a:extLst>
          </a:blip>
          <a:srcRect t="5799"/>
          <a:stretch/>
        </p:blipFill>
        <p:spPr>
          <a:xfrm>
            <a:off x="2861444" y="3971583"/>
            <a:ext cx="2846033" cy="1920920"/>
          </a:xfrm>
          <a:prstGeom prst="rect">
            <a:avLst/>
          </a:prstGeom>
        </p:spPr>
      </p:pic>
      <p:sp>
        <p:nvSpPr>
          <p:cNvPr id="19" name="Rectangle 18"/>
          <p:cNvSpPr/>
          <p:nvPr/>
        </p:nvSpPr>
        <p:spPr>
          <a:xfrm>
            <a:off x="2705332" y="5921639"/>
            <a:ext cx="3113314" cy="369332"/>
          </a:xfrm>
          <a:prstGeom prst="rect">
            <a:avLst/>
          </a:prstGeom>
        </p:spPr>
        <p:txBody>
          <a:bodyPr wrap="square">
            <a:spAutoFit/>
          </a:bodyPr>
          <a:lstStyle/>
          <a:p>
            <a:r>
              <a:rPr lang="en-US" dirty="0" smtClean="0">
                <a:solidFill>
                  <a:schemeClr val="accent6">
                    <a:lumMod val="50000"/>
                  </a:schemeClr>
                </a:solidFill>
              </a:rPr>
              <a:t>Fault Detection and Diagnostics</a:t>
            </a:r>
            <a:endParaRPr lang="en-US" dirty="0">
              <a:solidFill>
                <a:schemeClr val="accent6">
                  <a:lumMod val="50000"/>
                </a:schemeClr>
              </a:solidFill>
            </a:endParaRPr>
          </a:p>
        </p:txBody>
      </p:sp>
      <p:sp>
        <p:nvSpPr>
          <p:cNvPr id="20" name="Rectangle 19"/>
          <p:cNvSpPr/>
          <p:nvPr/>
        </p:nvSpPr>
        <p:spPr>
          <a:xfrm>
            <a:off x="0" y="5856197"/>
            <a:ext cx="2701635" cy="646331"/>
          </a:xfrm>
          <a:prstGeom prst="rect">
            <a:avLst/>
          </a:prstGeom>
        </p:spPr>
        <p:txBody>
          <a:bodyPr wrap="square">
            <a:spAutoFit/>
          </a:bodyPr>
          <a:lstStyle/>
          <a:p>
            <a:pPr algn="ctr"/>
            <a:r>
              <a:rPr lang="en-US" dirty="0" smtClean="0">
                <a:solidFill>
                  <a:schemeClr val="accent6">
                    <a:lumMod val="50000"/>
                  </a:schemeClr>
                </a:solidFill>
              </a:rPr>
              <a:t>Forecasting  and </a:t>
            </a:r>
          </a:p>
          <a:p>
            <a:pPr algn="ctr"/>
            <a:r>
              <a:rPr lang="en-US" dirty="0" smtClean="0">
                <a:solidFill>
                  <a:schemeClr val="accent6">
                    <a:lumMod val="50000"/>
                  </a:schemeClr>
                </a:solidFill>
              </a:rPr>
              <a:t>Demand Management</a:t>
            </a:r>
            <a:endParaRPr lang="en-US" dirty="0">
              <a:solidFill>
                <a:schemeClr val="accent6">
                  <a:lumMod val="50000"/>
                </a:schemeClr>
              </a:solidFill>
            </a:endParaRPr>
          </a:p>
        </p:txBody>
      </p:sp>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27965" y="962068"/>
            <a:ext cx="1502448" cy="1944344"/>
          </a:xfrm>
          <a:prstGeom prst="rect">
            <a:avLst/>
          </a:prstGeom>
          <a:ln w="19050">
            <a:solidFill>
              <a:schemeClr val="accent6">
                <a:lumMod val="50000"/>
              </a:schemeClr>
            </a:solidFill>
          </a:ln>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499418" y="956317"/>
            <a:ext cx="1505034" cy="1947691"/>
          </a:xfrm>
          <a:prstGeom prst="rect">
            <a:avLst/>
          </a:prstGeom>
          <a:ln w="19050">
            <a:solidFill>
              <a:schemeClr val="accent6">
                <a:lumMod val="50000"/>
              </a:schemeClr>
            </a:solidFill>
          </a:ln>
        </p:spPr>
      </p:pic>
    </p:spTree>
    <p:extLst>
      <p:ext uri="{BB962C8B-B14F-4D97-AF65-F5344CB8AC3E}">
        <p14:creationId xmlns:p14="http://schemas.microsoft.com/office/powerpoint/2010/main" val="130793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2875598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Savings</a:t>
            </a:r>
            <a:endParaRPr lang="en-US" dirty="0"/>
          </a:p>
        </p:txBody>
      </p:sp>
      <p:sp>
        <p:nvSpPr>
          <p:cNvPr id="4" name="TextBox 3"/>
          <p:cNvSpPr txBox="1"/>
          <p:nvPr/>
        </p:nvSpPr>
        <p:spPr bwMode="auto">
          <a:xfrm>
            <a:off x="228600" y="1094127"/>
            <a:ext cx="386934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nchor="ctr">
            <a:spAutoFit/>
          </a:bodyPr>
          <a:lstStyle/>
          <a:p>
            <a:pPr marL="171450" indent="-171450" eaLnBrk="1" hangingPunct="1">
              <a:buFont typeface="Arial" panose="020B0604020202020204" pitchFamily="34" charset="0"/>
              <a:buChar char="•"/>
            </a:pPr>
            <a:r>
              <a:rPr lang="en-US" sz="3200" b="1" dirty="0">
                <a:solidFill>
                  <a:srgbClr val="000000"/>
                </a:solidFill>
                <a:latin typeface="+mj-lt"/>
                <a:ea typeface="MS PGothic" pitchFamily="34" charset="-128"/>
                <a:cs typeface="Arial" pitchFamily="34" charset="0"/>
                <a:sym typeface="Calibri" pitchFamily="34" charset="0"/>
              </a:rPr>
              <a:t>FTLB &amp; Central Plant:</a:t>
            </a:r>
          </a:p>
          <a:p>
            <a:pPr marL="628650" lvl="1" indent="-171450">
              <a:buFont typeface="Arial" panose="020B0604020202020204" pitchFamily="34" charset="0"/>
              <a:buChar char="•"/>
            </a:pPr>
            <a:r>
              <a:rPr lang="en-US" sz="2800" dirty="0">
                <a:solidFill>
                  <a:srgbClr val="000000"/>
                </a:solidFill>
                <a:latin typeface="+mj-lt"/>
                <a:ea typeface="MS PGothic" pitchFamily="34" charset="-128"/>
                <a:cs typeface="Arial" pitchFamily="34" charset="0"/>
                <a:sym typeface="Calibri" pitchFamily="34" charset="0"/>
              </a:rPr>
              <a:t>$57,700 annual savings</a:t>
            </a:r>
          </a:p>
          <a:p>
            <a:pPr marL="628650" lvl="1" indent="-171450">
              <a:buFont typeface="Arial" panose="020B0604020202020204" pitchFamily="34" charset="0"/>
              <a:buChar char="•"/>
            </a:pPr>
            <a:r>
              <a:rPr lang="en-US" sz="2800" dirty="0">
                <a:solidFill>
                  <a:srgbClr val="000000"/>
                </a:solidFill>
                <a:latin typeface="+mj-lt"/>
                <a:ea typeface="MS PGothic" pitchFamily="34" charset="-128"/>
                <a:cs typeface="Arial" pitchFamily="34" charset="0"/>
                <a:sym typeface="Calibri" pitchFamily="34" charset="0"/>
              </a:rPr>
              <a:t>9% of utility cost</a:t>
            </a:r>
          </a:p>
          <a:p>
            <a:pPr marL="171450" indent="-171450" eaLnBrk="1" hangingPunct="1">
              <a:buFont typeface="Arial" panose="020B0604020202020204" pitchFamily="34" charset="0"/>
              <a:buChar char="•"/>
            </a:pPr>
            <a:r>
              <a:rPr lang="en-US" sz="3200" b="1" dirty="0">
                <a:solidFill>
                  <a:srgbClr val="000000"/>
                </a:solidFill>
                <a:latin typeface="+mj-lt"/>
                <a:ea typeface="MS PGothic" pitchFamily="34" charset="-128"/>
                <a:cs typeface="Arial" pitchFamily="34" charset="0"/>
                <a:sym typeface="Calibri" pitchFamily="34" charset="0"/>
              </a:rPr>
              <a:t>S&amp;TF: </a:t>
            </a:r>
          </a:p>
          <a:p>
            <a:pPr marL="628650" lvl="1" indent="-171450">
              <a:buFont typeface="Arial" panose="020B0604020202020204" pitchFamily="34" charset="0"/>
              <a:buChar char="•"/>
            </a:pPr>
            <a:r>
              <a:rPr lang="en-US" sz="2800" dirty="0">
                <a:solidFill>
                  <a:srgbClr val="000000"/>
                </a:solidFill>
                <a:latin typeface="+mj-lt"/>
                <a:ea typeface="MS PGothic" pitchFamily="34" charset="-128"/>
                <a:cs typeface="Arial" pitchFamily="34" charset="0"/>
                <a:sym typeface="Calibri" pitchFamily="34" charset="0"/>
              </a:rPr>
              <a:t>$28,100 annual savings</a:t>
            </a:r>
          </a:p>
          <a:p>
            <a:pPr marL="628650" lvl="1" indent="-171450">
              <a:buFont typeface="Arial" panose="020B0604020202020204" pitchFamily="34" charset="0"/>
              <a:buChar char="•"/>
            </a:pPr>
            <a:r>
              <a:rPr lang="en-US" sz="2800" dirty="0">
                <a:solidFill>
                  <a:srgbClr val="000000"/>
                </a:solidFill>
                <a:latin typeface="+mj-lt"/>
                <a:ea typeface="MS PGothic" pitchFamily="34" charset="-128"/>
                <a:cs typeface="Arial" pitchFamily="34" charset="0"/>
                <a:sym typeface="Calibri" pitchFamily="34" charset="0"/>
              </a:rPr>
              <a:t>11% of utility cost</a:t>
            </a:r>
          </a:p>
        </p:txBody>
      </p:sp>
      <p:pic>
        <p:nvPicPr>
          <p:cNvPr id="5" name="Picture 4"/>
          <p:cNvPicPr>
            <a:picLocks noChangeAspect="1"/>
          </p:cNvPicPr>
          <p:nvPr/>
        </p:nvPicPr>
        <p:blipFill>
          <a:blip r:embed="rId3"/>
          <a:stretch>
            <a:fillRect/>
          </a:stretch>
        </p:blipFill>
        <p:spPr>
          <a:xfrm>
            <a:off x="3479617" y="1278792"/>
            <a:ext cx="5419295" cy="2691041"/>
          </a:xfrm>
          <a:prstGeom prst="rect">
            <a:avLst/>
          </a:prstGeom>
          <a:solidFill>
            <a:schemeClr val="bg1">
              <a:alpha val="70000"/>
            </a:schemeClr>
          </a:solidFill>
        </p:spPr>
      </p:pic>
      <p:sp>
        <p:nvSpPr>
          <p:cNvPr id="6" name="TextBox 5"/>
          <p:cNvSpPr txBox="1"/>
          <p:nvPr/>
        </p:nvSpPr>
        <p:spPr bwMode="auto">
          <a:xfrm>
            <a:off x="485078" y="5865406"/>
            <a:ext cx="77445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nchor="ctr">
            <a:spAutoFit/>
          </a:bodyPr>
          <a:lstStyle/>
          <a:p>
            <a:pPr algn="ctr" eaLnBrk="1" hangingPunct="1"/>
            <a:r>
              <a:rPr lang="en-US" sz="3200" b="1" dirty="0">
                <a:solidFill>
                  <a:srgbClr val="000000"/>
                </a:solidFill>
                <a:latin typeface="+mj-lt"/>
                <a:ea typeface="MS PGothic" pitchFamily="34" charset="-128"/>
                <a:cs typeface="Arial" pitchFamily="34" charset="0"/>
                <a:sym typeface="Calibri" pitchFamily="34" charset="0"/>
              </a:rPr>
              <a:t>More buildings to come = more savings…</a:t>
            </a:r>
            <a:endParaRPr lang="en-US" sz="2800" dirty="0">
              <a:solidFill>
                <a:srgbClr val="000000"/>
              </a:solidFill>
              <a:latin typeface="+mj-lt"/>
              <a:ea typeface="MS PGothic" pitchFamily="34" charset="-128"/>
              <a:cs typeface="Arial" pitchFamily="34" charset="0"/>
              <a:sym typeface="Calibri" pitchFamily="34" charset="0"/>
            </a:endParaRPr>
          </a:p>
        </p:txBody>
      </p:sp>
    </p:spTree>
    <p:extLst>
      <p:ext uri="{BB962C8B-B14F-4D97-AF65-F5344CB8AC3E}">
        <p14:creationId xmlns:p14="http://schemas.microsoft.com/office/powerpoint/2010/main" val="1219242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008" y="5467149"/>
            <a:ext cx="8248851" cy="1655052"/>
          </a:xfrm>
        </p:spPr>
        <p:txBody>
          <a:bodyPr>
            <a:normAutofit/>
          </a:bodyPr>
          <a:lstStyle/>
          <a:p>
            <a:pPr marL="0" indent="0">
              <a:buNone/>
            </a:pPr>
            <a:r>
              <a:rPr lang="en-US" sz="2400" dirty="0" smtClean="0">
                <a:solidFill>
                  <a:schemeClr val="tx1"/>
                </a:solidFill>
              </a:rPr>
              <a:t>Reduced </a:t>
            </a:r>
            <a:r>
              <a:rPr lang="en-US" sz="2400" dirty="0">
                <a:solidFill>
                  <a:schemeClr val="tx1"/>
                </a:solidFill>
              </a:rPr>
              <a:t>energy </a:t>
            </a:r>
            <a:r>
              <a:rPr lang="en-US" sz="2400" dirty="0" smtClean="0">
                <a:solidFill>
                  <a:schemeClr val="tx1"/>
                </a:solidFill>
              </a:rPr>
              <a:t>use intensity (EUI) by </a:t>
            </a:r>
            <a:r>
              <a:rPr lang="en-US" sz="2400" dirty="0">
                <a:solidFill>
                  <a:schemeClr val="tx1"/>
                </a:solidFill>
              </a:rPr>
              <a:t>54% when comparing the NREL campus FY2003 EUI baseline of 258 </a:t>
            </a:r>
            <a:r>
              <a:rPr lang="en-US" sz="2400" dirty="0" err="1">
                <a:solidFill>
                  <a:schemeClr val="tx1"/>
                </a:solidFill>
              </a:rPr>
              <a:t>kBtu</a:t>
            </a:r>
            <a:r>
              <a:rPr lang="en-US" sz="2400" dirty="0">
                <a:solidFill>
                  <a:schemeClr val="tx1"/>
                </a:solidFill>
              </a:rPr>
              <a:t>/sf to FY2016 EUI of 118 </a:t>
            </a:r>
            <a:r>
              <a:rPr lang="en-US" sz="2400" dirty="0" err="1" smtClean="0">
                <a:solidFill>
                  <a:schemeClr val="tx1"/>
                </a:solidFill>
              </a:rPr>
              <a:t>kBtu</a:t>
            </a:r>
            <a:r>
              <a:rPr lang="en-US" sz="2400" dirty="0" smtClean="0">
                <a:solidFill>
                  <a:schemeClr val="tx1"/>
                </a:solidFill>
              </a:rPr>
              <a:t>/sf</a:t>
            </a:r>
            <a:endParaRPr lang="en-US" sz="2400" dirty="0">
              <a:solidFill>
                <a:schemeClr val="tx1"/>
              </a:solidFill>
            </a:endParaRPr>
          </a:p>
        </p:txBody>
      </p:sp>
      <p:sp>
        <p:nvSpPr>
          <p:cNvPr id="3" name="Title 2"/>
          <p:cNvSpPr>
            <a:spLocks noGrp="1"/>
          </p:cNvSpPr>
          <p:nvPr>
            <p:ph type="title"/>
          </p:nvPr>
        </p:nvSpPr>
        <p:spPr/>
        <p:txBody>
          <a:bodyPr/>
          <a:lstStyle/>
          <a:p>
            <a:r>
              <a:rPr lang="en-US" dirty="0" smtClean="0"/>
              <a:t>Campus Energy Trends and Savings</a:t>
            </a:r>
            <a:endParaRPr lang="en-US" dirty="0"/>
          </a:p>
        </p:txBody>
      </p:sp>
      <p:sp>
        <p:nvSpPr>
          <p:cNvPr id="4" name="TextBox 3"/>
          <p:cNvSpPr txBox="1"/>
          <p:nvPr/>
        </p:nvSpPr>
        <p:spPr>
          <a:xfrm>
            <a:off x="-619334" y="533117"/>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43272" r="2098"/>
          <a:stretch/>
        </p:blipFill>
        <p:spPr>
          <a:xfrm>
            <a:off x="750770" y="786946"/>
            <a:ext cx="6997565" cy="479348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7439" y="1431837"/>
            <a:ext cx="4935415" cy="5834744"/>
          </a:xfrm>
          <a:prstGeom prst="rect">
            <a:avLst/>
          </a:prstGeom>
        </p:spPr>
      </p:pic>
    </p:spTree>
    <p:extLst>
      <p:ext uri="{BB962C8B-B14F-4D97-AF65-F5344CB8AC3E}">
        <p14:creationId xmlns:p14="http://schemas.microsoft.com/office/powerpoint/2010/main" val="818084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Started!</a:t>
            </a:r>
            <a:endParaRPr lang="en-US" dirty="0"/>
          </a:p>
        </p:txBody>
      </p:sp>
      <p:sp>
        <p:nvSpPr>
          <p:cNvPr id="4" name="TextBox 3"/>
          <p:cNvSpPr txBox="1"/>
          <p:nvPr/>
        </p:nvSpPr>
        <p:spPr>
          <a:xfrm>
            <a:off x="-619334" y="533117"/>
            <a:ext cx="184666" cy="369332"/>
          </a:xfrm>
          <a:prstGeom prst="rect">
            <a:avLst/>
          </a:prstGeom>
          <a:noFill/>
        </p:spPr>
        <p:txBody>
          <a:bodyPr wrap="none" rtlCol="0">
            <a:spAutoFit/>
          </a:bodyPr>
          <a:lstStyle/>
          <a:p>
            <a:endParaRPr lang="en-US" dirty="0"/>
          </a:p>
        </p:txBody>
      </p:sp>
      <p:graphicFrame>
        <p:nvGraphicFramePr>
          <p:cNvPr id="5" name="Diagram 4"/>
          <p:cNvGraphicFramePr/>
          <p:nvPr>
            <p:extLst>
              <p:ext uri="{D42A27DB-BD31-4B8C-83A1-F6EECF244321}">
                <p14:modId xmlns:p14="http://schemas.microsoft.com/office/powerpoint/2010/main" val="704029401"/>
              </p:ext>
            </p:extLst>
          </p:nvPr>
        </p:nvGraphicFramePr>
        <p:xfrm>
          <a:off x="2400300" y="1008744"/>
          <a:ext cx="4154504" cy="432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3765511" y="5476512"/>
            <a:ext cx="3287773" cy="1049416"/>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a typeface="MS PGothic" pitchFamily="34" charset="-128"/>
                <a:cs typeface="Arial" pitchFamily="34" charset="0"/>
                <a:sym typeface="Calibri" pitchFamily="34" charset="0"/>
              </a:rPr>
              <a:t>= Energy Savings</a:t>
            </a:r>
            <a:endParaRPr lang="en-US" sz="3200" dirty="0">
              <a:solidFill>
                <a:schemeClr val="bg1"/>
              </a:solidFill>
              <a:ea typeface="MS PGothic" pitchFamily="34" charset="-128"/>
              <a:cs typeface="Arial" pitchFamily="34" charset="0"/>
              <a:sym typeface="Calibri" pitchFamily="34" charset="0"/>
            </a:endParaRPr>
          </a:p>
        </p:txBody>
      </p:sp>
    </p:spTree>
    <p:extLst>
      <p:ext uri="{BB962C8B-B14F-4D97-AF65-F5344CB8AC3E}">
        <p14:creationId xmlns:p14="http://schemas.microsoft.com/office/powerpoint/2010/main" val="3571885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Text Placeholder 2"/>
          <p:cNvSpPr txBox="1">
            <a:spLocks/>
          </p:cNvSpPr>
          <p:nvPr/>
        </p:nvSpPr>
        <p:spPr>
          <a:xfrm>
            <a:off x="2708747" y="4347455"/>
            <a:ext cx="6248399" cy="1752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Ins="0" numCol="1" anchor="t"/>
          <a:lstStyle>
            <a:lvl1pPr marL="0" indent="0" algn="l" defTabSz="914400" rtl="0" eaLnBrk="1" latinLnBrk="0" hangingPunct="1">
              <a:lnSpc>
                <a:spcPct val="150000"/>
              </a:lnSpc>
              <a:spcBef>
                <a:spcPct val="20000"/>
              </a:spcBef>
              <a:buFont typeface="Arial" pitchFamily="34" charset="0"/>
              <a:buNone/>
              <a:defRPr sz="1800" kern="1200">
                <a:solidFill>
                  <a:schemeClr val="bg1">
                    <a:lumMod val="50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nSpc>
                <a:spcPct val="100000"/>
              </a:lnSpc>
            </a:pPr>
            <a:r>
              <a:rPr lang="en-US" sz="2800" b="1" dirty="0">
                <a:solidFill>
                  <a:srgbClr val="000000"/>
                </a:solidFill>
              </a:rPr>
              <a:t>Celeste Cizik, PE, CEM, LEED </a:t>
            </a:r>
            <a:r>
              <a:rPr lang="en-US" sz="2800" b="1" dirty="0" smtClean="0">
                <a:solidFill>
                  <a:srgbClr val="000000"/>
                </a:solidFill>
              </a:rPr>
              <a:t>AP</a:t>
            </a:r>
            <a:endParaRPr lang="en-US" sz="2800" b="1" dirty="0">
              <a:solidFill>
                <a:srgbClr val="000000"/>
              </a:solidFill>
            </a:endParaRPr>
          </a:p>
          <a:p>
            <a:pPr>
              <a:lnSpc>
                <a:spcPct val="100000"/>
              </a:lnSpc>
            </a:pPr>
            <a:r>
              <a:rPr lang="en-US" sz="2800" b="1" dirty="0" smtClean="0">
                <a:solidFill>
                  <a:srgbClr val="000000"/>
                </a:solidFill>
                <a:latin typeface="+mj-lt"/>
                <a:hlinkClick r:id="rId3"/>
              </a:rPr>
              <a:t>ccizik@group14eng.com</a:t>
            </a:r>
            <a:endParaRPr lang="en-US" sz="2800" b="1" dirty="0" smtClean="0">
              <a:solidFill>
                <a:srgbClr val="000000"/>
              </a:solidFill>
              <a:latin typeface="+mj-lt"/>
            </a:endParaRPr>
          </a:p>
          <a:p>
            <a:pPr>
              <a:lnSpc>
                <a:spcPct val="100000"/>
              </a:lnSpc>
            </a:pPr>
            <a:r>
              <a:rPr lang="en-US" sz="2800" b="1" dirty="0" smtClean="0">
                <a:solidFill>
                  <a:srgbClr val="000000"/>
                </a:solidFill>
                <a:latin typeface="+mj-lt"/>
              </a:rPr>
              <a:t>(720) 382-1705</a:t>
            </a:r>
            <a:endParaRPr lang="en-US" sz="2800" b="1" dirty="0">
              <a:solidFill>
                <a:srgbClr val="000000"/>
              </a:solidFill>
              <a:latin typeface="+mj-lt"/>
            </a:endParaRPr>
          </a:p>
          <a:p>
            <a:pPr>
              <a:lnSpc>
                <a:spcPct val="100000"/>
              </a:lnSpc>
            </a:pPr>
            <a:r>
              <a:rPr lang="en-US" sz="2800" b="1" dirty="0" smtClean="0">
                <a:solidFill>
                  <a:srgbClr val="000000"/>
                </a:solidFill>
                <a:latin typeface="+mj-lt"/>
                <a:hlinkClick r:id="rId4"/>
              </a:rPr>
              <a:t>www.group14eng.com</a:t>
            </a:r>
            <a:r>
              <a:rPr lang="en-US" sz="2800" b="1" dirty="0" smtClean="0">
                <a:solidFill>
                  <a:srgbClr val="000000"/>
                </a:solidFill>
                <a:latin typeface="+mj-lt"/>
              </a:rPr>
              <a:t>  </a:t>
            </a:r>
            <a:endParaRPr lang="en-US" sz="2800" b="1" dirty="0">
              <a:solidFill>
                <a:srgbClr val="000000"/>
              </a:solidFill>
              <a:latin typeface="+mj-lt"/>
            </a:endParaRPr>
          </a:p>
        </p:txBody>
      </p:sp>
      <p:sp>
        <p:nvSpPr>
          <p:cNvPr id="5" name="Text Placeholder 2"/>
          <p:cNvSpPr txBox="1">
            <a:spLocks/>
          </p:cNvSpPr>
          <p:nvPr/>
        </p:nvSpPr>
        <p:spPr>
          <a:xfrm>
            <a:off x="0" y="4837940"/>
            <a:ext cx="4876800" cy="1107267"/>
          </a:xfrm>
          <a:prstGeom prst="rect">
            <a:avLst/>
          </a:prstGeom>
          <a:noFill/>
          <a:ln>
            <a:noFill/>
          </a:ln>
        </p:spPr>
        <p:txBody>
          <a:bodyPr numCol="1" anchor="t"/>
          <a:lstStyle>
            <a:lvl1pPr marL="0" indent="0" algn="l" defTabSz="914400" rtl="0" eaLnBrk="1" latinLnBrk="0" hangingPunct="1">
              <a:lnSpc>
                <a:spcPct val="150000"/>
              </a:lnSpc>
              <a:spcBef>
                <a:spcPct val="20000"/>
              </a:spcBef>
              <a:buFont typeface="Arial" pitchFamily="34" charset="0"/>
              <a:buNone/>
              <a:defRPr sz="1800" kern="1200">
                <a:solidFill>
                  <a:schemeClr val="bg1">
                    <a:lumMod val="50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nSpc>
                <a:spcPct val="100000"/>
              </a:lnSpc>
            </a:pPr>
            <a:endParaRPr lang="en-US" sz="2800" b="1" dirty="0">
              <a:solidFill>
                <a:srgbClr val="000000"/>
              </a:solidFill>
              <a:latin typeface="+mj-lt"/>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681" y="1528812"/>
            <a:ext cx="2677066" cy="778666"/>
          </a:xfrm>
          <a:prstGeom prst="rect">
            <a:avLst/>
          </a:prstGeom>
          <a:noFill/>
          <a:ln>
            <a:noFill/>
          </a:ln>
        </p:spPr>
      </p:pic>
      <p:pic>
        <p:nvPicPr>
          <p:cNvPr id="7" name="Picture 6" descr="Group14_Log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9828" y="4316317"/>
            <a:ext cx="2362200" cy="905715"/>
          </a:xfrm>
          <a:prstGeom prst="rect">
            <a:avLst/>
          </a:prstGeom>
          <a:noFill/>
          <a:ln>
            <a:noFill/>
          </a:ln>
        </p:spPr>
      </p:pic>
      <p:sp>
        <p:nvSpPr>
          <p:cNvPr id="8" name="Text Placeholder 2"/>
          <p:cNvSpPr txBox="1">
            <a:spLocks/>
          </p:cNvSpPr>
          <p:nvPr/>
        </p:nvSpPr>
        <p:spPr>
          <a:xfrm>
            <a:off x="2708747" y="1519241"/>
            <a:ext cx="6248399" cy="1752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Ins="0" numCol="1" anchor="t"/>
          <a:lstStyle>
            <a:lvl1pPr marL="0" indent="0" algn="l" defTabSz="914400" rtl="0" eaLnBrk="1" latinLnBrk="0" hangingPunct="1">
              <a:lnSpc>
                <a:spcPct val="150000"/>
              </a:lnSpc>
              <a:spcBef>
                <a:spcPct val="20000"/>
              </a:spcBef>
              <a:buFont typeface="Arial" pitchFamily="34" charset="0"/>
              <a:buNone/>
              <a:defRPr sz="1800" kern="1200">
                <a:solidFill>
                  <a:schemeClr val="bg1">
                    <a:lumMod val="50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nSpc>
                <a:spcPct val="100000"/>
              </a:lnSpc>
            </a:pPr>
            <a:r>
              <a:rPr lang="en-US" sz="2800" b="1" dirty="0">
                <a:solidFill>
                  <a:srgbClr val="000000"/>
                </a:solidFill>
              </a:rPr>
              <a:t>Anna Hoenmans, </a:t>
            </a:r>
            <a:r>
              <a:rPr lang="en-US" sz="2800" b="1" dirty="0" smtClean="0">
                <a:solidFill>
                  <a:srgbClr val="000000"/>
                </a:solidFill>
              </a:rPr>
              <a:t>PE, CEM, PMP</a:t>
            </a:r>
            <a:endParaRPr lang="en-US" sz="2800" b="1" dirty="0">
              <a:solidFill>
                <a:srgbClr val="000000"/>
              </a:solidFill>
            </a:endParaRPr>
          </a:p>
          <a:p>
            <a:pPr>
              <a:lnSpc>
                <a:spcPct val="100000"/>
              </a:lnSpc>
            </a:pPr>
            <a:r>
              <a:rPr lang="en-US" sz="2800" b="1" dirty="0" smtClean="0">
                <a:solidFill>
                  <a:srgbClr val="000000"/>
                </a:solidFill>
                <a:latin typeface="+mj-lt"/>
                <a:hlinkClick r:id="rId7"/>
              </a:rPr>
              <a:t>anna.hoenmans@nrel.gov</a:t>
            </a:r>
            <a:r>
              <a:rPr lang="en-US" sz="2800" b="1" dirty="0" smtClean="0">
                <a:solidFill>
                  <a:srgbClr val="000000"/>
                </a:solidFill>
                <a:latin typeface="+mj-lt"/>
              </a:rPr>
              <a:t>  </a:t>
            </a:r>
          </a:p>
          <a:p>
            <a:pPr>
              <a:lnSpc>
                <a:spcPct val="100000"/>
              </a:lnSpc>
            </a:pPr>
            <a:r>
              <a:rPr lang="en-US" sz="2800" b="1" dirty="0">
                <a:solidFill>
                  <a:srgbClr val="000000"/>
                </a:solidFill>
                <a:latin typeface="+mj-lt"/>
              </a:rPr>
              <a:t>(303) </a:t>
            </a:r>
            <a:r>
              <a:rPr lang="en-US" sz="2800" b="1" dirty="0" smtClean="0">
                <a:solidFill>
                  <a:srgbClr val="000000"/>
                </a:solidFill>
                <a:latin typeface="+mj-lt"/>
              </a:rPr>
              <a:t>384-7432</a:t>
            </a:r>
          </a:p>
          <a:p>
            <a:pPr>
              <a:lnSpc>
                <a:spcPct val="100000"/>
              </a:lnSpc>
            </a:pPr>
            <a:r>
              <a:rPr lang="en-US" sz="2800" b="1" dirty="0" smtClean="0">
                <a:solidFill>
                  <a:srgbClr val="000000"/>
                </a:solidFill>
                <a:hlinkClick r:id="rId8"/>
              </a:rPr>
              <a:t>www.nrel.gov</a:t>
            </a:r>
            <a:r>
              <a:rPr lang="en-US" sz="2800" b="1" dirty="0" smtClean="0">
                <a:solidFill>
                  <a:srgbClr val="000000"/>
                </a:solidFill>
                <a:latin typeface="+mj-lt"/>
              </a:rPr>
              <a:t>  </a:t>
            </a:r>
            <a:endParaRPr lang="en-US" sz="2800" b="1" dirty="0">
              <a:solidFill>
                <a:srgbClr val="000000"/>
              </a:solidFill>
              <a:latin typeface="+mj-lt"/>
            </a:endParaRPr>
          </a:p>
        </p:txBody>
      </p:sp>
    </p:spTree>
    <p:extLst>
      <p:ext uri="{BB962C8B-B14F-4D97-AF65-F5344CB8AC3E}">
        <p14:creationId xmlns:p14="http://schemas.microsoft.com/office/powerpoint/2010/main" val="2452042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414" y="1923393"/>
            <a:ext cx="6927368" cy="563562"/>
          </a:xfrm>
        </p:spPr>
        <p:txBody>
          <a:bodyPr/>
          <a:lstStyle/>
          <a:p>
            <a:r>
              <a:rPr lang="en-US" dirty="0" smtClean="0"/>
              <a:t>NREL Intelligent </a:t>
            </a:r>
            <a:r>
              <a:rPr lang="en-US" dirty="0"/>
              <a:t>Campus </a:t>
            </a:r>
            <a:r>
              <a:rPr lang="en-US" dirty="0" smtClean="0"/>
              <a:t>Overview</a:t>
            </a:r>
            <a:endParaRPr lang="en-US" dirty="0"/>
          </a:p>
        </p:txBody>
      </p:sp>
    </p:spTree>
    <p:extLst>
      <p:ext uri="{BB962C8B-B14F-4D97-AF65-F5344CB8AC3E}">
        <p14:creationId xmlns:p14="http://schemas.microsoft.com/office/powerpoint/2010/main" val="861330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6336" y="1163738"/>
            <a:ext cx="4422337" cy="2977178"/>
          </a:xfrm>
        </p:spPr>
      </p:pic>
      <p:sp>
        <p:nvSpPr>
          <p:cNvPr id="4" name="Title 3"/>
          <p:cNvSpPr>
            <a:spLocks noGrp="1"/>
          </p:cNvSpPr>
          <p:nvPr>
            <p:ph type="title"/>
          </p:nvPr>
        </p:nvSpPr>
        <p:spPr/>
        <p:txBody>
          <a:bodyPr/>
          <a:lstStyle/>
          <a:p>
            <a:r>
              <a:rPr lang="en-US" dirty="0" smtClean="0"/>
              <a:t>NREL Overview</a:t>
            </a:r>
            <a:endParaRPr lang="en-US" dirty="0"/>
          </a:p>
        </p:txBody>
      </p:sp>
      <p:sp>
        <p:nvSpPr>
          <p:cNvPr id="7" name="TextBox 6"/>
          <p:cNvSpPr txBox="1"/>
          <p:nvPr/>
        </p:nvSpPr>
        <p:spPr>
          <a:xfrm>
            <a:off x="293914" y="794406"/>
            <a:ext cx="4051045" cy="400110"/>
          </a:xfrm>
          <a:prstGeom prst="rect">
            <a:avLst/>
          </a:prstGeom>
          <a:noFill/>
        </p:spPr>
        <p:txBody>
          <a:bodyPr wrap="none" rtlCol="0">
            <a:spAutoFit/>
          </a:bodyPr>
          <a:lstStyle/>
          <a:p>
            <a:r>
              <a:rPr lang="en-US" sz="2000" dirty="0" smtClean="0"/>
              <a:t>South Table Mountain (STM) Campus</a:t>
            </a:r>
            <a:endParaRPr lang="en-US" sz="2000" dirty="0"/>
          </a:p>
        </p:txBody>
      </p:sp>
      <p:sp>
        <p:nvSpPr>
          <p:cNvPr id="8" name="TextBox 7"/>
          <p:cNvSpPr txBox="1"/>
          <p:nvPr/>
        </p:nvSpPr>
        <p:spPr>
          <a:xfrm>
            <a:off x="293913" y="4252647"/>
            <a:ext cx="8153401"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0000"/>
                </a:solidFill>
              </a:rPr>
              <a:t>DOE/EERE Laboratory in Golden, Colorado</a:t>
            </a:r>
          </a:p>
          <a:p>
            <a:pPr marL="285750" indent="-285750">
              <a:buFont typeface="Arial" panose="020B0604020202020204" pitchFamily="34" charset="0"/>
              <a:buChar char="•"/>
            </a:pPr>
            <a:r>
              <a:rPr lang="en-US" sz="2400" dirty="0" smtClean="0">
                <a:solidFill>
                  <a:srgbClr val="000000"/>
                </a:solidFill>
              </a:rPr>
              <a:t>Two Campuses (STM and NWTC)</a:t>
            </a:r>
          </a:p>
          <a:p>
            <a:pPr marL="742950" lvl="1" indent="-285750">
              <a:buFont typeface="Arial" panose="020B0604020202020204" pitchFamily="34" charset="0"/>
              <a:buChar char="•"/>
            </a:pPr>
            <a:r>
              <a:rPr lang="en-US" sz="2400" dirty="0" smtClean="0">
                <a:solidFill>
                  <a:srgbClr val="000000"/>
                </a:solidFill>
              </a:rPr>
              <a:t>63 buildings</a:t>
            </a:r>
          </a:p>
          <a:p>
            <a:pPr marL="742950" lvl="1" indent="-285750">
              <a:buFont typeface="Arial" panose="020B0604020202020204" pitchFamily="34" charset="0"/>
              <a:buChar char="•"/>
            </a:pPr>
            <a:r>
              <a:rPr lang="en-US" sz="2400" dirty="0" smtClean="0">
                <a:solidFill>
                  <a:srgbClr val="000000"/>
                </a:solidFill>
              </a:rPr>
              <a:t>DOE Owned Facilities = 1,080,591 </a:t>
            </a:r>
            <a:r>
              <a:rPr lang="en-US" sz="2400" dirty="0" err="1" smtClean="0">
                <a:solidFill>
                  <a:srgbClr val="000000"/>
                </a:solidFill>
              </a:rPr>
              <a:t>sq</a:t>
            </a:r>
            <a:r>
              <a:rPr lang="en-US" sz="2400" dirty="0" smtClean="0">
                <a:solidFill>
                  <a:srgbClr val="000000"/>
                </a:solidFill>
              </a:rPr>
              <a:t> </a:t>
            </a:r>
            <a:r>
              <a:rPr lang="en-US" sz="2400" dirty="0" err="1" smtClean="0">
                <a:solidFill>
                  <a:srgbClr val="000000"/>
                </a:solidFill>
              </a:rPr>
              <a:t>ft</a:t>
            </a:r>
            <a:endParaRPr lang="en-US" sz="2400" dirty="0" smtClean="0">
              <a:solidFill>
                <a:srgbClr val="000000"/>
              </a:solidFill>
            </a:endParaRPr>
          </a:p>
          <a:p>
            <a:pPr marL="285750" indent="-285750">
              <a:buFont typeface="Arial" panose="020B0604020202020204" pitchFamily="34" charset="0"/>
              <a:buChar char="•"/>
            </a:pPr>
            <a:r>
              <a:rPr lang="en-US" sz="2400" dirty="0" smtClean="0">
                <a:solidFill>
                  <a:srgbClr val="000000"/>
                </a:solidFill>
              </a:rPr>
              <a:t>STM Campus = 999,256 </a:t>
            </a:r>
            <a:r>
              <a:rPr lang="en-US" sz="2400" dirty="0" err="1" smtClean="0">
                <a:solidFill>
                  <a:srgbClr val="000000"/>
                </a:solidFill>
              </a:rPr>
              <a:t>sq</a:t>
            </a:r>
            <a:r>
              <a:rPr lang="en-US" sz="2400" dirty="0" smtClean="0">
                <a:solidFill>
                  <a:srgbClr val="000000"/>
                </a:solidFill>
              </a:rPr>
              <a:t> </a:t>
            </a:r>
            <a:r>
              <a:rPr lang="en-US" sz="2400" dirty="0" err="1" smtClean="0">
                <a:solidFill>
                  <a:srgbClr val="000000"/>
                </a:solidFill>
              </a:rPr>
              <a:t>ft</a:t>
            </a:r>
            <a:endParaRPr lang="en-US" sz="2400" dirty="0" smtClean="0">
              <a:solidFill>
                <a:srgbClr val="000000"/>
              </a:solidFill>
            </a:endParaRPr>
          </a:p>
          <a:p>
            <a:pPr marL="285750" indent="-285750">
              <a:buFont typeface="Arial" panose="020B0604020202020204" pitchFamily="34" charset="0"/>
              <a:buChar char="•"/>
            </a:pPr>
            <a:r>
              <a:rPr lang="en-US" sz="2400" dirty="0" smtClean="0">
                <a:solidFill>
                  <a:srgbClr val="000000"/>
                </a:solidFill>
              </a:rPr>
              <a:t>NWTC Campus = 81,335 </a:t>
            </a:r>
            <a:r>
              <a:rPr lang="en-US" sz="2400" dirty="0" err="1" smtClean="0">
                <a:solidFill>
                  <a:srgbClr val="000000"/>
                </a:solidFill>
              </a:rPr>
              <a:t>sq</a:t>
            </a:r>
            <a:r>
              <a:rPr lang="en-US" sz="2400" dirty="0" smtClean="0">
                <a:solidFill>
                  <a:srgbClr val="000000"/>
                </a:solidFill>
              </a:rPr>
              <a:t> </a:t>
            </a:r>
            <a:r>
              <a:rPr lang="en-US" sz="2400" dirty="0" err="1" smtClean="0">
                <a:solidFill>
                  <a:srgbClr val="000000"/>
                </a:solidFill>
              </a:rPr>
              <a:t>ft</a:t>
            </a:r>
            <a:endParaRPr lang="en-US" sz="2400" dirty="0">
              <a:solidFill>
                <a:srgbClr val="000000"/>
              </a:solidFil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48200" y="1194516"/>
            <a:ext cx="4419600" cy="2946400"/>
          </a:xfrm>
          <a:prstGeom prst="rect">
            <a:avLst/>
          </a:prstGeom>
        </p:spPr>
      </p:pic>
      <p:sp>
        <p:nvSpPr>
          <p:cNvPr id="10" name="TextBox 9"/>
          <p:cNvSpPr txBox="1"/>
          <p:nvPr/>
        </p:nvSpPr>
        <p:spPr>
          <a:xfrm>
            <a:off x="4671151" y="825184"/>
            <a:ext cx="4373698" cy="338554"/>
          </a:xfrm>
          <a:prstGeom prst="rect">
            <a:avLst/>
          </a:prstGeom>
          <a:noFill/>
        </p:spPr>
        <p:txBody>
          <a:bodyPr wrap="none" rtlCol="0">
            <a:spAutoFit/>
          </a:bodyPr>
          <a:lstStyle/>
          <a:p>
            <a:r>
              <a:rPr lang="en-US" sz="1600" dirty="0" smtClean="0"/>
              <a:t>National Wind Technology Center (NWTC) Campus</a:t>
            </a:r>
            <a:endParaRPr lang="en-US" sz="1600" dirty="0"/>
          </a:p>
        </p:txBody>
      </p:sp>
    </p:spTree>
    <p:extLst>
      <p:ext uri="{BB962C8B-B14F-4D97-AF65-F5344CB8AC3E}">
        <p14:creationId xmlns:p14="http://schemas.microsoft.com/office/powerpoint/2010/main" val="570591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7519" y="921869"/>
            <a:ext cx="7352123" cy="4901415"/>
          </a:xfrm>
          <a:prstGeom prst="rect">
            <a:avLst/>
          </a:prstGeom>
        </p:spPr>
      </p:pic>
      <p:sp>
        <p:nvSpPr>
          <p:cNvPr id="2" name="Title 1"/>
          <p:cNvSpPr>
            <a:spLocks noGrp="1"/>
          </p:cNvSpPr>
          <p:nvPr>
            <p:ph type="title"/>
          </p:nvPr>
        </p:nvSpPr>
        <p:spPr>
          <a:xfrm>
            <a:off x="471055" y="76200"/>
            <a:ext cx="7758545" cy="609600"/>
          </a:xfrm>
        </p:spPr>
        <p:txBody>
          <a:bodyPr>
            <a:normAutofit fontScale="90000"/>
          </a:bodyPr>
          <a:lstStyle/>
          <a:p>
            <a:pPr algn="ctr"/>
            <a:r>
              <a:rPr lang="en-US" dirty="0" smtClean="0"/>
              <a:t>Executive </a:t>
            </a:r>
            <a:r>
              <a:rPr lang="en-US" sz="2700" dirty="0" smtClean="0"/>
              <a:t>Orders</a:t>
            </a:r>
            <a:r>
              <a:rPr lang="en-US" dirty="0" smtClean="0"/>
              <a:t>/ Guiding Principles/</a:t>
            </a:r>
            <a:br>
              <a:rPr lang="en-US" dirty="0" smtClean="0"/>
            </a:br>
            <a:r>
              <a:rPr lang="en-US" dirty="0" smtClean="0"/>
              <a:t>NREL’s Mission Statement</a:t>
            </a:r>
            <a:endParaRPr lang="en-US" sz="2800" i="1"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127" y="5684261"/>
            <a:ext cx="9060873"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50601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Enabling Holistic System Functionality</a:t>
            </a:r>
            <a:endParaRPr lang="en-US" dirty="0"/>
          </a:p>
        </p:txBody>
      </p:sp>
      <p:sp>
        <p:nvSpPr>
          <p:cNvPr id="4" name="TextBox 3"/>
          <p:cNvSpPr txBox="1"/>
          <p:nvPr/>
        </p:nvSpPr>
        <p:spPr>
          <a:xfrm>
            <a:off x="-619334" y="533117"/>
            <a:ext cx="184666" cy="369332"/>
          </a:xfrm>
          <a:prstGeom prst="rect">
            <a:avLst/>
          </a:prstGeom>
          <a:noFill/>
        </p:spPr>
        <p:txBody>
          <a:bodyPr wrap="none" rtlCol="0">
            <a:spAutoFit/>
          </a:bodyPr>
          <a:lstStyle/>
          <a:p>
            <a:endParaRPr lang="en-US"/>
          </a:p>
        </p:txBody>
      </p:sp>
      <p:pic>
        <p:nvPicPr>
          <p:cNvPr id="2" name="Picture 1" descr="whatitdo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9364" y="1064373"/>
            <a:ext cx="8712967" cy="3273171"/>
          </a:xfrm>
          <a:prstGeom prst="rect">
            <a:avLst/>
          </a:prstGeom>
        </p:spPr>
      </p:pic>
      <p:sp>
        <p:nvSpPr>
          <p:cNvPr id="5" name="TextBox 4"/>
          <p:cNvSpPr txBox="1"/>
          <p:nvPr/>
        </p:nvSpPr>
        <p:spPr>
          <a:xfrm>
            <a:off x="582726" y="4836598"/>
            <a:ext cx="7879189" cy="1200328"/>
          </a:xfrm>
          <a:prstGeom prst="rect">
            <a:avLst/>
          </a:prstGeom>
          <a:noFill/>
        </p:spPr>
        <p:txBody>
          <a:bodyPr wrap="square" rtlCol="0">
            <a:spAutoFit/>
          </a:bodyPr>
          <a:lstStyle/>
          <a:p>
            <a:r>
              <a:rPr lang="en-US" sz="2400" dirty="0" smtClean="0"/>
              <a:t>As a living laboratory we </a:t>
            </a:r>
            <a:r>
              <a:rPr lang="en-US" sz="2400" b="1" u="sng" dirty="0" smtClean="0"/>
              <a:t>are</a:t>
            </a:r>
            <a:r>
              <a:rPr lang="en-US" sz="2400" dirty="0" smtClean="0"/>
              <a:t> utilizing the systems emerging from these projects to optimize energy performance and facilitate business decision making…</a:t>
            </a:r>
            <a:endParaRPr lang="en-US" sz="2400" dirty="0"/>
          </a:p>
        </p:txBody>
      </p:sp>
    </p:spTree>
    <p:extLst>
      <p:ext uri="{BB962C8B-B14F-4D97-AF65-F5344CB8AC3E}">
        <p14:creationId xmlns:p14="http://schemas.microsoft.com/office/powerpoint/2010/main" val="418162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56" y="76200"/>
            <a:ext cx="8534400" cy="609600"/>
          </a:xfrm>
        </p:spPr>
        <p:txBody>
          <a:bodyPr>
            <a:normAutofit/>
          </a:bodyPr>
          <a:lstStyle/>
          <a:p>
            <a:r>
              <a:rPr lang="en-US" dirty="0" smtClean="0"/>
              <a:t>Intelligent Campus – Platform and Environs</a:t>
            </a:r>
            <a:endParaRPr lang="en-US" dirty="0"/>
          </a:p>
        </p:txBody>
      </p:sp>
      <p:sp>
        <p:nvSpPr>
          <p:cNvPr id="9" name="Rectangle 8"/>
          <p:cNvSpPr/>
          <p:nvPr/>
        </p:nvSpPr>
        <p:spPr>
          <a:xfrm>
            <a:off x="287867" y="1380073"/>
            <a:ext cx="8737600" cy="2169825"/>
          </a:xfrm>
          <a:prstGeom prst="rect">
            <a:avLst/>
          </a:prstGeom>
        </p:spPr>
        <p:txBody>
          <a:bodyPr wrap="square" lIns="0" tIns="0" rIns="0" bIns="0">
            <a:spAutoFit/>
          </a:bodyPr>
          <a:lstStyle/>
          <a:p>
            <a:pPr marL="342900" lvl="1" indent="-342900">
              <a:lnSpc>
                <a:spcPts val="2200"/>
              </a:lnSpc>
              <a:spcAft>
                <a:spcPts val="100"/>
              </a:spcAft>
              <a:buFont typeface="Arial" panose="020B0604020202020204" pitchFamily="34" charset="0"/>
              <a:buChar char="•"/>
            </a:pPr>
            <a:r>
              <a:rPr lang="en-US" sz="2000" b="1" dirty="0" smtClean="0">
                <a:solidFill>
                  <a:srgbClr val="0079C1"/>
                </a:solidFill>
              </a:rPr>
              <a:t>Purpose</a:t>
            </a:r>
            <a:endParaRPr lang="en-US" sz="2000" dirty="0">
              <a:solidFill>
                <a:srgbClr val="0079C1"/>
              </a:solidFill>
            </a:endParaRPr>
          </a:p>
          <a:p>
            <a:pPr marL="801688" lvl="3" indent="-285750">
              <a:spcAft>
                <a:spcPts val="100"/>
              </a:spcAft>
              <a:buSzPct val="75000"/>
              <a:buFont typeface="Courier New" panose="02070309020205020404" pitchFamily="49" charset="0"/>
              <a:buChar char="o"/>
            </a:pPr>
            <a:r>
              <a:rPr lang="en-US" sz="1600" dirty="0" smtClean="0">
                <a:solidFill>
                  <a:srgbClr val="000C14"/>
                </a:solidFill>
              </a:rPr>
              <a:t>Deliver data quality &amp; reliability</a:t>
            </a:r>
          </a:p>
          <a:p>
            <a:pPr marL="801688" lvl="3" indent="-285750">
              <a:spcAft>
                <a:spcPts val="100"/>
              </a:spcAft>
              <a:buSzPct val="75000"/>
              <a:buFont typeface="Courier New" panose="02070309020205020404" pitchFamily="49" charset="0"/>
              <a:buChar char="o"/>
            </a:pPr>
            <a:r>
              <a:rPr lang="en-US" sz="1600" dirty="0" smtClean="0">
                <a:solidFill>
                  <a:srgbClr val="000C14"/>
                </a:solidFill>
              </a:rPr>
              <a:t>Assessment tool for robust energy management performance</a:t>
            </a:r>
            <a:endParaRPr lang="en-US" sz="1600" dirty="0">
              <a:solidFill>
                <a:srgbClr val="000C14"/>
              </a:solidFill>
            </a:endParaRPr>
          </a:p>
          <a:p>
            <a:pPr marL="801688" lvl="3" indent="-285750">
              <a:spcAft>
                <a:spcPts val="100"/>
              </a:spcAft>
              <a:buSzPct val="75000"/>
              <a:buFont typeface="Courier New" panose="02070309020205020404" pitchFamily="49" charset="0"/>
              <a:buChar char="o"/>
            </a:pPr>
            <a:r>
              <a:rPr lang="en-US" sz="1600" dirty="0" smtClean="0">
                <a:solidFill>
                  <a:srgbClr val="000C14"/>
                </a:solidFill>
              </a:rPr>
              <a:t>Leverage </a:t>
            </a:r>
            <a:r>
              <a:rPr lang="en-US" sz="1600" dirty="0">
                <a:solidFill>
                  <a:srgbClr val="000C14"/>
                </a:solidFill>
              </a:rPr>
              <a:t>data resources to support deployment and research </a:t>
            </a:r>
            <a:r>
              <a:rPr lang="en-US" sz="1600" dirty="0" smtClean="0">
                <a:solidFill>
                  <a:srgbClr val="000C14"/>
                </a:solidFill>
              </a:rPr>
              <a:t>activities</a:t>
            </a:r>
          </a:p>
          <a:p>
            <a:pPr marL="342900" lvl="1" indent="-342900">
              <a:lnSpc>
                <a:spcPts val="2200"/>
              </a:lnSpc>
              <a:spcBef>
                <a:spcPts val="400"/>
              </a:spcBef>
              <a:spcAft>
                <a:spcPts val="100"/>
              </a:spcAft>
              <a:buFont typeface="Arial" panose="020B0604020202020204" pitchFamily="34" charset="0"/>
              <a:buChar char="•"/>
            </a:pPr>
            <a:r>
              <a:rPr lang="en-US" sz="2000" b="1" dirty="0" smtClean="0">
                <a:solidFill>
                  <a:srgbClr val="0079C1"/>
                </a:solidFill>
              </a:rPr>
              <a:t>Platform Components</a:t>
            </a:r>
          </a:p>
          <a:p>
            <a:pPr marL="801688" lvl="2" indent="-285750">
              <a:spcAft>
                <a:spcPts val="100"/>
              </a:spcAft>
              <a:buSzPct val="75000"/>
              <a:buFont typeface="Courier New" panose="02070309020205020404" pitchFamily="49" charset="0"/>
              <a:buChar char="o"/>
            </a:pPr>
            <a:r>
              <a:rPr lang="en-US" sz="1600" dirty="0">
                <a:solidFill>
                  <a:srgbClr val="000C14"/>
                </a:solidFill>
              </a:rPr>
              <a:t>Utilizes common communication protocols and open standard software for marketplace adoption</a:t>
            </a:r>
          </a:p>
          <a:p>
            <a:pPr marL="801688" lvl="2" indent="-285750">
              <a:spcAft>
                <a:spcPts val="100"/>
              </a:spcAft>
              <a:buSzPct val="75000"/>
              <a:buFont typeface="Courier New" panose="02070309020205020404" pitchFamily="49" charset="0"/>
              <a:buChar char="o"/>
            </a:pPr>
            <a:r>
              <a:rPr lang="en-US" sz="1600" dirty="0">
                <a:solidFill>
                  <a:srgbClr val="000C14"/>
                </a:solidFill>
              </a:rPr>
              <a:t>EIC team assessing capabilities that address gaps that generate investment opportunities </a:t>
            </a:r>
          </a:p>
        </p:txBody>
      </p:sp>
      <p:sp>
        <p:nvSpPr>
          <p:cNvPr id="5" name="Rectangle 4"/>
          <p:cNvSpPr/>
          <p:nvPr/>
        </p:nvSpPr>
        <p:spPr>
          <a:xfrm>
            <a:off x="186259" y="846670"/>
            <a:ext cx="8839208" cy="512961"/>
          </a:xfrm>
          <a:prstGeom prst="rect">
            <a:avLst/>
          </a:prstGeom>
        </p:spPr>
        <p:txBody>
          <a:bodyPr wrap="square" lIns="0" tIns="0" rIns="0" bIns="0">
            <a:spAutoFit/>
          </a:bodyPr>
          <a:lstStyle/>
          <a:p>
            <a:pPr marL="58738">
              <a:lnSpc>
                <a:spcPts val="2000"/>
              </a:lnSpc>
            </a:pPr>
            <a:r>
              <a:rPr lang="en-US" dirty="0" smtClean="0">
                <a:solidFill>
                  <a:srgbClr val="000C14"/>
                </a:solidFill>
              </a:rPr>
              <a:t>Comprehensive </a:t>
            </a:r>
            <a:r>
              <a:rPr lang="en-US" dirty="0">
                <a:solidFill>
                  <a:srgbClr val="000C14"/>
                </a:solidFill>
              </a:rPr>
              <a:t>energy data for the NREL campus is collected and analyzed in </a:t>
            </a:r>
            <a:r>
              <a:rPr lang="en-US" dirty="0" smtClean="0">
                <a:solidFill>
                  <a:srgbClr val="000C14"/>
                </a:solidFill>
              </a:rPr>
              <a:t>support </a:t>
            </a:r>
            <a:r>
              <a:rPr lang="en-US" dirty="0">
                <a:solidFill>
                  <a:srgbClr val="000C14"/>
                </a:solidFill>
              </a:rPr>
              <a:t>of a coordinated and comprehensive energy management strategy.</a:t>
            </a:r>
            <a:endParaRPr lang="en-US" dirty="0" smtClean="0">
              <a:solidFill>
                <a:srgbClr val="000C14"/>
              </a:solidFill>
            </a:endParaRPr>
          </a:p>
        </p:txBody>
      </p:sp>
      <p:pic>
        <p:nvPicPr>
          <p:cNvPr id="7" name="Picture 2" descr="CONCEPT-NETWORK-updateMarch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858" y="3549898"/>
            <a:ext cx="8128010" cy="308806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340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Metering </a:t>
            </a:r>
            <a:r>
              <a:rPr lang="en-US" dirty="0" smtClean="0"/>
              <a:t>Infrastructure and Monitoring</a:t>
            </a:r>
            <a:endParaRPr lang="en-US" dirty="0"/>
          </a:p>
        </p:txBody>
      </p:sp>
    </p:spTree>
    <p:extLst>
      <p:ext uri="{BB962C8B-B14F-4D97-AF65-F5344CB8AC3E}">
        <p14:creationId xmlns:p14="http://schemas.microsoft.com/office/powerpoint/2010/main" val="3336810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Autofit/>
          </a:bodyPr>
          <a:lstStyle/>
          <a:p>
            <a:r>
              <a:rPr lang="en-US" sz="3200" dirty="0" smtClean="0"/>
              <a:t>NREL Campus Energy Modeling Vision</a:t>
            </a:r>
            <a:endParaRPr lang="en-US" sz="3200" dirty="0"/>
          </a:p>
        </p:txBody>
      </p:sp>
      <p:grpSp>
        <p:nvGrpSpPr>
          <p:cNvPr id="8" name="Group 7"/>
          <p:cNvGrpSpPr/>
          <p:nvPr/>
        </p:nvGrpSpPr>
        <p:grpSpPr>
          <a:xfrm>
            <a:off x="282991" y="952476"/>
            <a:ext cx="8441677" cy="5652813"/>
            <a:chOff x="282991" y="952476"/>
            <a:chExt cx="8441677" cy="5652813"/>
          </a:xfrm>
        </p:grpSpPr>
        <p:grpSp>
          <p:nvGrpSpPr>
            <p:cNvPr id="6" name="Group 5"/>
            <p:cNvGrpSpPr/>
            <p:nvPr/>
          </p:nvGrpSpPr>
          <p:grpSpPr>
            <a:xfrm>
              <a:off x="282991" y="952476"/>
              <a:ext cx="8441677" cy="5652813"/>
              <a:chOff x="144951" y="897260"/>
              <a:chExt cx="8815767" cy="5903315"/>
            </a:xfrm>
          </p:grpSpPr>
          <p:grpSp>
            <p:nvGrpSpPr>
              <p:cNvPr id="4" name="Group 3"/>
              <p:cNvGrpSpPr/>
              <p:nvPr/>
            </p:nvGrpSpPr>
            <p:grpSpPr>
              <a:xfrm>
                <a:off x="220824" y="1166691"/>
                <a:ext cx="8739894" cy="5633884"/>
                <a:chOff x="0" y="906198"/>
                <a:chExt cx="9144000" cy="5894378"/>
              </a:xfrm>
              <a:solidFill>
                <a:schemeClr val="bg1"/>
              </a:solidFill>
            </p:grpSpPr>
            <p:pic>
              <p:nvPicPr>
                <p:cNvPr id="1026" name="Picture 2" descr="U:\Git\CampusModeling\Graphics\campus_integrated_model.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687" t="4856" r="4943" b="8121"/>
                <a:stretch/>
              </p:blipFill>
              <p:spPr bwMode="auto">
                <a:xfrm>
                  <a:off x="0" y="906198"/>
                  <a:ext cx="9144000" cy="5894378"/>
                </a:xfrm>
                <a:prstGeom prst="rect">
                  <a:avLst/>
                </a:prstGeom>
                <a:grpFill/>
                <a:extLst/>
              </p:spPr>
            </p:pic>
            <p:sp>
              <p:nvSpPr>
                <p:cNvPr id="3" name="Rectangle 2"/>
                <p:cNvSpPr/>
                <p:nvPr/>
              </p:nvSpPr>
              <p:spPr>
                <a:xfrm>
                  <a:off x="535428" y="5338790"/>
                  <a:ext cx="1773312" cy="411909"/>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144951" y="897260"/>
                <a:ext cx="2215682" cy="690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360633" y="897260"/>
                <a:ext cx="2215682" cy="690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01400" y="966836"/>
                <a:ext cx="406697" cy="690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ectangle 10"/>
            <p:cNvSpPr/>
            <p:nvPr/>
          </p:nvSpPr>
          <p:spPr>
            <a:xfrm>
              <a:off x="6951356" y="5471014"/>
              <a:ext cx="1773312" cy="77805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5038947" y="818539"/>
            <a:ext cx="3647853" cy="1446550"/>
          </a:xfrm>
          <a:prstGeom prst="rect">
            <a:avLst/>
          </a:prstGeom>
          <a:noFill/>
        </p:spPr>
        <p:txBody>
          <a:bodyPr wrap="square" rtlCol="0">
            <a:spAutoFit/>
          </a:bodyPr>
          <a:lstStyle/>
          <a:p>
            <a:r>
              <a:rPr lang="en-US" dirty="0" smtClean="0">
                <a:solidFill>
                  <a:schemeClr val="accent6">
                    <a:lumMod val="75000"/>
                  </a:schemeClr>
                </a:solidFill>
              </a:rPr>
              <a:t>Develop an </a:t>
            </a:r>
            <a:r>
              <a:rPr lang="en-US" b="1" dirty="0" smtClean="0">
                <a:solidFill>
                  <a:schemeClr val="accent6">
                    <a:lumMod val="75000"/>
                  </a:schemeClr>
                </a:solidFill>
              </a:rPr>
              <a:t>integrated platform </a:t>
            </a:r>
            <a:r>
              <a:rPr lang="en-US" dirty="0" smtClean="0">
                <a:solidFill>
                  <a:schemeClr val="accent6">
                    <a:lumMod val="75000"/>
                  </a:schemeClr>
                </a:solidFill>
              </a:rPr>
              <a:t>for:</a:t>
            </a:r>
          </a:p>
          <a:p>
            <a:pPr marL="457200" indent="-228600">
              <a:buFont typeface="Arial"/>
              <a:buChar char="•"/>
            </a:pPr>
            <a:r>
              <a:rPr lang="en-US" sz="1400" dirty="0" smtClean="0">
                <a:solidFill>
                  <a:schemeClr val="accent6">
                    <a:lumMod val="75000"/>
                  </a:schemeClr>
                </a:solidFill>
              </a:rPr>
              <a:t>Campus-Level Design</a:t>
            </a:r>
          </a:p>
          <a:p>
            <a:pPr marL="457200" indent="-228600">
              <a:buFont typeface="Arial"/>
              <a:buChar char="•"/>
            </a:pPr>
            <a:r>
              <a:rPr lang="en-US" sz="1400" dirty="0" smtClean="0">
                <a:solidFill>
                  <a:schemeClr val="accent6">
                    <a:lumMod val="75000"/>
                  </a:schemeClr>
                </a:solidFill>
              </a:rPr>
              <a:t>Diagnostics and Visualization</a:t>
            </a:r>
          </a:p>
          <a:p>
            <a:pPr marL="457200" indent="-228600">
              <a:buFont typeface="Arial"/>
              <a:buChar char="•"/>
            </a:pPr>
            <a:r>
              <a:rPr lang="en-US" sz="1400" dirty="0" smtClean="0">
                <a:solidFill>
                  <a:schemeClr val="accent6">
                    <a:lumMod val="75000"/>
                  </a:schemeClr>
                </a:solidFill>
              </a:rPr>
              <a:t>Operational Optimization</a:t>
            </a:r>
          </a:p>
          <a:p>
            <a:pPr marL="457200" indent="-228600">
              <a:buFont typeface="Arial"/>
              <a:buChar char="•"/>
            </a:pPr>
            <a:r>
              <a:rPr lang="en-US" sz="1400" dirty="0" smtClean="0">
                <a:solidFill>
                  <a:schemeClr val="accent6">
                    <a:lumMod val="75000"/>
                  </a:schemeClr>
                </a:solidFill>
              </a:rPr>
              <a:t>Hardware-in-Loop (HIL) Testing</a:t>
            </a:r>
          </a:p>
          <a:p>
            <a:pPr marL="457200" indent="-228600">
              <a:buFont typeface="Arial"/>
              <a:buChar char="•"/>
            </a:pPr>
            <a:r>
              <a:rPr lang="en-US" sz="1400" dirty="0" smtClean="0">
                <a:solidFill>
                  <a:schemeClr val="accent6">
                    <a:lumMod val="75000"/>
                  </a:schemeClr>
                </a:solidFill>
              </a:rPr>
              <a:t>Humans-in-the-Loop</a:t>
            </a:r>
          </a:p>
        </p:txBody>
      </p:sp>
    </p:spTree>
    <p:extLst>
      <p:ext uri="{BB962C8B-B14F-4D97-AF65-F5344CB8AC3E}">
        <p14:creationId xmlns:p14="http://schemas.microsoft.com/office/powerpoint/2010/main" val="164998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REL 2016">
  <a:themeElements>
    <a:clrScheme name="Custom 2">
      <a:dk1>
        <a:srgbClr val="FFFFFF"/>
      </a:dk1>
      <a:lt1>
        <a:srgbClr val="0079C1"/>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NREL 2016.potx</Template>
  <TotalTime>7417</TotalTime>
  <Words>1470</Words>
  <Application>Microsoft Office PowerPoint</Application>
  <PresentationFormat>On-screen Show (4:3)</PresentationFormat>
  <Paragraphs>230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MS PGothic</vt:lpstr>
      <vt:lpstr>Arial</vt:lpstr>
      <vt:lpstr>Calibri</vt:lpstr>
      <vt:lpstr>Cambria</vt:lpstr>
      <vt:lpstr>Courier New</vt:lpstr>
      <vt:lpstr>Wingdings</vt:lpstr>
      <vt:lpstr>NREL 2016</vt:lpstr>
      <vt:lpstr>Achieving Energy Savings and Awareness with an Intelligent Campus Program</vt:lpstr>
      <vt:lpstr>Learning Objectives</vt:lpstr>
      <vt:lpstr>NREL Intelligent Campus Overview</vt:lpstr>
      <vt:lpstr>NREL Overview</vt:lpstr>
      <vt:lpstr>Executive Orders/ Guiding Principles/ NREL’s Mission Statement</vt:lpstr>
      <vt:lpstr>Enabling Holistic System Functionality</vt:lpstr>
      <vt:lpstr>Intelligent Campus – Platform and Environs</vt:lpstr>
      <vt:lpstr>Metering Infrastructure and Monitoring</vt:lpstr>
      <vt:lpstr>NREL Campus Energy Modeling Vision</vt:lpstr>
      <vt:lpstr>Meters – Implementation Process</vt:lpstr>
      <vt:lpstr>Campus Energy Opportunities and Challenges</vt:lpstr>
      <vt:lpstr>Monitoring and Data Analytics</vt:lpstr>
      <vt:lpstr>Fault Detection and Diagnostics Deployment</vt:lpstr>
      <vt:lpstr>Fault Detection and Diagnostics Deployment</vt:lpstr>
      <vt:lpstr>System Configuration</vt:lpstr>
      <vt:lpstr>FDD Monitoring</vt:lpstr>
      <vt:lpstr>Finding: Failed Heat Recovery</vt:lpstr>
      <vt:lpstr>Real Time Key Performance Indicators</vt:lpstr>
      <vt:lpstr>Automated M&amp;V</vt:lpstr>
      <vt:lpstr>Deployment Process</vt:lpstr>
      <vt:lpstr>Activities Informing Operations</vt:lpstr>
      <vt:lpstr>Results</vt:lpstr>
      <vt:lpstr>Project Savings</vt:lpstr>
      <vt:lpstr>Campus Energy Trends and Savings</vt:lpstr>
      <vt:lpstr>Get Started!</vt:lpstr>
      <vt:lpstr>Questions?</vt:lpstr>
    </vt:vector>
  </TitlesOfParts>
  <Company>NREL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Joelynn Schroeder</dc:creator>
  <cp:lastModifiedBy>Celeste Cizik</cp:lastModifiedBy>
  <cp:revision>509</cp:revision>
  <cp:lastPrinted>2017-08-22T15:36:32Z</cp:lastPrinted>
  <dcterms:created xsi:type="dcterms:W3CDTF">2016-02-02T19:57:34Z</dcterms:created>
  <dcterms:modified xsi:type="dcterms:W3CDTF">2017-08-23T22:08:03Z</dcterms:modified>
</cp:coreProperties>
</file>