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9" r:id="rId4"/>
    <p:sldId id="260" r:id="rId5"/>
    <p:sldId id="261" r:id="rId6"/>
    <p:sldId id="262" r:id="rId7"/>
    <p:sldId id="263" r:id="rId8"/>
    <p:sldId id="264" r:id="rId9"/>
    <p:sldId id="265" r:id="rId10"/>
    <p:sldId id="295" r:id="rId11"/>
    <p:sldId id="297" r:id="rId12"/>
    <p:sldId id="298" r:id="rId13"/>
    <p:sldId id="299" r:id="rId14"/>
    <p:sldId id="300" r:id="rId15"/>
    <p:sldId id="301" r:id="rId16"/>
    <p:sldId id="302" r:id="rId17"/>
    <p:sldId id="267" r:id="rId18"/>
    <p:sldId id="268" r:id="rId19"/>
    <p:sldId id="304" r:id="rId20"/>
    <p:sldId id="308" r:id="rId21"/>
    <p:sldId id="303" r:id="rId22"/>
    <p:sldId id="306" r:id="rId23"/>
    <p:sldId id="307" r:id="rId24"/>
    <p:sldId id="309" r:id="rId25"/>
    <p:sldId id="305" r:id="rId26"/>
    <p:sldId id="269" r:id="rId27"/>
    <p:sldId id="271" r:id="rId28"/>
    <p:sldId id="272" r:id="rId29"/>
    <p:sldId id="273" r:id="rId30"/>
    <p:sldId id="274" r:id="rId31"/>
    <p:sldId id="276" r:id="rId32"/>
    <p:sldId id="277" r:id="rId33"/>
    <p:sldId id="278" r:id="rId34"/>
    <p:sldId id="281" r:id="rId35"/>
    <p:sldId id="280"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310" r:id="rId50"/>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60">
          <p15:clr>
            <a:srgbClr val="A4A3A4"/>
          </p15:clr>
        </p15:guide>
        <p15:guide id="2" pos="22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BC2"/>
    <a:srgbClr val="C3C3C3"/>
    <a:srgbClr val="9DCCE6"/>
    <a:srgbClr val="C4DFF0"/>
    <a:srgbClr val="4597CB"/>
    <a:srgbClr val="395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4317" autoAdjust="0"/>
  </p:normalViewPr>
  <p:slideViewPr>
    <p:cSldViewPr>
      <p:cViewPr varScale="1">
        <p:scale>
          <a:sx n="77" d="100"/>
          <a:sy n="77"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772" y="-102"/>
      </p:cViewPr>
      <p:guideLst>
        <p:guide orient="horz" pos="2960"/>
        <p:guide pos="22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aeieng.lan\Data\msn\tempy\MJD\Tradeline%20Study\TradelineCharts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eieng.lan\Data\msn\tempy\MJD\Tradeline%20Study\TradelineCharts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70C0"/>
                </a:solidFill>
                <a:latin typeface="+mn-lt"/>
                <a:ea typeface="+mn-ea"/>
                <a:cs typeface="+mn-cs"/>
              </a:defRPr>
            </a:pPr>
            <a:r>
              <a:rPr lang="en-US" sz="1800" b="1" dirty="0">
                <a:solidFill>
                  <a:srgbClr val="0070C0"/>
                </a:solidFill>
                <a:latin typeface="Century Gothic" panose="020B0502020202020204" pitchFamily="34" charset="0"/>
              </a:rPr>
              <a:t>Today</a:t>
            </a:r>
          </a:p>
        </c:rich>
      </c:tx>
      <c:layout>
        <c:manualLayout>
          <c:xMode val="edge"/>
          <c:yMode val="edge"/>
          <c:x val="0.40527872132408838"/>
          <c:y val="9.2650698074505392E-2"/>
        </c:manualLayout>
      </c:layout>
      <c:overlay val="0"/>
      <c:spPr>
        <a:noFill/>
        <a:ln>
          <a:noFill/>
        </a:ln>
        <a:effectLst/>
      </c:spPr>
    </c:title>
    <c:autoTitleDeleted val="0"/>
    <c:plotArea>
      <c:layout>
        <c:manualLayout>
          <c:layoutTarget val="inner"/>
          <c:xMode val="edge"/>
          <c:yMode val="edge"/>
          <c:x val="0.12164551285393961"/>
          <c:y val="9.8552701360128891E-2"/>
          <c:w val="0.71697408353757119"/>
          <c:h val="0.8615101170049696"/>
        </c:manualLayout>
      </c:layout>
      <c:pieChart>
        <c:varyColors val="1"/>
        <c:ser>
          <c:idx val="0"/>
          <c:order val="0"/>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9C46-458A-BF02-CD415630406E}"/>
              </c:ext>
            </c:extLst>
          </c:dPt>
          <c:dPt>
            <c:idx val="1"/>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C46-458A-BF02-CD415630406E}"/>
              </c:ext>
            </c:extLst>
          </c:dPt>
          <c:dPt>
            <c:idx val="2"/>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9C46-458A-BF02-CD415630406E}"/>
              </c:ext>
            </c:extLst>
          </c:dPt>
          <c:dPt>
            <c:idx val="3"/>
            <c:bubble3D val="0"/>
            <c:spPr>
              <a:solidFill>
                <a:srgbClr val="5B8B80"/>
              </a:solidFill>
              <a:ln w="19050">
                <a:solidFill>
                  <a:schemeClr val="lt1"/>
                </a:solidFill>
              </a:ln>
              <a:effectLst/>
            </c:spPr>
            <c:extLst xmlns:c16r2="http://schemas.microsoft.com/office/drawing/2015/06/chart">
              <c:ext xmlns:c16="http://schemas.microsoft.com/office/drawing/2014/chart" uri="{C3380CC4-5D6E-409C-BE32-E72D297353CC}">
                <c16:uniqueId val="{00000007-9C46-458A-BF02-CD415630406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C46-458A-BF02-CD415630406E}"/>
              </c:ext>
            </c:extLst>
          </c:dPt>
          <c:dPt>
            <c:idx val="5"/>
            <c:bubble3D val="0"/>
            <c:spPr>
              <a:solidFill>
                <a:schemeClr val="accent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9C46-458A-BF02-CD415630406E}"/>
              </c:ext>
            </c:extLst>
          </c:dPt>
          <c:dPt>
            <c:idx val="6"/>
            <c:bubble3D val="0"/>
            <c:spPr>
              <a:solidFill>
                <a:srgbClr val="FF3300"/>
              </a:solidFill>
              <a:ln w="19050">
                <a:solidFill>
                  <a:schemeClr val="lt1"/>
                </a:solidFill>
              </a:ln>
              <a:effectLst/>
            </c:spPr>
            <c:extLst xmlns:c16r2="http://schemas.microsoft.com/office/drawing/2015/06/chart">
              <c:ext xmlns:c16="http://schemas.microsoft.com/office/drawing/2014/chart" uri="{C3380CC4-5D6E-409C-BE32-E72D297353CC}">
                <c16:uniqueId val="{0000000D-9C46-458A-BF02-CD415630406E}"/>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C46-458A-BF02-CD415630406E}"/>
              </c:ext>
            </c:extLst>
          </c:dPt>
          <c:dLbls>
            <c:dLbl>
              <c:idx val="0"/>
              <c:delete val="1"/>
              <c:extLst xmlns:c16r2="http://schemas.microsoft.com/office/drawing/2015/06/chart">
                <c:ext xmlns:c16="http://schemas.microsoft.com/office/drawing/2014/chart" uri="{C3380CC4-5D6E-409C-BE32-E72D297353CC}">
                  <c16:uniqueId val="{00000001-9C46-458A-BF02-CD415630406E}"/>
                </c:ext>
                <c:ext xmlns:c15="http://schemas.microsoft.com/office/drawing/2012/chart" uri="{CE6537A1-D6FC-4f65-9D91-7224C49458BB}"/>
              </c:extLst>
            </c:dLbl>
            <c:dLbl>
              <c:idx val="1"/>
              <c:layout>
                <c:manualLayout>
                  <c:x val="0.23501769995358318"/>
                  <c:y val="0.12128101634354529"/>
                </c:manualLayout>
              </c:layout>
              <c:tx>
                <c:rich>
                  <a:bodyPr wrap="square" lIns="38100" tIns="19050" rIns="38100" bIns="19050" anchor="ctr">
                    <a:noAutofit/>
                  </a:bodyPr>
                  <a:lstStyle/>
                  <a:p>
                    <a:pPr>
                      <a:defRPr sz="1800" b="1">
                        <a:solidFill>
                          <a:schemeClr val="bg1"/>
                        </a:solidFill>
                        <a:latin typeface="Century Gothic" panose="020B0502020202020204" pitchFamily="34" charset="0"/>
                      </a:defRPr>
                    </a:pPr>
                    <a:r>
                      <a:rPr lang="en-US" sz="1400" b="1" dirty="0">
                        <a:latin typeface="Century Gothic" panose="020B0502020202020204" pitchFamily="34" charset="0"/>
                      </a:rPr>
                      <a:t>Plug Loads</a:t>
                    </a:r>
                  </a:p>
                  <a:p>
                    <a:pPr>
                      <a:defRPr sz="1800" b="1">
                        <a:solidFill>
                          <a:schemeClr val="bg1"/>
                        </a:solidFill>
                        <a:latin typeface="Century Gothic" panose="020B0502020202020204" pitchFamily="34" charset="0"/>
                      </a:defRPr>
                    </a:pPr>
                    <a:r>
                      <a:rPr lang="en-US" sz="1400" b="1" dirty="0">
                        <a:latin typeface="Century Gothic" panose="020B0502020202020204" pitchFamily="34" charset="0"/>
                      </a:rPr>
                      <a:t>45%</a:t>
                    </a:r>
                    <a:endParaRPr lang="en-US" sz="1400" b="1" dirty="0"/>
                  </a:p>
                </c:rich>
              </c:tx>
              <c:spPr>
                <a:noFill/>
                <a:ln>
                  <a:noFill/>
                </a:ln>
                <a:effectLst/>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9C46-458A-BF02-CD415630406E}"/>
                </c:ext>
                <c:ext xmlns:c15="http://schemas.microsoft.com/office/drawing/2012/chart" uri="{CE6537A1-D6FC-4f65-9D91-7224C49458BB}">
                  <c15:layout>
                    <c:manualLayout>
                      <c:w val="0.24170337873272088"/>
                      <c:h val="0.23788526434195725"/>
                    </c:manualLayout>
                  </c15:layout>
                </c:ext>
              </c:extLst>
            </c:dLbl>
            <c:dLbl>
              <c:idx val="2"/>
              <c:delete val="1"/>
              <c:extLst xmlns:c16r2="http://schemas.microsoft.com/office/drawing/2015/06/chart">
                <c:ext xmlns:c16="http://schemas.microsoft.com/office/drawing/2014/chart" uri="{C3380CC4-5D6E-409C-BE32-E72D297353CC}">
                  <c16:uniqueId val="{00000005-9C46-458A-BF02-CD415630406E}"/>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9C46-458A-BF02-CD415630406E}"/>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9C46-458A-BF02-CD415630406E}"/>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B-9C46-458A-BF02-CD415630406E}"/>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D-9C46-458A-BF02-CD415630406E}"/>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F-9C46-458A-BF02-CD415630406E}"/>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b="1">
                    <a:solidFill>
                      <a:schemeClr val="bg1"/>
                    </a:solidFill>
                    <a:latin typeface="Century Gothic" panose="020B0502020202020204" pitchFamily="34" charset="0"/>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'2005_vs_2015'!$B$8:$B$15</c:f>
              <c:strCache>
                <c:ptCount val="8"/>
                <c:pt idx="0">
                  <c:v>Light</c:v>
                </c:pt>
                <c:pt idx="1">
                  <c:v>Equip</c:v>
                </c:pt>
                <c:pt idx="2">
                  <c:v>Fan</c:v>
                </c:pt>
                <c:pt idx="3">
                  <c:v>Pumps</c:v>
                </c:pt>
                <c:pt idx="4">
                  <c:v>Misc/HRC</c:v>
                </c:pt>
                <c:pt idx="5">
                  <c:v>Cooling</c:v>
                </c:pt>
                <c:pt idx="6">
                  <c:v>Heating</c:v>
                </c:pt>
                <c:pt idx="7">
                  <c:v>Process Steam</c:v>
                </c:pt>
              </c:strCache>
            </c:strRef>
          </c:cat>
          <c:val>
            <c:numRef>
              <c:f>'2005_vs_2015'!$D$8:$D$15</c:f>
              <c:numCache>
                <c:formatCode>#,##0</c:formatCode>
                <c:ptCount val="8"/>
                <c:pt idx="0">
                  <c:v>1770200.8635944701</c:v>
                </c:pt>
                <c:pt idx="1">
                  <c:v>13035452.9411784</c:v>
                </c:pt>
                <c:pt idx="2">
                  <c:v>4402401.1245884597</c:v>
                </c:pt>
                <c:pt idx="3">
                  <c:v>1298629.2505353901</c:v>
                </c:pt>
                <c:pt idx="4">
                  <c:v>566537.85081768106</c:v>
                </c:pt>
                <c:pt idx="5">
                  <c:v>2980474.7516568601</c:v>
                </c:pt>
                <c:pt idx="6">
                  <c:v>2564941.0039890693</c:v>
                </c:pt>
                <c:pt idx="7">
                  <c:v>2643500.4200000004</c:v>
                </c:pt>
              </c:numCache>
            </c:numRef>
          </c:val>
          <c:extLst xmlns:c16r2="http://schemas.microsoft.com/office/drawing/2015/06/chart">
            <c:ext xmlns:c16="http://schemas.microsoft.com/office/drawing/2014/chart" uri="{C3380CC4-5D6E-409C-BE32-E72D297353CC}">
              <c16:uniqueId val="{00000010-9C46-458A-BF02-CD415630406E}"/>
            </c:ext>
          </c:extLst>
        </c:ser>
        <c:dLbls>
          <c:showLegendKey val="0"/>
          <c:showVal val="0"/>
          <c:showCatName val="0"/>
          <c:showSerName val="0"/>
          <c:showPercent val="1"/>
          <c:showBubbleSize val="0"/>
          <c:showLeaderLines val="0"/>
        </c:dLbls>
        <c:firstSliceAng val="197"/>
      </c:pieChart>
      <c:spPr>
        <a:noFill/>
        <a:ln>
          <a:noFill/>
        </a:ln>
        <a:effectLst/>
      </c:spPr>
    </c:plotArea>
    <c:plotVisOnly val="1"/>
    <c:dispBlanksAs val="zero"/>
    <c:showDLblsOverMax val="0"/>
  </c:chart>
  <c:spPr>
    <a:solidFill>
      <a:schemeClr val="bg1"/>
    </a:solidFill>
    <a:ln w="9525" cap="flat" cmpd="sng" algn="ctr">
      <a:noFill/>
      <a:round/>
    </a:ln>
    <a:effectLst/>
  </c:spPr>
  <c:txPr>
    <a:bodyPr anchor="t" anchorCtr="0"/>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1789B"/>
                </a:solidFill>
                <a:latin typeface="+mn-lt"/>
                <a:ea typeface="+mn-ea"/>
                <a:cs typeface="+mn-cs"/>
              </a:defRPr>
            </a:pPr>
            <a:r>
              <a:rPr lang="en-US" sz="1800" b="1" dirty="0">
                <a:solidFill>
                  <a:srgbClr val="01789B"/>
                </a:solidFill>
                <a:latin typeface="Century Gothic" panose="020B0502020202020204" pitchFamily="34" charset="0"/>
              </a:rPr>
              <a:t>Today</a:t>
            </a:r>
          </a:p>
        </c:rich>
      </c:tx>
      <c:layout/>
      <c:overlay val="0"/>
      <c:spPr>
        <a:noFill/>
        <a:ln>
          <a:noFill/>
        </a:ln>
        <a:effectLst/>
      </c:spPr>
    </c:title>
    <c:autoTitleDeleted val="0"/>
    <c:plotArea>
      <c:layout>
        <c:manualLayout>
          <c:layoutTarget val="inner"/>
          <c:xMode val="edge"/>
          <c:yMode val="edge"/>
          <c:x val="4.3814733816280281E-2"/>
          <c:y val="0.10843311543183413"/>
          <c:w val="0.89368540922381379"/>
          <c:h val="0.8085012128548773"/>
        </c:manualLayout>
      </c:layout>
      <c:pieChart>
        <c:varyColors val="1"/>
        <c:ser>
          <c:idx val="0"/>
          <c:order val="0"/>
          <c:spPr>
            <a:solidFill>
              <a:schemeClr val="bg1">
                <a:lumMod val="65000"/>
              </a:schemeClr>
            </a:solidFill>
            <a:ln w="3175">
              <a:solidFill>
                <a:schemeClr val="bg1">
                  <a:lumMod val="85000"/>
                </a:schemeClr>
              </a:solidFill>
            </a:ln>
          </c:spPr>
          <c:dPt>
            <c:idx val="0"/>
            <c:bubble3D val="0"/>
            <c:spPr>
              <a:solidFill>
                <a:srgbClr val="92D050"/>
              </a:solidFill>
              <a:ln w="3175">
                <a:solidFill>
                  <a:srgbClr val="92D050"/>
                </a:solidFill>
              </a:ln>
              <a:effectLst/>
            </c:spPr>
            <c:extLst xmlns:c16r2="http://schemas.microsoft.com/office/drawing/2015/06/chart">
              <c:ext xmlns:c16="http://schemas.microsoft.com/office/drawing/2014/chart" uri="{C3380CC4-5D6E-409C-BE32-E72D297353CC}">
                <c16:uniqueId val="{00000001-0ACF-4F80-B6B7-52084938B9FE}"/>
              </c:ext>
            </c:extLst>
          </c:dPt>
          <c:dPt>
            <c:idx val="1"/>
            <c:bubble3D val="0"/>
            <c:spPr>
              <a:solidFill>
                <a:schemeClr val="accent6">
                  <a:lumMod val="75000"/>
                </a:schemeClr>
              </a:solidFill>
              <a:ln w="3175">
                <a:solidFill>
                  <a:schemeClr val="bg1">
                    <a:lumMod val="85000"/>
                  </a:schemeClr>
                </a:solidFill>
              </a:ln>
              <a:effectLst/>
            </c:spPr>
            <c:extLst xmlns:c16r2="http://schemas.microsoft.com/office/drawing/2015/06/chart">
              <c:ext xmlns:c16="http://schemas.microsoft.com/office/drawing/2014/chart" uri="{C3380CC4-5D6E-409C-BE32-E72D297353CC}">
                <c16:uniqueId val="{00000003-0ACF-4F80-B6B7-52084938B9FE}"/>
              </c:ext>
            </c:extLst>
          </c:dPt>
          <c:dPt>
            <c:idx val="2"/>
            <c:bubble3D val="0"/>
            <c:spPr>
              <a:solidFill>
                <a:schemeClr val="bg1">
                  <a:lumMod val="85000"/>
                </a:schemeClr>
              </a:solidFill>
              <a:ln w="3175">
                <a:solidFill>
                  <a:schemeClr val="bg1">
                    <a:lumMod val="85000"/>
                  </a:schemeClr>
                </a:solidFill>
              </a:ln>
              <a:effectLst/>
            </c:spPr>
            <c:extLst xmlns:c16r2="http://schemas.microsoft.com/office/drawing/2015/06/chart">
              <c:ext xmlns:c16="http://schemas.microsoft.com/office/drawing/2014/chart" uri="{C3380CC4-5D6E-409C-BE32-E72D297353CC}">
                <c16:uniqueId val="{00000005-0ACF-4F80-B6B7-52084938B9FE}"/>
              </c:ext>
            </c:extLst>
          </c:dPt>
          <c:dPt>
            <c:idx val="3"/>
            <c:bubble3D val="0"/>
            <c:spPr>
              <a:solidFill>
                <a:schemeClr val="bg1">
                  <a:lumMod val="85000"/>
                </a:schemeClr>
              </a:solidFill>
              <a:ln w="3175">
                <a:solidFill>
                  <a:schemeClr val="bg1">
                    <a:lumMod val="85000"/>
                  </a:schemeClr>
                </a:solidFill>
              </a:ln>
              <a:effectLst/>
            </c:spPr>
            <c:extLst xmlns:c16r2="http://schemas.microsoft.com/office/drawing/2015/06/chart">
              <c:ext xmlns:c16="http://schemas.microsoft.com/office/drawing/2014/chart" uri="{C3380CC4-5D6E-409C-BE32-E72D297353CC}">
                <c16:uniqueId val="{00000007-0ACF-4F80-B6B7-52084938B9FE}"/>
              </c:ext>
            </c:extLst>
          </c:dPt>
          <c:dPt>
            <c:idx val="4"/>
            <c:bubble3D val="0"/>
            <c:spPr>
              <a:solidFill>
                <a:schemeClr val="bg1">
                  <a:lumMod val="85000"/>
                </a:schemeClr>
              </a:solidFill>
              <a:ln w="3175">
                <a:solidFill>
                  <a:schemeClr val="bg1">
                    <a:lumMod val="85000"/>
                  </a:schemeClr>
                </a:solidFill>
              </a:ln>
              <a:effectLst/>
            </c:spPr>
            <c:extLst xmlns:c16r2="http://schemas.microsoft.com/office/drawing/2015/06/chart">
              <c:ext xmlns:c16="http://schemas.microsoft.com/office/drawing/2014/chart" uri="{C3380CC4-5D6E-409C-BE32-E72D297353CC}">
                <c16:uniqueId val="{00000009-0ACF-4F80-B6B7-52084938B9FE}"/>
              </c:ext>
            </c:extLst>
          </c:dPt>
          <c:dPt>
            <c:idx val="5"/>
            <c:bubble3D val="0"/>
            <c:spPr>
              <a:solidFill>
                <a:schemeClr val="bg1">
                  <a:lumMod val="85000"/>
                </a:schemeClr>
              </a:solidFill>
              <a:ln w="3175">
                <a:solidFill>
                  <a:schemeClr val="bg1">
                    <a:lumMod val="85000"/>
                  </a:schemeClr>
                </a:solidFill>
              </a:ln>
              <a:effectLst/>
            </c:spPr>
            <c:extLst xmlns:c16r2="http://schemas.microsoft.com/office/drawing/2015/06/chart">
              <c:ext xmlns:c16="http://schemas.microsoft.com/office/drawing/2014/chart" uri="{C3380CC4-5D6E-409C-BE32-E72D297353CC}">
                <c16:uniqueId val="{0000000B-0ACF-4F80-B6B7-52084938B9FE}"/>
              </c:ext>
            </c:extLst>
          </c:dPt>
          <c:dPt>
            <c:idx val="6"/>
            <c:bubble3D val="0"/>
            <c:spPr>
              <a:solidFill>
                <a:srgbClr val="92D050"/>
              </a:solidFill>
              <a:ln w="3175">
                <a:solidFill>
                  <a:srgbClr val="92D050"/>
                </a:solidFill>
              </a:ln>
              <a:effectLst/>
            </c:spPr>
            <c:extLst xmlns:c16r2="http://schemas.microsoft.com/office/drawing/2015/06/chart">
              <c:ext xmlns:c16="http://schemas.microsoft.com/office/drawing/2014/chart" uri="{C3380CC4-5D6E-409C-BE32-E72D297353CC}">
                <c16:uniqueId val="{0000000D-0ACF-4F80-B6B7-52084938B9FE}"/>
              </c:ext>
            </c:extLst>
          </c:dPt>
          <c:dPt>
            <c:idx val="7"/>
            <c:bubble3D val="0"/>
            <c:spPr>
              <a:solidFill>
                <a:srgbClr val="92D050"/>
              </a:solidFill>
              <a:ln w="3175">
                <a:solidFill>
                  <a:srgbClr val="92D050"/>
                </a:solidFill>
              </a:ln>
              <a:effectLst/>
            </c:spPr>
            <c:extLst xmlns:c16r2="http://schemas.microsoft.com/office/drawing/2015/06/chart">
              <c:ext xmlns:c16="http://schemas.microsoft.com/office/drawing/2014/chart" uri="{C3380CC4-5D6E-409C-BE32-E72D297353CC}">
                <c16:uniqueId val="{0000000F-0ACF-4F80-B6B7-52084938B9FE}"/>
              </c:ext>
            </c:extLst>
          </c:dPt>
          <c:dLbls>
            <c:dLbl>
              <c:idx val="0"/>
              <c:delete val="1"/>
              <c:extLst xmlns:c16r2="http://schemas.microsoft.com/office/drawing/2015/06/chart">
                <c:ext xmlns:c16="http://schemas.microsoft.com/office/drawing/2014/chart" uri="{C3380CC4-5D6E-409C-BE32-E72D297353CC}">
                  <c16:uniqueId val="{00000001-0ACF-4F80-B6B7-52084938B9FE}"/>
                </c:ext>
                <c:ext xmlns:c15="http://schemas.microsoft.com/office/drawing/2012/chart" uri="{CE6537A1-D6FC-4f65-9D91-7224C49458BB}"/>
              </c:extLst>
            </c:dLbl>
            <c:dLbl>
              <c:idx val="1"/>
              <c:layout>
                <c:manualLayout>
                  <c:x val="0.22711188082428657"/>
                  <c:y val="0.1841982477444030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r>
                      <a:rPr lang="en-US" dirty="0">
                        <a:latin typeface="Century Gothic" panose="020B0502020202020204" pitchFamily="34" charset="0"/>
                      </a:rPr>
                      <a:t>Plug Loads (Direct)</a:t>
                    </a:r>
                    <a:r>
                      <a:rPr lang="en-US" baseline="0" dirty="0">
                        <a:latin typeface="Century Gothic" panose="020B0502020202020204" pitchFamily="34" charset="0"/>
                      </a:rPr>
                      <a:t>
</a:t>
                    </a:r>
                    <a:r>
                      <a:rPr lang="en-US" baseline="0" dirty="0" smtClean="0">
                        <a:latin typeface="Century Gothic" panose="020B0502020202020204" pitchFamily="34" charset="0"/>
                      </a:rPr>
                      <a:t>45%</a:t>
                    </a:r>
                    <a:endParaRPr lang="en-US" baseline="0" dirty="0"/>
                  </a:p>
                </c:rich>
              </c:tx>
              <c:spPr>
                <a:noFill/>
                <a:ln>
                  <a:noFill/>
                </a:ln>
                <a:effectLst/>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ACF-4F80-B6B7-52084938B9FE}"/>
                </c:ext>
                <c:ext xmlns:c15="http://schemas.microsoft.com/office/drawing/2012/chart" uri="{CE6537A1-D6FC-4f65-9D91-7224C49458BB}">
                  <c15:layout/>
                  <c15:dlblFieldTable/>
                  <c15:showDataLabelsRange val="0"/>
                </c:ext>
              </c:extLst>
            </c:dLbl>
            <c:dLbl>
              <c:idx val="2"/>
              <c:delete val="1"/>
              <c:extLst xmlns:c16r2="http://schemas.microsoft.com/office/drawing/2015/06/chart">
                <c:ext xmlns:c16="http://schemas.microsoft.com/office/drawing/2014/chart" uri="{C3380CC4-5D6E-409C-BE32-E72D297353CC}">
                  <c16:uniqueId val="{00000005-0ACF-4F80-B6B7-52084938B9FE}"/>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0ACF-4F80-B6B7-52084938B9FE}"/>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0ACF-4F80-B6B7-52084938B9FE}"/>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B-0ACF-4F80-B6B7-52084938B9FE}"/>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D-0ACF-4F80-B6B7-52084938B9FE}"/>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F-0ACF-4F80-B6B7-52084938B9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'2005_vs_2015_NoEquip'!$B$8:$B$15</c:f>
              <c:strCache>
                <c:ptCount val="8"/>
                <c:pt idx="0">
                  <c:v>Light</c:v>
                </c:pt>
                <c:pt idx="1">
                  <c:v>Equip</c:v>
                </c:pt>
                <c:pt idx="2">
                  <c:v>Fan</c:v>
                </c:pt>
                <c:pt idx="3">
                  <c:v>Pumps</c:v>
                </c:pt>
                <c:pt idx="4">
                  <c:v>Misc/HRC</c:v>
                </c:pt>
                <c:pt idx="5">
                  <c:v>Cooling</c:v>
                </c:pt>
                <c:pt idx="6">
                  <c:v>Heating</c:v>
                </c:pt>
                <c:pt idx="7">
                  <c:v>Process Steam</c:v>
                </c:pt>
              </c:strCache>
            </c:strRef>
          </c:cat>
          <c:val>
            <c:numRef>
              <c:f>'2005_vs_2015_NoEquip'!$F$8:$F$15</c:f>
              <c:numCache>
                <c:formatCode>#,##0</c:formatCode>
                <c:ptCount val="8"/>
                <c:pt idx="0">
                  <c:v>1770200.8635944701</c:v>
                </c:pt>
                <c:pt idx="1">
                  <c:v>13035452.9411784</c:v>
                </c:pt>
                <c:pt idx="2">
                  <c:v>4402401.1245884597</c:v>
                </c:pt>
                <c:pt idx="3">
                  <c:v>1298629.2505353901</c:v>
                </c:pt>
                <c:pt idx="4">
                  <c:v>566537.85081768106</c:v>
                </c:pt>
                <c:pt idx="5">
                  <c:v>2980474.7516568601</c:v>
                </c:pt>
                <c:pt idx="6">
                  <c:v>2564941.0039890693</c:v>
                </c:pt>
                <c:pt idx="7">
                  <c:v>2643500.4200000004</c:v>
                </c:pt>
              </c:numCache>
            </c:numRef>
          </c:val>
          <c:extLst xmlns:c16r2="http://schemas.microsoft.com/office/drawing/2015/06/chart">
            <c:ext xmlns:c16="http://schemas.microsoft.com/office/drawing/2014/chart" uri="{C3380CC4-5D6E-409C-BE32-E72D297353CC}">
              <c16:uniqueId val="{00000010-0ACF-4F80-B6B7-52084938B9FE}"/>
            </c:ext>
          </c:extLst>
        </c:ser>
        <c:dLbls>
          <c:showLegendKey val="0"/>
          <c:showVal val="0"/>
          <c:showCatName val="1"/>
          <c:showSerName val="0"/>
          <c:showPercent val="1"/>
          <c:showBubbleSize val="0"/>
          <c:showLeaderLines val="0"/>
        </c:dLbls>
        <c:firstSliceAng val="197"/>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B5142949-1FD8-48D2-82AB-F52EC547B0B0}" type="datetimeFigureOut">
              <a:rPr lang="en-US" smtClean="0"/>
              <a:pPr/>
              <a:t>8/28/2017</a:t>
            </a:fld>
            <a:endParaRPr lang="en-US"/>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C0C2A4A3-5B82-44CF-8D0A-A079BE5CF100}" type="slidenum">
              <a:rPr lang="en-US" smtClean="0"/>
              <a:pPr/>
              <a:t>‹#›</a:t>
            </a:fld>
            <a:endParaRPr lang="en-US"/>
          </a:p>
        </p:txBody>
      </p:sp>
    </p:spTree>
    <p:extLst>
      <p:ext uri="{BB962C8B-B14F-4D97-AF65-F5344CB8AC3E}">
        <p14:creationId xmlns:p14="http://schemas.microsoft.com/office/powerpoint/2010/main" val="95796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a:t>
            </a:fld>
            <a:endParaRPr lang="en-US"/>
          </a:p>
        </p:txBody>
      </p:sp>
    </p:spTree>
    <p:extLst>
      <p:ext uri="{BB962C8B-B14F-4D97-AF65-F5344CB8AC3E}">
        <p14:creationId xmlns:p14="http://schemas.microsoft.com/office/powerpoint/2010/main" val="28881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from utility scale to building scale.</a:t>
            </a:r>
          </a:p>
          <a:p>
            <a:endParaRPr lang="en-US" baseline="0" dirty="0" smtClean="0"/>
          </a:p>
          <a:p>
            <a:r>
              <a:rPr lang="en-US" baseline="0" dirty="0" smtClean="0"/>
              <a:t>Cooling towers consume water to produce mechanical cooling.  Evaporation plus blowdown.  1.8 gal/ton-</a:t>
            </a:r>
            <a:r>
              <a:rPr lang="en-US" baseline="0" dirty="0" err="1" smtClean="0"/>
              <a:t>hr</a:t>
            </a:r>
            <a:r>
              <a:rPr lang="en-US" baseline="0" dirty="0" smtClean="0"/>
              <a:t> is a good design metric.</a:t>
            </a:r>
          </a:p>
        </p:txBody>
      </p:sp>
      <p:sp>
        <p:nvSpPr>
          <p:cNvPr id="4" name="Slide Number Placeholder 3"/>
          <p:cNvSpPr>
            <a:spLocks noGrp="1"/>
          </p:cNvSpPr>
          <p:nvPr>
            <p:ph type="sldNum" sz="quarter" idx="10"/>
          </p:nvPr>
        </p:nvSpPr>
        <p:spPr/>
        <p:txBody>
          <a:bodyPr/>
          <a:lstStyle/>
          <a:p>
            <a:fld id="{C0C2A4A3-5B82-44CF-8D0A-A079BE5CF100}" type="slidenum">
              <a:rPr lang="en-US" smtClean="0"/>
              <a:pPr/>
              <a:t>10</a:t>
            </a:fld>
            <a:endParaRPr lang="en-US"/>
          </a:p>
        </p:txBody>
      </p:sp>
    </p:spTree>
    <p:extLst>
      <p:ext uri="{BB962C8B-B14F-4D97-AF65-F5344CB8AC3E}">
        <p14:creationId xmlns:p14="http://schemas.microsoft.com/office/powerpoint/2010/main" val="153411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Matrix</a:t>
            </a:r>
            <a:r>
              <a:rPr lang="en-US" baseline="0" dirty="0" smtClean="0"/>
              <a:t> of SHGC vs. window area to understand the re</a:t>
            </a:r>
            <a:r>
              <a:rPr lang="en-US" dirty="0" smtClean="0"/>
              <a:t>lationship</a:t>
            </a:r>
            <a:r>
              <a:rPr lang="en-US" baseline="0" dirty="0" smtClean="0"/>
              <a:t> between cooling load and HVAC energy consumption.</a:t>
            </a:r>
          </a:p>
          <a:p>
            <a:endParaRPr lang="en-US" baseline="0" dirty="0" smtClean="0"/>
          </a:p>
          <a:p>
            <a:r>
              <a:rPr lang="en-US" baseline="0" dirty="0" smtClean="0"/>
              <a:t>Lab is more internal load driven while office is more envelope driven.  Common lab and research facilities have a mix of both programs.</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11</a:t>
            </a:fld>
            <a:endParaRPr lang="en-US"/>
          </a:p>
        </p:txBody>
      </p:sp>
    </p:spTree>
    <p:extLst>
      <p:ext uri="{BB962C8B-B14F-4D97-AF65-F5344CB8AC3E}">
        <p14:creationId xmlns:p14="http://schemas.microsoft.com/office/powerpoint/2010/main" val="394930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Engineers may visualize </a:t>
            </a:r>
            <a:r>
              <a:rPr lang="en-US" dirty="0" err="1" smtClean="0"/>
              <a:t>quantatative</a:t>
            </a:r>
            <a:r>
              <a:rPr lang="en-US" dirty="0" smtClean="0"/>
              <a:t> metrics, architects and other</a:t>
            </a:r>
            <a:r>
              <a:rPr lang="en-US" baseline="0" dirty="0" smtClean="0"/>
              <a:t> project members may visualize more spatially (area of chilled beam coverage) </a:t>
            </a:r>
          </a:p>
          <a:p>
            <a:endParaRPr lang="en-US" dirty="0" smtClean="0"/>
          </a:p>
          <a:p>
            <a:r>
              <a:rPr lang="en-US" dirty="0" smtClean="0"/>
              <a:t>Higher peak load means</a:t>
            </a:r>
            <a:r>
              <a:rPr lang="en-US" baseline="0" dirty="0" smtClean="0"/>
              <a:t> more </a:t>
            </a:r>
            <a:r>
              <a:rPr lang="en-US" baseline="0" dirty="0"/>
              <a:t>air, chilled beams, radiant panels, etc.  </a:t>
            </a:r>
            <a:r>
              <a:rPr lang="en-US" baseline="0" dirty="0" smtClean="0"/>
              <a:t>Can easily </a:t>
            </a:r>
            <a:r>
              <a:rPr lang="en-US" baseline="0" dirty="0"/>
              <a:t>drive up HVAC system cost when loads go up…at zone level, potentially at AHU and chiller/boiler level…and all of this impacts electrical sizing</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12</a:t>
            </a:fld>
            <a:endParaRPr lang="en-US"/>
          </a:p>
        </p:txBody>
      </p:sp>
    </p:spTree>
    <p:extLst>
      <p:ext uri="{BB962C8B-B14F-4D97-AF65-F5344CB8AC3E}">
        <p14:creationId xmlns:p14="http://schemas.microsoft.com/office/powerpoint/2010/main" val="79028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Water-cooled chiller is typical heat rejection for large commercial buildings across the US.</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13</a:t>
            </a:fld>
            <a:endParaRPr lang="en-US"/>
          </a:p>
        </p:txBody>
      </p:sp>
    </p:spTree>
    <p:extLst>
      <p:ext uri="{BB962C8B-B14F-4D97-AF65-F5344CB8AC3E}">
        <p14:creationId xmlns:p14="http://schemas.microsoft.com/office/powerpoint/2010/main" val="97461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inefficient electricity production at the utility, the power plant consumes a tremendous</a:t>
            </a:r>
            <a:r>
              <a:rPr lang="en-US" baseline="0" dirty="0" smtClean="0"/>
              <a:t> amount of water</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14</a:t>
            </a:fld>
            <a:endParaRPr lang="en-US" dirty="0"/>
          </a:p>
        </p:txBody>
      </p:sp>
    </p:spTree>
    <p:extLst>
      <p:ext uri="{BB962C8B-B14F-4D97-AF65-F5344CB8AC3E}">
        <p14:creationId xmlns:p14="http://schemas.microsoft.com/office/powerpoint/2010/main" val="290742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designing high performance facilities, internal</a:t>
            </a:r>
            <a:r>
              <a:rPr lang="en-US" baseline="0" dirty="0" smtClean="0"/>
              <a:t> plug loads start to become a greater piece of the overall energy pie. </a:t>
            </a:r>
          </a:p>
          <a:p>
            <a:endParaRPr lang="en-US" baseline="0" dirty="0" smtClean="0"/>
          </a:p>
          <a:p>
            <a:r>
              <a:rPr lang="en-US" baseline="0" dirty="0" smtClean="0"/>
              <a:t>In addition to the energy consumed by the equipment itself (direct energy), there is a large portion of (indirect) energy associated with the HVAC space conditioning require (cooling, fans, pumps, etc.)</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15</a:t>
            </a:fld>
            <a:endParaRPr lang="en-US"/>
          </a:p>
        </p:txBody>
      </p:sp>
    </p:spTree>
    <p:extLst>
      <p:ext uri="{BB962C8B-B14F-4D97-AF65-F5344CB8AC3E}">
        <p14:creationId xmlns:p14="http://schemas.microsoft.com/office/powerpoint/2010/main" val="349939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ventilation rates and exhaust requirements drive up</a:t>
            </a:r>
            <a:r>
              <a:rPr lang="en-US" baseline="0" dirty="0" smtClean="0"/>
              <a:t> the amount of energy and cooling required for OA conditioning. </a:t>
            </a:r>
          </a:p>
          <a:p>
            <a:endParaRPr lang="en-US" baseline="0" dirty="0" smtClean="0"/>
          </a:p>
          <a:p>
            <a:r>
              <a:rPr lang="en-US" baseline="0" dirty="0" smtClean="0"/>
              <a:t>Establish proper criteria, look for unoccupied setbacks and demand controlled opportunities (occupancy based or contaminant based), many fume hood opportunities (low-flow, auto sash, etc.)</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16</a:t>
            </a:fld>
            <a:endParaRPr lang="en-US"/>
          </a:p>
        </p:txBody>
      </p:sp>
    </p:spTree>
    <p:extLst>
      <p:ext uri="{BB962C8B-B14F-4D97-AF65-F5344CB8AC3E}">
        <p14:creationId xmlns:p14="http://schemas.microsoft.com/office/powerpoint/2010/main" val="105820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from </a:t>
            </a:r>
            <a:r>
              <a:rPr lang="en-US" dirty="0" err="1" smtClean="0"/>
              <a:t>energy:water</a:t>
            </a:r>
            <a:r>
              <a:rPr lang="en-US" dirty="0" smtClean="0"/>
              <a:t> nexus to water use in lab &amp; research facilities.  </a:t>
            </a:r>
          </a:p>
          <a:p>
            <a:endParaRPr lang="en-US" dirty="0" smtClean="0"/>
          </a:p>
          <a:p>
            <a:r>
              <a:rPr lang="en-US" dirty="0" smtClean="0"/>
              <a:t>Cooling</a:t>
            </a:r>
            <a:r>
              <a:rPr lang="en-US" baseline="0" dirty="0" smtClean="0"/>
              <a:t> tower is the largest end-use because of internal load dominated program – opportunities to use heat recovery chillers, air-cooled chillers, fluid coolers, etc.</a:t>
            </a:r>
          </a:p>
          <a:p>
            <a:endParaRPr lang="en-US" baseline="0" dirty="0" smtClean="0"/>
          </a:p>
          <a:p>
            <a:r>
              <a:rPr lang="en-US" baseline="0" dirty="0" smtClean="0"/>
              <a:t>Beyond that lab equipment and process (also RO, steam sterilizers) is the next largest user – let’s explore a few design opportunities to reduce water consumption here.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17</a:t>
            </a:fld>
            <a:endParaRPr lang="en-US"/>
          </a:p>
        </p:txBody>
      </p:sp>
    </p:spTree>
    <p:extLst>
      <p:ext uri="{BB962C8B-B14F-4D97-AF65-F5344CB8AC3E}">
        <p14:creationId xmlns:p14="http://schemas.microsoft.com/office/powerpoint/2010/main" val="103805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Tremendous range of equipment in laboratory environment</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18</a:t>
            </a:fld>
            <a:endParaRPr lang="en-US"/>
          </a:p>
        </p:txBody>
      </p:sp>
    </p:spTree>
    <p:extLst>
      <p:ext uri="{BB962C8B-B14F-4D97-AF65-F5344CB8AC3E}">
        <p14:creationId xmlns:p14="http://schemas.microsoft.com/office/powerpoint/2010/main" val="3652245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focus on some</a:t>
            </a:r>
            <a:r>
              <a:rPr lang="en-US" baseline="0" dirty="0" smtClean="0"/>
              <a:t> of the equipment with the largest water (and energy) consumption</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19</a:t>
            </a:fld>
            <a:endParaRPr lang="en-US"/>
          </a:p>
        </p:txBody>
      </p:sp>
    </p:spTree>
    <p:extLst>
      <p:ext uri="{BB962C8B-B14F-4D97-AF65-F5344CB8AC3E}">
        <p14:creationId xmlns:p14="http://schemas.microsoft.com/office/powerpoint/2010/main" val="365224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a:t>
            </a:r>
            <a:r>
              <a:rPr lang="en-US" baseline="0" dirty="0" smtClean="0"/>
              <a:t> the boat: design opportunities, total accounting of energy &amp; water, water models to get the most out of LEED certification</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a:t>
            </a:fld>
            <a:endParaRPr lang="en-US"/>
          </a:p>
        </p:txBody>
      </p:sp>
    </p:spTree>
    <p:extLst>
      <p:ext uri="{BB962C8B-B14F-4D97-AF65-F5344CB8AC3E}">
        <p14:creationId xmlns:p14="http://schemas.microsoft.com/office/powerpoint/2010/main" val="277183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Ultra Low Temperature freezers</a:t>
            </a:r>
            <a:r>
              <a:rPr lang="en-US" baseline="0" dirty="0" smtClean="0"/>
              <a:t> are one of the most energy demanding pieces of equipment.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20</a:t>
            </a:fld>
            <a:endParaRPr lang="en-US"/>
          </a:p>
        </p:txBody>
      </p:sp>
    </p:spTree>
    <p:extLst>
      <p:ext uri="{BB962C8B-B14F-4D97-AF65-F5344CB8AC3E}">
        <p14:creationId xmlns:p14="http://schemas.microsoft.com/office/powerpoint/2010/main" val="3652245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Freezer farms &amp;</a:t>
            </a:r>
            <a:r>
              <a:rPr lang="en-US" baseline="0" dirty="0" smtClean="0"/>
              <a:t> lab equipment corridors.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21</a:t>
            </a:fld>
            <a:endParaRPr lang="en-US"/>
          </a:p>
        </p:txBody>
      </p:sp>
    </p:spTree>
    <p:extLst>
      <p:ext uri="{BB962C8B-B14F-4D97-AF65-F5344CB8AC3E}">
        <p14:creationId xmlns:p14="http://schemas.microsoft.com/office/powerpoint/2010/main" val="165649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Stirling</a:t>
            </a:r>
            <a:r>
              <a:rPr lang="en-US" dirty="0" smtClean="0"/>
              <a:t> cycle is a highly efficient thermodynamic</a:t>
            </a:r>
            <a:r>
              <a:rPr lang="en-US" baseline="0" dirty="0" smtClean="0"/>
              <a:t> cycle that uses a free-piston </a:t>
            </a:r>
            <a:r>
              <a:rPr lang="en-US" baseline="0" dirty="0" err="1" smtClean="0"/>
              <a:t>Stirling</a:t>
            </a:r>
            <a:r>
              <a:rPr lang="en-US" baseline="0" dirty="0" smtClean="0"/>
              <a:t> cooling engine – helium is cyclically expanded &amp; compressed (not compressor based and does not use liquid nitrogen or conventional cascade refrigeration)</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22</a:t>
            </a:fld>
            <a:endParaRPr lang="en-US"/>
          </a:p>
        </p:txBody>
      </p:sp>
    </p:spTree>
    <p:extLst>
      <p:ext uri="{BB962C8B-B14F-4D97-AF65-F5344CB8AC3E}">
        <p14:creationId xmlns:p14="http://schemas.microsoft.com/office/powerpoint/2010/main" val="3539077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traditional</a:t>
            </a:r>
            <a:r>
              <a:rPr lang="en-US" baseline="0" dirty="0" smtClean="0"/>
              <a:t> ULT freezers are some of the worst energy hogs, </a:t>
            </a:r>
            <a:r>
              <a:rPr lang="en-US" baseline="0" dirty="0" err="1" smtClean="0"/>
              <a:t>Stirling</a:t>
            </a:r>
            <a:r>
              <a:rPr lang="en-US" baseline="0" dirty="0" smtClean="0"/>
              <a:t> ULTs offer significant energy savings and thus give off MUCH lower heat – significantly reducing the internal cooling load of equipment dense spaces.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23</a:t>
            </a:fld>
            <a:endParaRPr lang="en-US"/>
          </a:p>
        </p:txBody>
      </p:sp>
    </p:spTree>
    <p:extLst>
      <p:ext uri="{BB962C8B-B14F-4D97-AF65-F5344CB8AC3E}">
        <p14:creationId xmlns:p14="http://schemas.microsoft.com/office/powerpoint/2010/main" val="4271933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Wash &amp; sterilization equipment</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24</a:t>
            </a:fld>
            <a:endParaRPr lang="en-US"/>
          </a:p>
        </p:txBody>
      </p:sp>
    </p:spTree>
    <p:extLst>
      <p:ext uri="{BB962C8B-B14F-4D97-AF65-F5344CB8AC3E}">
        <p14:creationId xmlns:p14="http://schemas.microsoft.com/office/powerpoint/2010/main" val="3652245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 2 case study examples for total accounting of energy &amp; water that can be used to support informed design decisions by the project team. </a:t>
            </a:r>
          </a:p>
          <a:p>
            <a:endParaRPr lang="en-US" baseline="0" dirty="0" smtClean="0"/>
          </a:p>
          <a:p>
            <a:r>
              <a:rPr lang="en-US" baseline="0" dirty="0" smtClean="0"/>
              <a:t>Consider grid scale, campus or district energy scale, and the building scale.</a:t>
            </a:r>
          </a:p>
          <a:p>
            <a:endParaRPr lang="en-US" baseline="0" dirty="0" smtClean="0"/>
          </a:p>
          <a:p>
            <a:r>
              <a:rPr lang="en-US" baseline="0" dirty="0" smtClean="0"/>
              <a:t>Compare water-cooled chiller plant to evaporative cooling.  Indirect/direct </a:t>
            </a:r>
            <a:r>
              <a:rPr lang="en-US" baseline="0" dirty="0" err="1" smtClean="0"/>
              <a:t>evap</a:t>
            </a:r>
            <a:r>
              <a:rPr lang="en-US" baseline="0" dirty="0" smtClean="0"/>
              <a:t> – 1</a:t>
            </a:r>
            <a:r>
              <a:rPr lang="en-US" baseline="30000" dirty="0" smtClean="0"/>
              <a:t>st</a:t>
            </a:r>
            <a:r>
              <a:rPr lang="en-US" baseline="0" dirty="0" smtClean="0"/>
              <a:t> stage is indirect where warm air passes through heat exchanger and water is sprayed on the outside (lowers wet bulb &amp; dry bulb).  2</a:t>
            </a:r>
            <a:r>
              <a:rPr lang="en-US" baseline="30000" dirty="0" smtClean="0"/>
              <a:t>nd</a:t>
            </a:r>
            <a:r>
              <a:rPr lang="en-US" baseline="0" dirty="0" smtClean="0"/>
              <a:t> stage is warm air passing through media saturated with water, humidity is increased and dry-bulb is further reduced.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26</a:t>
            </a:fld>
            <a:endParaRPr lang="en-US"/>
          </a:p>
        </p:txBody>
      </p:sp>
    </p:spTree>
    <p:extLst>
      <p:ext uri="{BB962C8B-B14F-4D97-AF65-F5344CB8AC3E}">
        <p14:creationId xmlns:p14="http://schemas.microsoft.com/office/powerpoint/2010/main" val="681919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reduce demand for cooling through efficient passive design and load reduction.</a:t>
            </a:r>
          </a:p>
          <a:p>
            <a:endParaRPr lang="en-US" baseline="0" dirty="0" smtClean="0"/>
          </a:p>
          <a:p>
            <a:r>
              <a:rPr lang="en-US" baseline="0" dirty="0" smtClean="0"/>
              <a:t>Simulation programs used to determine amount of energy &amp; water consumed by both alternatives.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27</a:t>
            </a:fld>
            <a:endParaRPr lang="en-US"/>
          </a:p>
        </p:txBody>
      </p:sp>
    </p:spTree>
    <p:extLst>
      <p:ext uri="{BB962C8B-B14F-4D97-AF65-F5344CB8AC3E}">
        <p14:creationId xmlns:p14="http://schemas.microsoft.com/office/powerpoint/2010/main" val="1889344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Evap</a:t>
            </a:r>
            <a:r>
              <a:rPr lang="en-US" baseline="0" dirty="0" smtClean="0"/>
              <a:t> saves electricity which saves water consumption at the power plant (in addition to other environmental impacts). </a:t>
            </a:r>
          </a:p>
          <a:p>
            <a:endParaRPr lang="en-US" baseline="0" dirty="0" smtClean="0"/>
          </a:p>
          <a:p>
            <a:r>
              <a:rPr lang="en-US" baseline="0" dirty="0" smtClean="0"/>
              <a:t>Evap is less water-efficient as compared to water-cooled chiller (chiller roughly 1.8-2.4 gal/ton-</a:t>
            </a:r>
            <a:r>
              <a:rPr lang="en-US" baseline="0" dirty="0" err="1" smtClean="0"/>
              <a:t>hr</a:t>
            </a:r>
            <a:r>
              <a:rPr lang="en-US" baseline="0" dirty="0" smtClean="0"/>
              <a:t>…. Direct/indirect </a:t>
            </a:r>
            <a:r>
              <a:rPr lang="en-US" baseline="0" dirty="0" err="1" smtClean="0"/>
              <a:t>evap</a:t>
            </a:r>
            <a:r>
              <a:rPr lang="en-US" baseline="0" dirty="0" smtClean="0"/>
              <a:t> is roughly 3.5 gal/ton-</a:t>
            </a:r>
            <a:r>
              <a:rPr lang="en-US" baseline="0" dirty="0" err="1" smtClean="0"/>
              <a:t>hr</a:t>
            </a:r>
            <a:r>
              <a:rPr lang="en-US" baseline="0" dirty="0" smtClean="0"/>
              <a:t>).</a:t>
            </a:r>
          </a:p>
          <a:p>
            <a:endParaRPr lang="en-US" baseline="0" dirty="0" smtClean="0"/>
          </a:p>
          <a:p>
            <a:r>
              <a:rPr lang="en-US" baseline="0" dirty="0" smtClean="0"/>
              <a:t>Evap saves electricity and actually has a net water savings if source water consumption is considered.</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28</a:t>
            </a:fld>
            <a:endParaRPr lang="en-US"/>
          </a:p>
        </p:txBody>
      </p:sp>
    </p:spTree>
    <p:extLst>
      <p:ext uri="{BB962C8B-B14F-4D97-AF65-F5344CB8AC3E}">
        <p14:creationId xmlns:p14="http://schemas.microsoft.com/office/powerpoint/2010/main" val="3211147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a:t>
            </a:r>
            <a:r>
              <a:rPr lang="en-US" baseline="0" dirty="0" smtClean="0"/>
              <a:t> analysis when considering electricity &amp; water consumption.  Should be evaluated as an element of total cost of ownership (including maintenance and other factors). </a:t>
            </a:r>
          </a:p>
        </p:txBody>
      </p:sp>
      <p:sp>
        <p:nvSpPr>
          <p:cNvPr id="4" name="Slide Number Placeholder 3"/>
          <p:cNvSpPr>
            <a:spLocks noGrp="1"/>
          </p:cNvSpPr>
          <p:nvPr>
            <p:ph type="sldNum" sz="quarter" idx="10"/>
          </p:nvPr>
        </p:nvSpPr>
        <p:spPr/>
        <p:txBody>
          <a:bodyPr/>
          <a:lstStyle/>
          <a:p>
            <a:fld id="{C0C2A4A3-5B82-44CF-8D0A-A079BE5CF100}" type="slidenum">
              <a:rPr lang="en-US" smtClean="0"/>
              <a:pPr/>
              <a:t>29</a:t>
            </a:fld>
            <a:endParaRPr lang="en-US"/>
          </a:p>
        </p:txBody>
      </p:sp>
    </p:spTree>
    <p:extLst>
      <p:ext uri="{BB962C8B-B14F-4D97-AF65-F5344CB8AC3E}">
        <p14:creationId xmlns:p14="http://schemas.microsoft.com/office/powerpoint/2010/main" val="58758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electricity rates, Nampa slightly cheaper than</a:t>
            </a:r>
            <a:r>
              <a:rPr lang="en-US" baseline="0" dirty="0" smtClean="0"/>
              <a:t> Seattle</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30</a:t>
            </a:fld>
            <a:endParaRPr lang="en-US"/>
          </a:p>
        </p:txBody>
      </p:sp>
    </p:spTree>
    <p:extLst>
      <p:ext uri="{BB962C8B-B14F-4D97-AF65-F5344CB8AC3E}">
        <p14:creationId xmlns:p14="http://schemas.microsoft.com/office/powerpoint/2010/main" val="143610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&amp; electricity in the 2%-4%</a:t>
            </a:r>
            <a:r>
              <a:rPr lang="en-US" baseline="0" dirty="0" smtClean="0"/>
              <a:t> range, maybe lower</a:t>
            </a:r>
          </a:p>
        </p:txBody>
      </p:sp>
      <p:sp>
        <p:nvSpPr>
          <p:cNvPr id="4" name="Slide Number Placeholder 3"/>
          <p:cNvSpPr>
            <a:spLocks noGrp="1"/>
          </p:cNvSpPr>
          <p:nvPr>
            <p:ph type="sldNum" sz="quarter" idx="10"/>
          </p:nvPr>
        </p:nvSpPr>
        <p:spPr/>
        <p:txBody>
          <a:bodyPr/>
          <a:lstStyle/>
          <a:p>
            <a:fld id="{C0C2A4A3-5B82-44CF-8D0A-A079BE5CF100}" type="slidenum">
              <a:rPr lang="en-US" smtClean="0"/>
              <a:pPr/>
              <a:t>3</a:t>
            </a:fld>
            <a:endParaRPr lang="en-US"/>
          </a:p>
        </p:txBody>
      </p:sp>
    </p:spTree>
    <p:extLst>
      <p:ext uri="{BB962C8B-B14F-4D97-AF65-F5344CB8AC3E}">
        <p14:creationId xmlns:p14="http://schemas.microsoft.com/office/powerpoint/2010/main" val="3932371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 of 2 water rates – cheapest in the country to most expensive in the country</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31</a:t>
            </a:fld>
            <a:endParaRPr lang="en-US"/>
          </a:p>
        </p:txBody>
      </p:sp>
    </p:spTree>
    <p:extLst>
      <p:ext uri="{BB962C8B-B14F-4D97-AF65-F5344CB8AC3E}">
        <p14:creationId xmlns:p14="http://schemas.microsoft.com/office/powerpoint/2010/main" val="2963275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electricity alone… water-cooled wins out on</a:t>
            </a:r>
            <a:r>
              <a:rPr lang="en-US" baseline="0" dirty="0" smtClean="0"/>
              <a:t> utility cost.</a:t>
            </a:r>
          </a:p>
          <a:p>
            <a:endParaRPr lang="en-US" baseline="0" dirty="0" smtClean="0"/>
          </a:p>
          <a:p>
            <a:r>
              <a:rPr lang="en-US" baseline="0" dirty="0" smtClean="0"/>
              <a:t>When considering electricity &amp; water costs, water-cooled still wins in Idaho but air-cooled is most cost efficient in Seattle</a:t>
            </a:r>
          </a:p>
          <a:p>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32</a:t>
            </a:fld>
            <a:endParaRPr lang="en-US"/>
          </a:p>
        </p:txBody>
      </p:sp>
    </p:spTree>
    <p:extLst>
      <p:ext uri="{BB962C8B-B14F-4D97-AF65-F5344CB8AC3E}">
        <p14:creationId xmlns:p14="http://schemas.microsoft.com/office/powerpoint/2010/main" val="3527156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 whole building water</a:t>
            </a:r>
            <a:r>
              <a:rPr lang="en-US" baseline="0" dirty="0" smtClean="0"/>
              <a:t> modeling – from concept to compliance</a:t>
            </a:r>
          </a:p>
          <a:p>
            <a:endParaRPr lang="en-US" baseline="0" dirty="0" smtClean="0"/>
          </a:p>
          <a:p>
            <a:r>
              <a:rPr lang="en-US" baseline="0" dirty="0" smtClean="0"/>
              <a:t>Approach water efficient design in the same manner as energy efficient design (first reduce demand for water, look at reuse opportunities and natural resources, minimize potable water required for makeup).</a:t>
            </a:r>
          </a:p>
          <a:p>
            <a:endParaRPr lang="en-US" baseline="0" dirty="0" smtClean="0"/>
          </a:p>
          <a:p>
            <a:r>
              <a:rPr lang="en-US" baseline="0" dirty="0" smtClean="0"/>
              <a:t>Support early estimates, focus on baking in key concepts with the greatest potential for impact, then transition to detailed calculations and energy/water models to support design and compliance.</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33</a:t>
            </a:fld>
            <a:endParaRPr lang="en-US"/>
          </a:p>
        </p:txBody>
      </p:sp>
    </p:spTree>
    <p:extLst>
      <p:ext uri="{BB962C8B-B14F-4D97-AF65-F5344CB8AC3E}">
        <p14:creationId xmlns:p14="http://schemas.microsoft.com/office/powerpoint/2010/main" val="3309370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WUI</a:t>
            </a:r>
            <a:r>
              <a:rPr lang="en-US" baseline="0" dirty="0" smtClean="0"/>
              <a:t> similar to EUI, metric of water consumed per normalized per unit floor area</a:t>
            </a:r>
          </a:p>
          <a:p>
            <a:endParaRPr lang="en-US" baseline="0" dirty="0" smtClean="0"/>
          </a:p>
          <a:p>
            <a:r>
              <a:rPr lang="en-US" baseline="0" dirty="0" smtClean="0"/>
              <a:t>Water benchmarks and design criteria much less established as compared to energy.  Can be inconsistent and include/exclude different end-uses.</a:t>
            </a:r>
          </a:p>
          <a:p>
            <a:endParaRPr lang="en-US" baseline="0" dirty="0" smtClean="0"/>
          </a:p>
          <a:p>
            <a:r>
              <a:rPr lang="en-US" baseline="0" dirty="0" smtClean="0"/>
              <a:t>Similar to hospitals or healthcare, wide range of lab/research program types (</a:t>
            </a:r>
            <a:r>
              <a:rPr lang="en-US" baseline="0" dirty="0" err="1" smtClean="0"/>
              <a:t>chem</a:t>
            </a:r>
            <a:r>
              <a:rPr lang="en-US" baseline="0" dirty="0" smtClean="0"/>
              <a:t>, bio, vivarium, research, teaching, etc.)</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34</a:t>
            </a:fld>
            <a:endParaRPr lang="en-US"/>
          </a:p>
        </p:txBody>
      </p:sp>
    </p:spTree>
    <p:extLst>
      <p:ext uri="{BB962C8B-B14F-4D97-AF65-F5344CB8AC3E}">
        <p14:creationId xmlns:p14="http://schemas.microsoft.com/office/powerpoint/2010/main" val="302547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an appropriate WUI target for given</a:t>
            </a:r>
            <a:r>
              <a:rPr lang="en-US" baseline="0" dirty="0" smtClean="0"/>
              <a:t> program mix</a:t>
            </a:r>
          </a:p>
          <a:p>
            <a:endParaRPr lang="en-US" baseline="0" dirty="0" smtClean="0"/>
          </a:p>
          <a:p>
            <a:r>
              <a:rPr lang="en-US" baseline="0" dirty="0" smtClean="0"/>
              <a:t>Adjust water-end uses as appropriate</a:t>
            </a:r>
          </a:p>
          <a:p>
            <a:endParaRPr lang="en-US" baseline="0" dirty="0" smtClean="0"/>
          </a:p>
          <a:p>
            <a:r>
              <a:rPr lang="en-US" baseline="0" dirty="0" smtClean="0"/>
              <a:t>Consider current codes vs. vintage codes when using benchmark information</a:t>
            </a:r>
          </a:p>
        </p:txBody>
      </p:sp>
      <p:sp>
        <p:nvSpPr>
          <p:cNvPr id="4" name="Slide Number Placeholder 3"/>
          <p:cNvSpPr>
            <a:spLocks noGrp="1"/>
          </p:cNvSpPr>
          <p:nvPr>
            <p:ph type="sldNum" sz="quarter" idx="10"/>
          </p:nvPr>
        </p:nvSpPr>
        <p:spPr/>
        <p:txBody>
          <a:bodyPr/>
          <a:lstStyle/>
          <a:p>
            <a:fld id="{C0C2A4A3-5B82-44CF-8D0A-A079BE5CF100}" type="slidenum">
              <a:rPr lang="en-US" smtClean="0"/>
              <a:pPr/>
              <a:t>35</a:t>
            </a:fld>
            <a:endParaRPr lang="en-US"/>
          </a:p>
        </p:txBody>
      </p:sp>
    </p:spTree>
    <p:extLst>
      <p:ext uri="{BB962C8B-B14F-4D97-AF65-F5344CB8AC3E}">
        <p14:creationId xmlns:p14="http://schemas.microsoft.com/office/powerpoint/2010/main" val="1057913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square footage and WUI estimate</a:t>
            </a:r>
          </a:p>
          <a:p>
            <a:endParaRPr lang="en-US" dirty="0" smtClean="0"/>
          </a:p>
          <a:p>
            <a:r>
              <a:rPr lang="en-US" dirty="0" smtClean="0"/>
              <a:t>Allocate</a:t>
            </a:r>
            <a:r>
              <a:rPr lang="en-US" baseline="0" dirty="0" smtClean="0"/>
              <a:t> end-uses as appropriate and then apply savings estimates to each end-use from benchmarks or analysis results</a:t>
            </a:r>
            <a:endParaRPr lang="en-US" dirty="0" smtClean="0"/>
          </a:p>
        </p:txBody>
      </p:sp>
      <p:sp>
        <p:nvSpPr>
          <p:cNvPr id="4" name="Slide Number Placeholder 3"/>
          <p:cNvSpPr>
            <a:spLocks noGrp="1"/>
          </p:cNvSpPr>
          <p:nvPr>
            <p:ph type="sldNum" sz="quarter" idx="10"/>
          </p:nvPr>
        </p:nvSpPr>
        <p:spPr/>
        <p:txBody>
          <a:bodyPr/>
          <a:lstStyle/>
          <a:p>
            <a:fld id="{C0C2A4A3-5B82-44CF-8D0A-A079BE5CF100}" type="slidenum">
              <a:rPr lang="en-US" smtClean="0"/>
              <a:pPr/>
              <a:t>36</a:t>
            </a:fld>
            <a:endParaRPr lang="en-US"/>
          </a:p>
        </p:txBody>
      </p:sp>
    </p:spTree>
    <p:extLst>
      <p:ext uri="{BB962C8B-B14F-4D97-AF65-F5344CB8AC3E}">
        <p14:creationId xmlns:p14="http://schemas.microsoft.com/office/powerpoint/2010/main" val="2333091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annual estimates to monthly estimates</a:t>
            </a:r>
          </a:p>
          <a:p>
            <a:endParaRPr lang="en-US" dirty="0" smtClean="0"/>
          </a:p>
          <a:p>
            <a:r>
              <a:rPr lang="en-US" dirty="0" smtClean="0"/>
              <a:t>Some</a:t>
            </a:r>
            <a:r>
              <a:rPr lang="en-US" baseline="0" dirty="0" smtClean="0"/>
              <a:t> end-uses are more consistent throughout the year while others are more seasonally driven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37</a:t>
            </a:fld>
            <a:endParaRPr lang="en-US"/>
          </a:p>
        </p:txBody>
      </p:sp>
    </p:spTree>
    <p:extLst>
      <p:ext uri="{BB962C8B-B14F-4D97-AF65-F5344CB8AC3E}">
        <p14:creationId xmlns:p14="http://schemas.microsoft.com/office/powerpoint/2010/main" val="1538100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quantity and time-of-use considerations, begin to understand quality requirements</a:t>
            </a:r>
          </a:p>
          <a:p>
            <a:endParaRPr lang="en-US" baseline="0" dirty="0" smtClean="0"/>
          </a:p>
          <a:p>
            <a:r>
              <a:rPr lang="en-US" baseline="0" dirty="0" smtClean="0"/>
              <a:t>What are the actual RO end-uses, which can be served by non-potable water, etc.</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38</a:t>
            </a:fld>
            <a:endParaRPr lang="en-US"/>
          </a:p>
        </p:txBody>
      </p:sp>
    </p:spTree>
    <p:extLst>
      <p:ext uri="{BB962C8B-B14F-4D97-AF65-F5344CB8AC3E}">
        <p14:creationId xmlns:p14="http://schemas.microsoft.com/office/powerpoint/2010/main" val="314595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and crumbling infrastructure, declining quality (FLINT),</a:t>
            </a:r>
            <a:r>
              <a:rPr lang="en-US" baseline="0" dirty="0" smtClean="0"/>
              <a:t> increased demand, full cost accounting to make up for lack of investment over the past years &amp; decades</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4</a:t>
            </a:fld>
            <a:endParaRPr lang="en-US"/>
          </a:p>
        </p:txBody>
      </p:sp>
    </p:spTree>
    <p:extLst>
      <p:ext uri="{BB962C8B-B14F-4D97-AF65-F5344CB8AC3E}">
        <p14:creationId xmlns:p14="http://schemas.microsoft.com/office/powerpoint/2010/main" val="251031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issues &amp; correlation to cost are extremely local issue.</a:t>
            </a:r>
          </a:p>
          <a:p>
            <a:endParaRPr lang="en-US" dirty="0" smtClean="0"/>
          </a:p>
          <a:p>
            <a:r>
              <a:rPr lang="en-US" dirty="0" smtClean="0"/>
              <a:t>Climate,</a:t>
            </a:r>
            <a:r>
              <a:rPr lang="en-US" baseline="0" dirty="0" smtClean="0"/>
              <a:t> geography, policy, infrastructure all have different impacts on availability &amp; cost of water/sewer</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5</a:t>
            </a:fld>
            <a:endParaRPr lang="en-US"/>
          </a:p>
        </p:txBody>
      </p:sp>
    </p:spTree>
    <p:extLst>
      <p:ext uri="{BB962C8B-B14F-4D97-AF65-F5344CB8AC3E}">
        <p14:creationId xmlns:p14="http://schemas.microsoft.com/office/powerpoint/2010/main" val="220675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a:t>
            </a:r>
            <a:r>
              <a:rPr lang="en-US" baseline="0" dirty="0" smtClean="0"/>
              <a:t> and water are intrinsically tied together</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6</a:t>
            </a:fld>
            <a:endParaRPr lang="en-US"/>
          </a:p>
        </p:txBody>
      </p:sp>
    </p:spTree>
    <p:extLst>
      <p:ext uri="{BB962C8B-B14F-4D97-AF65-F5344CB8AC3E}">
        <p14:creationId xmlns:p14="http://schemas.microsoft.com/office/powerpoint/2010/main" val="39738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refers</a:t>
            </a:r>
            <a:r>
              <a:rPr lang="en-US" baseline="0" dirty="0" smtClean="0"/>
              <a:t> to withdrawal, in some cases water is returned to source but may have environmental impacts.</a:t>
            </a:r>
          </a:p>
          <a:p>
            <a:endParaRPr lang="en-US" baseline="0" dirty="0" smtClean="0"/>
          </a:p>
          <a:p>
            <a:r>
              <a:rPr lang="en-US" baseline="0" dirty="0" smtClean="0"/>
              <a:t>Figure slightly outdated (2011) – current ratio is closer to 4:1</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7</a:t>
            </a:fld>
            <a:endParaRPr lang="en-US"/>
          </a:p>
        </p:txBody>
      </p:sp>
    </p:spTree>
    <p:extLst>
      <p:ext uri="{BB962C8B-B14F-4D97-AF65-F5344CB8AC3E}">
        <p14:creationId xmlns:p14="http://schemas.microsoft.com/office/powerpoint/2010/main" val="136553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 vary by technology and location but hydro</a:t>
            </a:r>
            <a:r>
              <a:rPr lang="en-US" baseline="0" dirty="0" smtClean="0"/>
              <a:t> is by far the worst offender.</a:t>
            </a:r>
          </a:p>
          <a:p>
            <a:endParaRPr lang="en-US" baseline="0" dirty="0" smtClean="0"/>
          </a:p>
          <a:p>
            <a:r>
              <a:rPr lang="en-US" baseline="0" dirty="0" smtClean="0"/>
              <a:t>A tremendous amount of water is also ‘consumed’ meaning evaporated into the atmosphere for heat rejection.  It may be part of the natural water cycle but it is not available for use when needed, droughts. </a:t>
            </a:r>
          </a:p>
        </p:txBody>
      </p:sp>
      <p:sp>
        <p:nvSpPr>
          <p:cNvPr id="4" name="Slide Number Placeholder 3"/>
          <p:cNvSpPr>
            <a:spLocks noGrp="1"/>
          </p:cNvSpPr>
          <p:nvPr>
            <p:ph type="sldNum" sz="quarter" idx="10"/>
          </p:nvPr>
        </p:nvSpPr>
        <p:spPr/>
        <p:txBody>
          <a:bodyPr/>
          <a:lstStyle/>
          <a:p>
            <a:fld id="{C0C2A4A3-5B82-44CF-8D0A-A079BE5CF100}" type="slidenum">
              <a:rPr lang="en-US" smtClean="0"/>
              <a:pPr/>
              <a:t>8</a:t>
            </a:fld>
            <a:endParaRPr lang="en-US"/>
          </a:p>
        </p:txBody>
      </p:sp>
    </p:spTree>
    <p:extLst>
      <p:ext uri="{BB962C8B-B14F-4D97-AF65-F5344CB8AC3E}">
        <p14:creationId xmlns:p14="http://schemas.microsoft.com/office/powerpoint/2010/main" val="223885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costs associated</a:t>
            </a:r>
            <a:r>
              <a:rPr lang="en-US" baseline="0" dirty="0" smtClean="0"/>
              <a:t> with conveyance and treatment of water. </a:t>
            </a:r>
          </a:p>
          <a:p>
            <a:endParaRPr lang="en-US" baseline="0" dirty="0" smtClean="0"/>
          </a:p>
          <a:p>
            <a:r>
              <a:rPr lang="en-US" baseline="0" dirty="0" smtClean="0"/>
              <a:t>Longer distances, lower quality, increased loss and leakage.  </a:t>
            </a:r>
          </a:p>
          <a:p>
            <a:endParaRPr lang="en-US" baseline="0" dirty="0" smtClean="0"/>
          </a:p>
          <a:p>
            <a:r>
              <a:rPr lang="en-US" baseline="0" dirty="0" smtClean="0"/>
              <a:t>Embodied energy in different sources. </a:t>
            </a:r>
            <a:endParaRPr lang="en-US" dirty="0"/>
          </a:p>
        </p:txBody>
      </p:sp>
      <p:sp>
        <p:nvSpPr>
          <p:cNvPr id="4" name="Slide Number Placeholder 3"/>
          <p:cNvSpPr>
            <a:spLocks noGrp="1"/>
          </p:cNvSpPr>
          <p:nvPr>
            <p:ph type="sldNum" sz="quarter" idx="10"/>
          </p:nvPr>
        </p:nvSpPr>
        <p:spPr/>
        <p:txBody>
          <a:bodyPr/>
          <a:lstStyle/>
          <a:p>
            <a:fld id="{C0C2A4A3-5B82-44CF-8D0A-A079BE5CF100}" type="slidenum">
              <a:rPr lang="en-US" smtClean="0"/>
              <a:pPr/>
              <a:t>9</a:t>
            </a:fld>
            <a:endParaRPr lang="en-US"/>
          </a:p>
        </p:txBody>
      </p:sp>
    </p:spTree>
    <p:extLst>
      <p:ext uri="{BB962C8B-B14F-4D97-AF65-F5344CB8AC3E}">
        <p14:creationId xmlns:p14="http://schemas.microsoft.com/office/powerpoint/2010/main" val="291061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p:nvPr>
        </p:nvSpPr>
        <p:spPr>
          <a:xfrm>
            <a:off x="685800" y="2130425"/>
            <a:ext cx="7772400" cy="1470025"/>
          </a:xfrm>
        </p:spPr>
        <p:txBody>
          <a:bodyPr/>
          <a:lstStyle/>
          <a:p>
            <a:r>
              <a:rPr lang="en-US"/>
              <a:t>Click to edit Master title style</a:t>
            </a:r>
          </a:p>
        </p:txBody>
      </p:sp>
      <p:sp>
        <p:nvSpPr>
          <p:cNvPr id="1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Date Placeholder 3"/>
          <p:cNvSpPr>
            <a:spLocks noGrp="1"/>
          </p:cNvSpPr>
          <p:nvPr>
            <p:ph type="dt" sz="half" idx="10"/>
          </p:nvPr>
        </p:nvSpPr>
        <p:spPr>
          <a:xfrm>
            <a:off x="457200" y="6356350"/>
            <a:ext cx="2133600" cy="365125"/>
          </a:xfrm>
          <a:prstGeom prst="rect">
            <a:avLst/>
          </a:prstGeom>
        </p:spPr>
        <p:txBody>
          <a:bodyPr/>
          <a:lstStyle/>
          <a:p>
            <a:fld id="{12842D58-DF5D-4A81-972C-E1A88ACDF5E8}" type="datetimeFigureOut">
              <a:rPr lang="en-US" smtClean="0"/>
              <a:pPr/>
              <a:t>8/28/2017</a:t>
            </a:fld>
            <a:endParaRPr lang="en-US"/>
          </a:p>
        </p:txBody>
      </p:sp>
      <p:sp>
        <p:nvSpPr>
          <p:cNvPr id="1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6" name="Slide Number Placeholder 5"/>
          <p:cNvSpPr>
            <a:spLocks noGrp="1"/>
          </p:cNvSpPr>
          <p:nvPr>
            <p:ph type="sldNum" sz="quarter" idx="12"/>
          </p:nvPr>
        </p:nvSpPr>
        <p:spPr>
          <a:xfrm>
            <a:off x="6553200" y="6356350"/>
            <a:ext cx="2133600" cy="365125"/>
          </a:xfrm>
          <a:prstGeom prst="rect">
            <a:avLst/>
          </a:prstGeom>
        </p:spPr>
        <p:txBody>
          <a:bodyPr/>
          <a:lstStyle/>
          <a:p>
            <a:fld id="{9077F715-5746-4035-A882-ABC77B141A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
        <p:nvSpPr>
          <p:cNvPr id="9" name="Title Placeholder 1"/>
          <p:cNvSpPr>
            <a:spLocks noGrp="1"/>
          </p:cNvSpPr>
          <p:nvPr>
            <p:ph type="title"/>
          </p:nvPr>
        </p:nvSpPr>
        <p:spPr>
          <a:xfrm>
            <a:off x="257175" y="276225"/>
            <a:ext cx="8610600" cy="838200"/>
          </a:xfrm>
          <a:prstGeom prst="rect">
            <a:avLst/>
          </a:prstGeom>
          <a:noFill/>
        </p:spPr>
        <p:txBody>
          <a:bodyPr vert="horz" lIns="91440" tIns="45720" rIns="91440" bIns="45720" rtlCol="0" anchor="t">
            <a:normAutofit/>
          </a:bodyPr>
          <a:lstStyle>
            <a:lvl1pPr>
              <a:defRPr cap="all" baseline="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7BD139-A566-4A9F-8B28-A16A3A9318E0}" type="datetimeFigureOut">
              <a:rPr lang="en-US" smtClean="0"/>
              <a:pPr/>
              <a:t>8/28/2017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29400" y="6356350"/>
            <a:ext cx="2133600" cy="365125"/>
          </a:xfrm>
          <a:prstGeom prst="rect">
            <a:avLst/>
          </a:prstGeom>
        </p:spPr>
        <p:txBody>
          <a:bodyPr/>
          <a:lstStyle/>
          <a:p>
            <a:fld id="{B64042A1-9895-4D40-806E-5A5A27570D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75" y="276225"/>
            <a:ext cx="8610600" cy="838200"/>
          </a:xfrm>
          <a:prstGeom prst="rect">
            <a:avLst/>
          </a:prstGeom>
          <a:noFill/>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47650" y="1371600"/>
            <a:ext cx="86106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WHospClinics_slide-1.jpg"/>
          <p:cNvPicPr>
            <a:picLocks noChangeAspect="1"/>
          </p:cNvPicPr>
          <p:nvPr/>
        </p:nvPicPr>
        <p:blipFill>
          <a:blip r:embed="rId3" cstate="print"/>
          <a:stretch>
            <a:fillRect/>
          </a:stretch>
        </p:blipFill>
        <p:spPr>
          <a:xfrm>
            <a:off x="0" y="0"/>
            <a:ext cx="9144000" cy="6858000"/>
          </a:xfrm>
          <a:prstGeom prst="rect">
            <a:avLst/>
          </a:prstGeom>
        </p:spPr>
      </p:pic>
      <p:pic>
        <p:nvPicPr>
          <p:cNvPr id="10" name="Picture 9" descr="AEI logo Wht for Microsoft Powerpoint with colored background.gif"/>
          <p:cNvPicPr>
            <a:picLocks noChangeAspect="1"/>
          </p:cNvPicPr>
          <p:nvPr/>
        </p:nvPicPr>
        <p:blipFill>
          <a:blip r:embed="rId4" cstate="print"/>
          <a:stretch>
            <a:fillRect/>
          </a:stretch>
        </p:blipFill>
        <p:spPr>
          <a:xfrm>
            <a:off x="7381875" y="6019800"/>
            <a:ext cx="1524000" cy="337234"/>
          </a:xfrm>
          <a:prstGeom prst="rect">
            <a:avLst/>
          </a:prstGeom>
        </p:spPr>
      </p:pic>
      <p:sp>
        <p:nvSpPr>
          <p:cNvPr id="4" name="Title 15"/>
          <p:cNvSpPr txBox="1">
            <a:spLocks/>
          </p:cNvSpPr>
          <p:nvPr/>
        </p:nvSpPr>
        <p:spPr>
          <a:xfrm>
            <a:off x="1214534" y="2070618"/>
            <a:ext cx="6858000" cy="609600"/>
          </a:xfrm>
          <a:prstGeom prst="rect">
            <a:avLst/>
          </a:prstGeom>
          <a:noFill/>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b="1" spc="300" dirty="0">
                <a:latin typeface="Century Gothic" pitchFamily="34" charset="0"/>
                <a:ea typeface="+mj-ea"/>
                <a:cs typeface="+mj-cs"/>
              </a:rPr>
              <a:t>Designing for Efficient Water Use in Lab Buildings</a:t>
            </a:r>
            <a:endParaRPr kumimoji="0" lang="en-US" sz="2600" b="1" i="0" u="none" strike="noStrike" kern="1200" cap="none" spc="300" normalizeH="0" baseline="0" noProof="0" dirty="0">
              <a:ln>
                <a:noFill/>
              </a:ln>
              <a:solidFill>
                <a:schemeClr val="tx1"/>
              </a:solidFill>
              <a:effectLst/>
              <a:uLnTx/>
              <a:uFillTx/>
              <a:latin typeface="Century Gothic" pitchFamily="34" charset="0"/>
              <a:ea typeface="+mj-ea"/>
              <a:cs typeface="+mj-cs"/>
            </a:endParaRPr>
          </a:p>
        </p:txBody>
      </p:sp>
      <p:sp>
        <p:nvSpPr>
          <p:cNvPr id="8" name="TextBox 7"/>
          <p:cNvSpPr txBox="1"/>
          <p:nvPr/>
        </p:nvSpPr>
        <p:spPr>
          <a:xfrm>
            <a:off x="1366934" y="3090446"/>
            <a:ext cx="6553200" cy="338554"/>
          </a:xfrm>
          <a:prstGeom prst="rect">
            <a:avLst/>
          </a:prstGeom>
          <a:noFill/>
        </p:spPr>
        <p:txBody>
          <a:bodyPr wrap="square" rtlCol="0">
            <a:spAutoFit/>
          </a:bodyPr>
          <a:lstStyle/>
          <a:p>
            <a:pPr algn="ctr"/>
            <a:r>
              <a:rPr lang="en-US" sz="2400" spc="300" baseline="30000" dirty="0">
                <a:solidFill>
                  <a:srgbClr val="4597CB"/>
                </a:solidFill>
                <a:latin typeface="Century Gothic" pitchFamily="34" charset="0"/>
              </a:rPr>
              <a:t>Why Design Teams Miss This Boat</a:t>
            </a:r>
          </a:p>
        </p:txBody>
      </p:sp>
      <p:sp>
        <p:nvSpPr>
          <p:cNvPr id="11" name="Title 15"/>
          <p:cNvSpPr txBox="1">
            <a:spLocks/>
          </p:cNvSpPr>
          <p:nvPr/>
        </p:nvSpPr>
        <p:spPr>
          <a:xfrm>
            <a:off x="1864567" y="4182736"/>
            <a:ext cx="5557935" cy="770264"/>
          </a:xfrm>
          <a:prstGeom prst="rect">
            <a:avLst/>
          </a:prstGeom>
          <a:noFill/>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sz="1400" b="1" spc="300" dirty="0">
                <a:latin typeface="Century Gothic" pitchFamily="34" charset="0"/>
                <a:ea typeface="+mj-ea"/>
                <a:cs typeface="+mj-cs"/>
              </a:rPr>
              <a:t>Lyle Keck</a:t>
            </a:r>
            <a:r>
              <a:rPr lang="en-US" sz="1400" spc="300" dirty="0">
                <a:latin typeface="Century Gothic" pitchFamily="34" charset="0"/>
                <a:ea typeface="+mj-ea"/>
                <a:cs typeface="+mj-cs"/>
              </a:rPr>
              <a:t>, PE, LEED AP BD+C</a:t>
            </a:r>
          </a:p>
          <a:p>
            <a:pPr marL="0" marR="0" lvl="0" indent="0" algn="ctr" defTabSz="914400" rtl="0" eaLnBrk="1" fontAlgn="auto" latinLnBrk="0" hangingPunct="1">
              <a:lnSpc>
                <a:spcPct val="100000"/>
              </a:lnSpc>
              <a:spcBef>
                <a:spcPct val="0"/>
              </a:spcBef>
              <a:spcAft>
                <a:spcPts val="600"/>
              </a:spcAft>
              <a:buClrTx/>
              <a:buSzTx/>
              <a:buFontTx/>
              <a:buNone/>
              <a:tabLst/>
              <a:defRPr/>
            </a:pPr>
            <a:r>
              <a:rPr lang="en-US" sz="1400" spc="300" dirty="0">
                <a:latin typeface="Century Gothic" pitchFamily="34" charset="0"/>
                <a:ea typeface="+mj-ea"/>
                <a:cs typeface="+mj-cs"/>
              </a:rPr>
              <a:t>2017 Colorado I2SL Chapter Education Day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30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DB176FD-354E-4F5D-B1D6-6E90608E837E}"/>
              </a:ext>
            </a:extLst>
          </p:cNvPr>
          <p:cNvSpPr>
            <a:spLocks noGrp="1"/>
          </p:cNvSpPr>
          <p:nvPr>
            <p:ph idx="1"/>
          </p:nvPr>
        </p:nvSpPr>
        <p:spPr/>
        <p:txBody>
          <a:bodyPr/>
          <a:lstStyle/>
          <a:p>
            <a:r>
              <a:rPr lang="en-US" dirty="0" smtClean="0"/>
              <a:t>Heat rejection (cooling tower)</a:t>
            </a:r>
          </a:p>
        </p:txBody>
      </p:sp>
      <p:sp>
        <p:nvSpPr>
          <p:cNvPr id="3" name="Title 2">
            <a:extLst>
              <a:ext uri="{FF2B5EF4-FFF2-40B4-BE49-F238E27FC236}">
                <a16:creationId xmlns:a16="http://schemas.microsoft.com/office/drawing/2014/main" xmlns="" id="{2CEE60BC-C630-4252-98CD-42CDDF9851F8}"/>
              </a:ext>
            </a:extLst>
          </p:cNvPr>
          <p:cNvSpPr>
            <a:spLocks noGrp="1"/>
          </p:cNvSpPr>
          <p:nvPr>
            <p:ph type="title"/>
          </p:nvPr>
        </p:nvSpPr>
        <p:spPr/>
        <p:txBody>
          <a:bodyPr/>
          <a:lstStyle/>
          <a:p>
            <a:r>
              <a:rPr lang="en-US" dirty="0" err="1"/>
              <a:t>Energy:water</a:t>
            </a:r>
            <a:r>
              <a:rPr lang="en-US" dirty="0"/>
              <a:t> NEXUS – Building SCALE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917646"/>
            <a:ext cx="5410200" cy="4635554"/>
          </a:xfrm>
          <a:prstGeom prst="rect">
            <a:avLst/>
          </a:prstGeom>
        </p:spPr>
      </p:pic>
    </p:spTree>
    <p:extLst>
      <p:ext uri="{BB962C8B-B14F-4D97-AF65-F5344CB8AC3E}">
        <p14:creationId xmlns:p14="http://schemas.microsoft.com/office/powerpoint/2010/main" val="15547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erickson\Desktop\Sustainable Group\Images\WWR_01.jpg"/>
          <p:cNvPicPr>
            <a:picLocks noChangeAspect="1" noChangeArrowheads="1"/>
          </p:cNvPicPr>
          <p:nvPr/>
        </p:nvPicPr>
        <p:blipFill>
          <a:blip r:embed="rId3" cstate="print"/>
          <a:srcRect/>
          <a:stretch>
            <a:fillRect/>
          </a:stretch>
        </p:blipFill>
        <p:spPr bwMode="auto">
          <a:xfrm>
            <a:off x="685800" y="1295400"/>
            <a:ext cx="7543801" cy="5029200"/>
          </a:xfrm>
          <a:prstGeom prst="rect">
            <a:avLst/>
          </a:prstGeom>
          <a:noFill/>
        </p:spPr>
      </p:pic>
      <p:sp>
        <p:nvSpPr>
          <p:cNvPr id="3" name="Title 2"/>
          <p:cNvSpPr>
            <a:spLocks noGrp="1"/>
          </p:cNvSpPr>
          <p:nvPr>
            <p:ph type="title"/>
          </p:nvPr>
        </p:nvSpPr>
        <p:spPr/>
        <p:txBody>
          <a:bodyPr/>
          <a:lstStyle/>
          <a:p>
            <a:r>
              <a:rPr lang="en-US" dirty="0" smtClean="0"/>
              <a:t>ENERGY:WATER NEXUS – FAÇADE ANALYSIS</a:t>
            </a:r>
            <a:endParaRPr lang="en-US" dirty="0"/>
          </a:p>
        </p:txBody>
      </p:sp>
    </p:spTree>
    <p:extLst>
      <p:ext uri="{BB962C8B-B14F-4D97-AF65-F5344CB8AC3E}">
        <p14:creationId xmlns:p14="http://schemas.microsoft.com/office/powerpoint/2010/main" val="158194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cstate="print"/>
          <a:srcRect l="5296" t="11670" r="4172" b="7793"/>
          <a:stretch/>
        </p:blipFill>
        <p:spPr bwMode="auto">
          <a:xfrm>
            <a:off x="6269520" y="3962400"/>
            <a:ext cx="1847799" cy="2362200"/>
          </a:xfrm>
          <a:prstGeom prst="rect">
            <a:avLst/>
          </a:prstGeom>
          <a:noFill/>
          <a:ln w="9525">
            <a:noFill/>
            <a:miter lim="800000"/>
            <a:headEnd/>
            <a:tailEnd/>
          </a:ln>
        </p:spPr>
      </p:pic>
      <p:pic>
        <p:nvPicPr>
          <p:cNvPr id="14" name="Picture 3"/>
          <p:cNvPicPr>
            <a:picLocks noChangeAspect="1" noChangeArrowheads="1"/>
          </p:cNvPicPr>
          <p:nvPr/>
        </p:nvPicPr>
        <p:blipFill rotWithShape="1">
          <a:blip r:embed="rId4" cstate="print"/>
          <a:srcRect l="3924" t="12368" r="5817" b="7732"/>
          <a:stretch/>
        </p:blipFill>
        <p:spPr bwMode="auto">
          <a:xfrm>
            <a:off x="3626491" y="3962400"/>
            <a:ext cx="1846186" cy="2362200"/>
          </a:xfrm>
          <a:prstGeom prst="rect">
            <a:avLst/>
          </a:prstGeom>
          <a:noFill/>
          <a:ln w="9525">
            <a:noFill/>
            <a:miter lim="800000"/>
            <a:headEnd/>
            <a:tailEnd/>
          </a:ln>
        </p:spPr>
      </p:pic>
      <p:pic>
        <p:nvPicPr>
          <p:cNvPr id="15" name="Picture 4"/>
          <p:cNvPicPr>
            <a:picLocks noChangeAspect="1" noChangeArrowheads="1"/>
          </p:cNvPicPr>
          <p:nvPr/>
        </p:nvPicPr>
        <p:blipFill rotWithShape="1">
          <a:blip r:embed="rId5" cstate="print"/>
          <a:srcRect l="4424" t="9106" r="3173" b="7791"/>
          <a:stretch/>
        </p:blipFill>
        <p:spPr bwMode="auto">
          <a:xfrm>
            <a:off x="942975" y="3886200"/>
            <a:ext cx="1886674" cy="2438400"/>
          </a:xfrm>
          <a:prstGeom prst="rect">
            <a:avLst/>
          </a:prstGeom>
          <a:noFill/>
          <a:ln w="9525">
            <a:noFill/>
            <a:miter lim="800000"/>
            <a:headEnd/>
            <a:tailEnd/>
          </a:ln>
        </p:spPr>
      </p:pic>
      <p:pic>
        <p:nvPicPr>
          <p:cNvPr id="60423" name="Picture 2" descr="C:\Users\perickson\Desktop\Projects\UPitt\UPMC\Images\3dSection_Conventional.jpg"/>
          <p:cNvPicPr>
            <a:picLocks noChangeAspect="1" noChangeArrowheads="1"/>
          </p:cNvPicPr>
          <p:nvPr/>
        </p:nvPicPr>
        <p:blipFill>
          <a:blip r:embed="rId6" cstate="print"/>
          <a:srcRect/>
          <a:stretch>
            <a:fillRect/>
          </a:stretch>
        </p:blipFill>
        <p:spPr bwMode="auto">
          <a:xfrm>
            <a:off x="6099290" y="1271587"/>
            <a:ext cx="2654472" cy="2286000"/>
          </a:xfrm>
          <a:prstGeom prst="rect">
            <a:avLst/>
          </a:prstGeom>
          <a:noFill/>
          <a:ln w="9525">
            <a:noFill/>
            <a:miter lim="800000"/>
            <a:headEnd/>
            <a:tailEnd/>
          </a:ln>
        </p:spPr>
      </p:pic>
      <p:pic>
        <p:nvPicPr>
          <p:cNvPr id="60424" name="Picture 4" descr="C:\Users\perickson\Desktop\Projects\UPitt\UPMC\Images\3dSection_HighMass.jpg"/>
          <p:cNvPicPr>
            <a:picLocks noChangeAspect="1" noChangeArrowheads="1"/>
          </p:cNvPicPr>
          <p:nvPr/>
        </p:nvPicPr>
        <p:blipFill>
          <a:blip r:embed="rId7" cstate="print"/>
          <a:srcRect/>
          <a:stretch>
            <a:fillRect/>
          </a:stretch>
        </p:blipFill>
        <p:spPr bwMode="auto">
          <a:xfrm>
            <a:off x="741903" y="1271587"/>
            <a:ext cx="2649749" cy="2286000"/>
          </a:xfrm>
          <a:prstGeom prst="rect">
            <a:avLst/>
          </a:prstGeom>
          <a:noFill/>
          <a:ln w="9525">
            <a:noFill/>
            <a:miter lim="800000"/>
            <a:headEnd/>
            <a:tailEnd/>
          </a:ln>
        </p:spPr>
      </p:pic>
      <p:pic>
        <p:nvPicPr>
          <p:cNvPr id="60425" name="Picture 5" descr="C:\Users\perickson\Desktop\Projects\UPitt\UPMC\Images\3dSection_RainScreenWindow.jpg"/>
          <p:cNvPicPr>
            <a:picLocks noChangeAspect="1" noChangeArrowheads="1"/>
          </p:cNvPicPr>
          <p:nvPr/>
        </p:nvPicPr>
        <p:blipFill>
          <a:blip r:embed="rId8" cstate="print"/>
          <a:srcRect/>
          <a:stretch>
            <a:fillRect/>
          </a:stretch>
        </p:blipFill>
        <p:spPr bwMode="auto">
          <a:xfrm>
            <a:off x="3450473" y="1285698"/>
            <a:ext cx="2623417" cy="2286000"/>
          </a:xfrm>
          <a:prstGeom prst="rect">
            <a:avLst/>
          </a:prstGeom>
          <a:noFill/>
          <a:ln w="9525">
            <a:noFill/>
            <a:miter lim="800000"/>
            <a:headEnd/>
            <a:tailEnd/>
          </a:ln>
        </p:spPr>
      </p:pic>
      <p:sp>
        <p:nvSpPr>
          <p:cNvPr id="10" name="Title 2">
            <a:extLst>
              <a:ext uri="{FF2B5EF4-FFF2-40B4-BE49-F238E27FC236}">
                <a16:creationId xmlns:a16="http://schemas.microsoft.com/office/drawing/2014/main" xmlns="" id="{2CEE60BC-C630-4252-98CD-42CDDF9851F8}"/>
              </a:ext>
            </a:extLst>
          </p:cNvPr>
          <p:cNvSpPr txBox="1">
            <a:spLocks/>
          </p:cNvSpPr>
          <p:nvPr/>
        </p:nvSpPr>
        <p:spPr>
          <a:xfrm>
            <a:off x="257175" y="276225"/>
            <a:ext cx="8610600" cy="838200"/>
          </a:xfrm>
          <a:prstGeom prst="rect">
            <a:avLst/>
          </a:prstGeom>
        </p:spPr>
        <p:txBody>
          <a:bodyPr/>
          <a:lstStyle>
            <a:lvl1pPr algn="l" defTabSz="914400" rtl="0" eaLnBrk="1" latinLnBrk="0" hangingPunct="1">
              <a:spcBef>
                <a:spcPct val="0"/>
              </a:spcBef>
              <a:buNone/>
              <a:defRPr sz="2800" kern="1200">
                <a:solidFill>
                  <a:schemeClr val="tx1"/>
                </a:solidFill>
                <a:latin typeface="Century Gothic" pitchFamily="34" charset="0"/>
                <a:ea typeface="+mj-ea"/>
                <a:cs typeface="+mj-cs"/>
              </a:defRPr>
            </a:lvl1pPr>
          </a:lstStyle>
          <a:p>
            <a:r>
              <a:rPr lang="en-US" dirty="0"/>
              <a:t>ENERGY:WATER NEXUS – FAÇADE ANALYSIS</a:t>
            </a:r>
          </a:p>
        </p:txBody>
      </p:sp>
    </p:spTree>
    <p:extLst>
      <p:ext uri="{BB962C8B-B14F-4D97-AF65-F5344CB8AC3E}">
        <p14:creationId xmlns:p14="http://schemas.microsoft.com/office/powerpoint/2010/main" val="5895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icture 246"/>
          <p:cNvPicPr>
            <a:picLocks noChangeAspect="1"/>
          </p:cNvPicPr>
          <p:nvPr/>
        </p:nvPicPr>
        <p:blipFill rotWithShape="1">
          <a:blip r:embed="rId3" cstate="print">
            <a:extLst>
              <a:ext uri="{28A0092B-C50C-407E-A947-70E740481C1C}">
                <a14:useLocalDpi xmlns:a14="http://schemas.microsoft.com/office/drawing/2010/main" val="0"/>
              </a:ext>
            </a:extLst>
          </a:blip>
          <a:srcRect t="4384" r="84629" b="56165"/>
          <a:stretch/>
        </p:blipFill>
        <p:spPr>
          <a:xfrm>
            <a:off x="1512370" y="962526"/>
            <a:ext cx="1218882" cy="2085474"/>
          </a:xfrm>
          <a:prstGeom prst="rect">
            <a:avLst/>
          </a:prstGeom>
        </p:spPr>
      </p:pic>
      <p:sp>
        <p:nvSpPr>
          <p:cNvPr id="21" name="TextBox 20"/>
          <p:cNvSpPr txBox="1"/>
          <p:nvPr/>
        </p:nvSpPr>
        <p:spPr>
          <a:xfrm>
            <a:off x="973745" y="3841439"/>
            <a:ext cx="4322740" cy="338554"/>
          </a:xfrm>
          <a:prstGeom prst="rect">
            <a:avLst/>
          </a:prstGeom>
          <a:noFill/>
        </p:spPr>
        <p:txBody>
          <a:bodyPr wrap="square" rtlCol="0">
            <a:spAutoFit/>
          </a:bodyPr>
          <a:lstStyle/>
          <a:p>
            <a:r>
              <a:rPr lang="en-US" sz="1600" b="1" dirty="0">
                <a:latin typeface="Century Gothic" panose="020B0502020202020204" pitchFamily="34" charset="0"/>
                <a:cs typeface="Calibri" panose="020F0502020204030204" pitchFamily="34" charset="0"/>
              </a:rPr>
              <a:t>Site Water </a:t>
            </a:r>
            <a:r>
              <a:rPr lang="en-US" sz="1600" dirty="0">
                <a:latin typeface="Century Gothic" panose="020B0502020202020204" pitchFamily="34" charset="0"/>
                <a:cs typeface="Calibri" panose="020F0502020204030204" pitchFamily="34" charset="0"/>
              </a:rPr>
              <a:t>decreases by </a:t>
            </a:r>
            <a:r>
              <a:rPr lang="en-US" sz="1600" b="1" dirty="0">
                <a:solidFill>
                  <a:srgbClr val="FF0000"/>
                </a:solidFill>
                <a:latin typeface="Century Gothic" panose="020B0502020202020204" pitchFamily="34" charset="0"/>
                <a:cs typeface="Calibri" panose="020F0502020204030204" pitchFamily="34" charset="0"/>
              </a:rPr>
              <a:t>3 L/day</a:t>
            </a:r>
          </a:p>
        </p:txBody>
      </p:sp>
      <p:sp>
        <p:nvSpPr>
          <p:cNvPr id="218" name="TextBox 217"/>
          <p:cNvSpPr txBox="1"/>
          <p:nvPr/>
        </p:nvSpPr>
        <p:spPr>
          <a:xfrm>
            <a:off x="981571" y="3079305"/>
            <a:ext cx="5037268" cy="338554"/>
          </a:xfrm>
          <a:prstGeom prst="rect">
            <a:avLst/>
          </a:prstGeom>
          <a:noFill/>
        </p:spPr>
        <p:txBody>
          <a:bodyPr wrap="square" rtlCol="0">
            <a:spAutoFit/>
          </a:bodyPr>
          <a:lstStyle/>
          <a:p>
            <a:r>
              <a:rPr lang="en-US" sz="1600" dirty="0">
                <a:latin typeface="Century Gothic" panose="020B0502020202020204" pitchFamily="34" charset="0"/>
                <a:cs typeface="Calibri" panose="020F0502020204030204" pitchFamily="34" charset="0"/>
              </a:rPr>
              <a:t>For every </a:t>
            </a:r>
            <a:r>
              <a:rPr lang="en-US" sz="1600" b="1" dirty="0">
                <a:latin typeface="Century Gothic" panose="020B0502020202020204" pitchFamily="34" charset="0"/>
                <a:cs typeface="Calibri" panose="020F0502020204030204" pitchFamily="34" charset="0"/>
              </a:rPr>
              <a:t>10 SF </a:t>
            </a:r>
            <a:r>
              <a:rPr lang="en-US" sz="1600" dirty="0">
                <a:latin typeface="Century Gothic" panose="020B0502020202020204" pitchFamily="34" charset="0"/>
                <a:cs typeface="Calibri" panose="020F0502020204030204" pitchFamily="34" charset="0"/>
              </a:rPr>
              <a:t>decrease in glass area </a:t>
            </a:r>
          </a:p>
        </p:txBody>
      </p:sp>
      <p:pic>
        <p:nvPicPr>
          <p:cNvPr id="249" name="Picture 248"/>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1887625" y="4204267"/>
            <a:ext cx="358269" cy="1090886"/>
          </a:xfrm>
          <a:prstGeom prst="roundRect">
            <a:avLst/>
          </a:prstGeom>
        </p:spPr>
      </p:pic>
      <p:pic>
        <p:nvPicPr>
          <p:cNvPr id="252" name="Picture 251"/>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1486337" y="4216795"/>
            <a:ext cx="358269" cy="1090886"/>
          </a:xfrm>
          <a:prstGeom prst="roundRect">
            <a:avLst/>
          </a:prstGeom>
        </p:spPr>
      </p:pic>
      <p:pic>
        <p:nvPicPr>
          <p:cNvPr id="307" name="Picture 306"/>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1072608" y="4216795"/>
            <a:ext cx="358269" cy="1090886"/>
          </a:xfrm>
          <a:prstGeom prst="roundRect">
            <a:avLst/>
          </a:prstGeom>
        </p:spPr>
      </p:pic>
      <p:grpSp>
        <p:nvGrpSpPr>
          <p:cNvPr id="7" name="Group 6"/>
          <p:cNvGrpSpPr/>
          <p:nvPr/>
        </p:nvGrpSpPr>
        <p:grpSpPr>
          <a:xfrm>
            <a:off x="1672388" y="2100016"/>
            <a:ext cx="1147012" cy="372076"/>
            <a:chOff x="1371600" y="1844822"/>
            <a:chExt cx="1359652" cy="466122"/>
          </a:xfrm>
        </p:grpSpPr>
        <p:cxnSp>
          <p:nvCxnSpPr>
            <p:cNvPr id="5" name="Straight Connector 4"/>
            <p:cNvCxnSpPr/>
            <p:nvPr/>
          </p:nvCxnSpPr>
          <p:spPr>
            <a:xfrm>
              <a:off x="1371600" y="1844822"/>
              <a:ext cx="1359652" cy="9404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71600" y="1997222"/>
              <a:ext cx="1359652" cy="3137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12156" y="1963469"/>
              <a:ext cx="0" cy="3474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371600" y="1865373"/>
              <a:ext cx="0" cy="16386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862442" y="950077"/>
            <a:ext cx="1206863" cy="2236573"/>
            <a:chOff x="1228319" y="4114448"/>
            <a:chExt cx="1514881" cy="2514951"/>
          </a:xfrm>
        </p:grpSpPr>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34553" t="4762" r="50923" b="55787"/>
            <a:stretch/>
          </p:blipFill>
          <p:spPr>
            <a:xfrm>
              <a:off x="1228319" y="4114448"/>
              <a:ext cx="1514881" cy="2514951"/>
            </a:xfrm>
            <a:prstGeom prst="rect">
              <a:avLst/>
            </a:prstGeom>
          </p:spPr>
        </p:pic>
        <p:grpSp>
          <p:nvGrpSpPr>
            <p:cNvPr id="3" name="Group 2"/>
            <p:cNvGrpSpPr/>
            <p:nvPr/>
          </p:nvGrpSpPr>
          <p:grpSpPr>
            <a:xfrm>
              <a:off x="1315845" y="5464098"/>
              <a:ext cx="1359652" cy="466122"/>
              <a:chOff x="1315845" y="5464098"/>
              <a:chExt cx="1359652" cy="466122"/>
            </a:xfrm>
          </p:grpSpPr>
          <p:cxnSp>
            <p:nvCxnSpPr>
              <p:cNvPr id="34" name="Straight Connector 33"/>
              <p:cNvCxnSpPr/>
              <p:nvPr/>
            </p:nvCxnSpPr>
            <p:spPr>
              <a:xfrm>
                <a:off x="1315845" y="5464098"/>
                <a:ext cx="1340556" cy="1524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15845" y="5616498"/>
                <a:ext cx="1359652" cy="3137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56401" y="5582745"/>
                <a:ext cx="0" cy="3474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15845" y="5484649"/>
                <a:ext cx="0" cy="16386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23" name="Title 2">
            <a:extLst>
              <a:ext uri="{FF2B5EF4-FFF2-40B4-BE49-F238E27FC236}">
                <a16:creationId xmlns:a16="http://schemas.microsoft.com/office/drawing/2014/main" xmlns="" id="{2CEE60BC-C630-4252-98CD-42CDDF9851F8}"/>
              </a:ext>
            </a:extLst>
          </p:cNvPr>
          <p:cNvSpPr txBox="1">
            <a:spLocks/>
          </p:cNvSpPr>
          <p:nvPr/>
        </p:nvSpPr>
        <p:spPr>
          <a:xfrm>
            <a:off x="257175" y="276225"/>
            <a:ext cx="8610600" cy="838200"/>
          </a:xfrm>
          <a:prstGeom prst="rect">
            <a:avLst/>
          </a:prstGeom>
        </p:spPr>
        <p:txBody>
          <a:bodyPr/>
          <a:lstStyle>
            <a:lvl1pPr algn="l" defTabSz="914400" rtl="0" eaLnBrk="1" latinLnBrk="0" hangingPunct="1">
              <a:spcBef>
                <a:spcPct val="0"/>
              </a:spcBef>
              <a:buNone/>
              <a:defRPr sz="2800" kern="1200">
                <a:solidFill>
                  <a:schemeClr val="tx1"/>
                </a:solidFill>
                <a:latin typeface="Century Gothic" pitchFamily="34" charset="0"/>
                <a:ea typeface="+mj-ea"/>
                <a:cs typeface="+mj-cs"/>
              </a:defRPr>
            </a:lvl1pPr>
          </a:lstStyle>
          <a:p>
            <a:r>
              <a:rPr lang="en-US" dirty="0" smtClean="0"/>
              <a:t>CASE STUDY: GLAZING AREA REDUCTION</a:t>
            </a:r>
            <a:endParaRPr lang="en-US" dirty="0"/>
          </a:p>
        </p:txBody>
      </p:sp>
    </p:spTree>
    <p:extLst>
      <p:ext uri="{BB962C8B-B14F-4D97-AF65-F5344CB8AC3E}">
        <p14:creationId xmlns:p14="http://schemas.microsoft.com/office/powerpoint/2010/main" val="307067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icture 246"/>
          <p:cNvPicPr>
            <a:picLocks noChangeAspect="1"/>
          </p:cNvPicPr>
          <p:nvPr/>
        </p:nvPicPr>
        <p:blipFill rotWithShape="1">
          <a:blip r:embed="rId3" cstate="print">
            <a:extLst>
              <a:ext uri="{28A0092B-C50C-407E-A947-70E740481C1C}">
                <a14:useLocalDpi xmlns:a14="http://schemas.microsoft.com/office/drawing/2010/main" val="0"/>
              </a:ext>
            </a:extLst>
          </a:blip>
          <a:srcRect t="4384" r="84629" b="56165"/>
          <a:stretch/>
        </p:blipFill>
        <p:spPr>
          <a:xfrm>
            <a:off x="1512370" y="962526"/>
            <a:ext cx="1218882" cy="2085474"/>
          </a:xfrm>
          <a:prstGeom prst="rect">
            <a:avLst/>
          </a:prstGeom>
        </p:spPr>
      </p:pic>
      <p:sp>
        <p:nvSpPr>
          <p:cNvPr id="21" name="TextBox 20"/>
          <p:cNvSpPr txBox="1"/>
          <p:nvPr/>
        </p:nvSpPr>
        <p:spPr>
          <a:xfrm>
            <a:off x="904365" y="3841439"/>
            <a:ext cx="4322740" cy="338554"/>
          </a:xfrm>
          <a:prstGeom prst="rect">
            <a:avLst/>
          </a:prstGeom>
          <a:noFill/>
        </p:spPr>
        <p:txBody>
          <a:bodyPr wrap="square" rtlCol="0">
            <a:spAutoFit/>
          </a:bodyPr>
          <a:lstStyle/>
          <a:p>
            <a:r>
              <a:rPr lang="en-US" sz="1600" b="1" dirty="0">
                <a:latin typeface="Century Gothic" panose="020B0502020202020204" pitchFamily="34" charset="0"/>
                <a:cs typeface="Calibri" panose="020F0502020204030204" pitchFamily="34" charset="0"/>
              </a:rPr>
              <a:t>Source Water </a:t>
            </a:r>
            <a:r>
              <a:rPr lang="en-US" sz="1600" dirty="0">
                <a:latin typeface="Century Gothic" panose="020B0502020202020204" pitchFamily="34" charset="0"/>
                <a:cs typeface="Calibri" panose="020F0502020204030204" pitchFamily="34" charset="0"/>
              </a:rPr>
              <a:t>decreases by </a:t>
            </a:r>
            <a:r>
              <a:rPr lang="en-US" sz="1600" b="1" dirty="0">
                <a:solidFill>
                  <a:srgbClr val="FF0000"/>
                </a:solidFill>
                <a:latin typeface="Century Gothic" panose="020B0502020202020204" pitchFamily="34" charset="0"/>
                <a:cs typeface="Calibri" panose="020F0502020204030204" pitchFamily="34" charset="0"/>
              </a:rPr>
              <a:t>16 L/day</a:t>
            </a:r>
          </a:p>
        </p:txBody>
      </p:sp>
      <p:sp>
        <p:nvSpPr>
          <p:cNvPr id="218" name="TextBox 217"/>
          <p:cNvSpPr txBox="1"/>
          <p:nvPr/>
        </p:nvSpPr>
        <p:spPr>
          <a:xfrm>
            <a:off x="981571" y="3079305"/>
            <a:ext cx="5037268" cy="338554"/>
          </a:xfrm>
          <a:prstGeom prst="rect">
            <a:avLst/>
          </a:prstGeom>
          <a:noFill/>
        </p:spPr>
        <p:txBody>
          <a:bodyPr wrap="square" rtlCol="0">
            <a:spAutoFit/>
          </a:bodyPr>
          <a:lstStyle/>
          <a:p>
            <a:r>
              <a:rPr lang="en-US" sz="1600" dirty="0">
                <a:latin typeface="Century Gothic" panose="020B0502020202020204" pitchFamily="34" charset="0"/>
                <a:cs typeface="Calibri" panose="020F0502020204030204" pitchFamily="34" charset="0"/>
              </a:rPr>
              <a:t>For every </a:t>
            </a:r>
            <a:r>
              <a:rPr lang="en-US" sz="1600" b="1" dirty="0">
                <a:latin typeface="Century Gothic" panose="020B0502020202020204" pitchFamily="34" charset="0"/>
                <a:cs typeface="Calibri" panose="020F0502020204030204" pitchFamily="34" charset="0"/>
              </a:rPr>
              <a:t>10 SF </a:t>
            </a:r>
            <a:r>
              <a:rPr lang="en-US" sz="1600" dirty="0">
                <a:latin typeface="Century Gothic" panose="020B0502020202020204" pitchFamily="34" charset="0"/>
                <a:cs typeface="Calibri" panose="020F0502020204030204" pitchFamily="34" charset="0"/>
              </a:rPr>
              <a:t>decrease in glass area </a:t>
            </a:r>
          </a:p>
        </p:txBody>
      </p:sp>
      <p:pic>
        <p:nvPicPr>
          <p:cNvPr id="249" name="Picture 248"/>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1887625" y="4204267"/>
            <a:ext cx="358269" cy="1090886"/>
          </a:xfrm>
          <a:prstGeom prst="roundRect">
            <a:avLst/>
          </a:prstGeom>
        </p:spPr>
      </p:pic>
      <p:pic>
        <p:nvPicPr>
          <p:cNvPr id="252" name="Picture 251"/>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1486337" y="4216795"/>
            <a:ext cx="358269" cy="1090886"/>
          </a:xfrm>
          <a:prstGeom prst="roundRect">
            <a:avLst/>
          </a:prstGeom>
        </p:spPr>
      </p:pic>
      <p:pic>
        <p:nvPicPr>
          <p:cNvPr id="258" name="Picture 257"/>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2347788" y="4180104"/>
            <a:ext cx="358269" cy="1090886"/>
          </a:xfrm>
          <a:prstGeom prst="roundRect">
            <a:avLst/>
          </a:prstGeom>
        </p:spPr>
      </p:pic>
      <p:pic>
        <p:nvPicPr>
          <p:cNvPr id="261" name="Picture 260"/>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2777227" y="4180104"/>
            <a:ext cx="358269" cy="1090886"/>
          </a:xfrm>
          <a:prstGeom prst="roundRect">
            <a:avLst/>
          </a:prstGeom>
        </p:spPr>
      </p:pic>
      <p:pic>
        <p:nvPicPr>
          <p:cNvPr id="264" name="Picture 263"/>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3213937" y="4195808"/>
            <a:ext cx="358269" cy="1090886"/>
          </a:xfrm>
          <a:prstGeom prst="roundRect">
            <a:avLst/>
          </a:prstGeom>
        </p:spPr>
      </p:pic>
      <p:pic>
        <p:nvPicPr>
          <p:cNvPr id="267" name="Picture 266"/>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3642694" y="4177417"/>
            <a:ext cx="358269" cy="1090886"/>
          </a:xfrm>
          <a:prstGeom prst="roundRect">
            <a:avLst/>
          </a:prstGeom>
        </p:spPr>
      </p:pic>
      <p:pic>
        <p:nvPicPr>
          <p:cNvPr id="270" name="Picture 269"/>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4079404" y="4193121"/>
            <a:ext cx="358269" cy="1090886"/>
          </a:xfrm>
          <a:prstGeom prst="roundRect">
            <a:avLst/>
          </a:prstGeom>
        </p:spPr>
      </p:pic>
      <p:pic>
        <p:nvPicPr>
          <p:cNvPr id="273" name="Picture 272"/>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4516185" y="4203918"/>
            <a:ext cx="358269" cy="1090886"/>
          </a:xfrm>
          <a:prstGeom prst="roundRect">
            <a:avLst/>
          </a:prstGeom>
        </p:spPr>
      </p:pic>
      <p:pic>
        <p:nvPicPr>
          <p:cNvPr id="276" name="Picture 275"/>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7045310" y="4203918"/>
            <a:ext cx="358269" cy="1090886"/>
          </a:xfrm>
          <a:prstGeom prst="roundRect">
            <a:avLst/>
          </a:prstGeom>
        </p:spPr>
      </p:pic>
      <p:pic>
        <p:nvPicPr>
          <p:cNvPr id="279" name="Picture 278"/>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7481224" y="4217082"/>
            <a:ext cx="358269" cy="1090886"/>
          </a:xfrm>
          <a:prstGeom prst="roundRect">
            <a:avLst/>
          </a:prstGeom>
        </p:spPr>
      </p:pic>
      <p:pic>
        <p:nvPicPr>
          <p:cNvPr id="282" name="Picture 281"/>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6663295" y="4193121"/>
            <a:ext cx="358269" cy="1090886"/>
          </a:xfrm>
          <a:prstGeom prst="roundRect">
            <a:avLst/>
          </a:prstGeom>
        </p:spPr>
      </p:pic>
      <p:pic>
        <p:nvPicPr>
          <p:cNvPr id="285" name="Picture 284"/>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6251127" y="4195807"/>
            <a:ext cx="358269" cy="1090886"/>
          </a:xfrm>
          <a:prstGeom prst="roundRect">
            <a:avLst/>
          </a:prstGeom>
        </p:spPr>
      </p:pic>
      <p:pic>
        <p:nvPicPr>
          <p:cNvPr id="297" name="Picture 296"/>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5365063" y="4216795"/>
            <a:ext cx="358269" cy="1090886"/>
          </a:xfrm>
          <a:prstGeom prst="roundRect">
            <a:avLst/>
          </a:prstGeom>
        </p:spPr>
      </p:pic>
      <p:pic>
        <p:nvPicPr>
          <p:cNvPr id="300" name="Picture 299"/>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4952966" y="4216795"/>
            <a:ext cx="358269" cy="1090886"/>
          </a:xfrm>
          <a:prstGeom prst="roundRect">
            <a:avLst/>
          </a:prstGeom>
        </p:spPr>
      </p:pic>
      <p:pic>
        <p:nvPicPr>
          <p:cNvPr id="307" name="Picture 306"/>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1072608" y="4204763"/>
            <a:ext cx="358269" cy="1090886"/>
          </a:xfrm>
          <a:prstGeom prst="roundRect">
            <a:avLst/>
          </a:prstGeom>
        </p:spPr>
      </p:pic>
      <p:pic>
        <p:nvPicPr>
          <p:cNvPr id="310" name="Picture 309"/>
          <p:cNvPicPr>
            <a:picLocks noChangeAspect="1"/>
          </p:cNvPicPr>
          <p:nvPr/>
        </p:nvPicPr>
        <p:blipFill rotWithShape="1">
          <a:blip r:embed="rId4" cstate="print">
            <a:extLst>
              <a:ext uri="{28A0092B-C50C-407E-A947-70E740481C1C}">
                <a14:useLocalDpi xmlns:a14="http://schemas.microsoft.com/office/drawing/2010/main" val="0"/>
              </a:ext>
            </a:extLst>
          </a:blip>
          <a:srcRect l="30317" r="36842"/>
          <a:stretch/>
        </p:blipFill>
        <p:spPr>
          <a:xfrm>
            <a:off x="5814417" y="4190892"/>
            <a:ext cx="358269" cy="1090886"/>
          </a:xfrm>
          <a:prstGeom prst="roundRect">
            <a:avLst/>
          </a:prstGeom>
        </p:spPr>
      </p:pic>
      <p:grpSp>
        <p:nvGrpSpPr>
          <p:cNvPr id="7" name="Group 6"/>
          <p:cNvGrpSpPr/>
          <p:nvPr/>
        </p:nvGrpSpPr>
        <p:grpSpPr>
          <a:xfrm>
            <a:off x="1672388" y="2100016"/>
            <a:ext cx="1147012" cy="372076"/>
            <a:chOff x="1371600" y="1844822"/>
            <a:chExt cx="1359652" cy="466122"/>
          </a:xfrm>
        </p:grpSpPr>
        <p:cxnSp>
          <p:nvCxnSpPr>
            <p:cNvPr id="5" name="Straight Connector 4"/>
            <p:cNvCxnSpPr/>
            <p:nvPr/>
          </p:nvCxnSpPr>
          <p:spPr>
            <a:xfrm>
              <a:off x="1371600" y="1844822"/>
              <a:ext cx="1359652" cy="9404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71600" y="1997222"/>
              <a:ext cx="1359652" cy="3137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12156" y="1963469"/>
              <a:ext cx="0" cy="3474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371600" y="1865373"/>
              <a:ext cx="0" cy="16386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862442" y="950077"/>
            <a:ext cx="1206863" cy="2236573"/>
            <a:chOff x="1228319" y="4114448"/>
            <a:chExt cx="1514881" cy="2514951"/>
          </a:xfrm>
        </p:grpSpPr>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34553" t="4762" r="50923" b="55787"/>
            <a:stretch/>
          </p:blipFill>
          <p:spPr>
            <a:xfrm>
              <a:off x="1228319" y="4114448"/>
              <a:ext cx="1514881" cy="2514951"/>
            </a:xfrm>
            <a:prstGeom prst="rect">
              <a:avLst/>
            </a:prstGeom>
          </p:spPr>
        </p:pic>
        <p:grpSp>
          <p:nvGrpSpPr>
            <p:cNvPr id="3" name="Group 2"/>
            <p:cNvGrpSpPr/>
            <p:nvPr/>
          </p:nvGrpSpPr>
          <p:grpSpPr>
            <a:xfrm>
              <a:off x="1315845" y="5464098"/>
              <a:ext cx="1359652" cy="466122"/>
              <a:chOff x="1315845" y="5464098"/>
              <a:chExt cx="1359652" cy="466122"/>
            </a:xfrm>
          </p:grpSpPr>
          <p:cxnSp>
            <p:nvCxnSpPr>
              <p:cNvPr id="34" name="Straight Connector 33"/>
              <p:cNvCxnSpPr/>
              <p:nvPr/>
            </p:nvCxnSpPr>
            <p:spPr>
              <a:xfrm>
                <a:off x="1315845" y="5464098"/>
                <a:ext cx="1340556" cy="1524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15845" y="5616498"/>
                <a:ext cx="1359652" cy="3137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56401" y="5582745"/>
                <a:ext cx="0" cy="3474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15845" y="5484649"/>
                <a:ext cx="0" cy="16386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38" name="Title 2">
            <a:extLst>
              <a:ext uri="{FF2B5EF4-FFF2-40B4-BE49-F238E27FC236}">
                <a16:creationId xmlns:a16="http://schemas.microsoft.com/office/drawing/2014/main" xmlns="" id="{2CEE60BC-C630-4252-98CD-42CDDF9851F8}"/>
              </a:ext>
            </a:extLst>
          </p:cNvPr>
          <p:cNvSpPr txBox="1">
            <a:spLocks/>
          </p:cNvSpPr>
          <p:nvPr/>
        </p:nvSpPr>
        <p:spPr>
          <a:xfrm>
            <a:off x="257175" y="276225"/>
            <a:ext cx="8610600" cy="838200"/>
          </a:xfrm>
          <a:prstGeom prst="rect">
            <a:avLst/>
          </a:prstGeom>
        </p:spPr>
        <p:txBody>
          <a:bodyPr/>
          <a:lstStyle>
            <a:lvl1pPr algn="l" defTabSz="914400" rtl="0" eaLnBrk="1" latinLnBrk="0" hangingPunct="1">
              <a:spcBef>
                <a:spcPct val="0"/>
              </a:spcBef>
              <a:buNone/>
              <a:defRPr sz="2800" kern="1200">
                <a:solidFill>
                  <a:schemeClr val="tx1"/>
                </a:solidFill>
                <a:latin typeface="Century Gothic" pitchFamily="34" charset="0"/>
                <a:ea typeface="+mj-ea"/>
                <a:cs typeface="+mj-cs"/>
              </a:defRPr>
            </a:lvl1pPr>
          </a:lstStyle>
          <a:p>
            <a:r>
              <a:rPr lang="en-US" dirty="0"/>
              <a:t>CASE STUDY: GLAZING AREA REDUCTION</a:t>
            </a:r>
          </a:p>
        </p:txBody>
      </p:sp>
    </p:spTree>
    <p:extLst>
      <p:ext uri="{BB962C8B-B14F-4D97-AF65-F5344CB8AC3E}">
        <p14:creationId xmlns:p14="http://schemas.microsoft.com/office/powerpoint/2010/main" val="2984034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ENERGY:WATER NEXUS – </a:t>
            </a:r>
            <a:r>
              <a:rPr lang="en-US" dirty="0" smtClean="0"/>
              <a:t>INTERNAL LOADS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052811951"/>
              </p:ext>
            </p:extLst>
          </p:nvPr>
        </p:nvGraphicFramePr>
        <p:xfrm>
          <a:off x="280087" y="1466850"/>
          <a:ext cx="4580238" cy="4533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095923984"/>
              </p:ext>
            </p:extLst>
          </p:nvPr>
        </p:nvGraphicFramePr>
        <p:xfrm>
          <a:off x="4409058" y="1790701"/>
          <a:ext cx="4511926" cy="404427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136266" y="4532607"/>
            <a:ext cx="1114409" cy="738664"/>
          </a:xfrm>
          <a:prstGeom prst="rect">
            <a:avLst/>
          </a:prstGeom>
          <a:noFill/>
        </p:spPr>
        <p:txBody>
          <a:bodyPr wrap="none" rtlCol="0">
            <a:spAutoFit/>
          </a:bodyPr>
          <a:lstStyle/>
          <a:p>
            <a:pPr algn="ctr"/>
            <a:r>
              <a:rPr lang="en-US" sz="1400" b="1" dirty="0">
                <a:solidFill>
                  <a:schemeClr val="bg1"/>
                </a:solidFill>
                <a:latin typeface="Century Gothic" panose="020B0502020202020204" pitchFamily="34" charset="0"/>
              </a:rPr>
              <a:t>Plug Loads</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(Indirect)</a:t>
            </a:r>
            <a:endParaRPr lang="en-US" sz="1400" b="1" dirty="0">
              <a:solidFill>
                <a:srgbClr val="FF0000"/>
              </a:solidFill>
              <a:latin typeface="Century Gothic" panose="020B0502020202020204" pitchFamily="34" charset="0"/>
            </a:endParaRPr>
          </a:p>
          <a:p>
            <a:pPr algn="ctr"/>
            <a:r>
              <a:rPr lang="en-US" sz="1400" b="1" dirty="0">
                <a:solidFill>
                  <a:schemeClr val="bg1"/>
                </a:solidFill>
                <a:latin typeface="Century Gothic" panose="020B0502020202020204" pitchFamily="34" charset="0"/>
              </a:rPr>
              <a:t>5-35%</a:t>
            </a:r>
          </a:p>
        </p:txBody>
      </p:sp>
    </p:spTree>
    <p:extLst>
      <p:ext uri="{BB962C8B-B14F-4D97-AF65-F5344CB8AC3E}">
        <p14:creationId xmlns:p14="http://schemas.microsoft.com/office/powerpoint/2010/main" val="28847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Ventilation and exhaust requirements</a:t>
            </a:r>
            <a:endParaRPr lang="en-US" dirty="0"/>
          </a:p>
        </p:txBody>
      </p:sp>
      <p:sp>
        <p:nvSpPr>
          <p:cNvPr id="3" name="Title 2"/>
          <p:cNvSpPr>
            <a:spLocks noGrp="1"/>
          </p:cNvSpPr>
          <p:nvPr>
            <p:ph type="title"/>
          </p:nvPr>
        </p:nvSpPr>
        <p:spPr/>
        <p:txBody>
          <a:bodyPr/>
          <a:lstStyle/>
          <a:p>
            <a:r>
              <a:rPr lang="en-US" dirty="0"/>
              <a:t>ENERGY:WATER NEXUS – </a:t>
            </a:r>
            <a:r>
              <a:rPr lang="en-US" dirty="0" smtClean="0"/>
              <a:t>OA CONDITIONING</a:t>
            </a:r>
            <a:endParaRPr lang="en-US" dirty="0"/>
          </a:p>
        </p:txBody>
      </p:sp>
      <p:pic>
        <p:nvPicPr>
          <p:cNvPr id="4" name="Picture 6" descr="TECHNICI"/>
          <p:cNvPicPr>
            <a:picLocks noChangeAspect="1" noChangeArrowheads="1"/>
          </p:cNvPicPr>
          <p:nvPr/>
        </p:nvPicPr>
        <p:blipFill>
          <a:blip r:embed="rId3" cstate="print">
            <a:lum bright="24000" contrast="20000"/>
            <a:extLst>
              <a:ext uri="{28A0092B-C50C-407E-A947-70E740481C1C}">
                <a14:useLocalDpi xmlns:a14="http://schemas.microsoft.com/office/drawing/2010/main"/>
              </a:ext>
            </a:extLst>
          </a:blip>
          <a:srcRect/>
          <a:stretch>
            <a:fillRect/>
          </a:stretch>
        </p:blipFill>
        <p:spPr bwMode="auto">
          <a:xfrm>
            <a:off x="4815194" y="2606801"/>
            <a:ext cx="3482164" cy="2520844"/>
          </a:xfrm>
          <a:prstGeom prst="rect">
            <a:avLst/>
          </a:prstGeom>
          <a:noFill/>
          <a:ln w="6350">
            <a:no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5115129" y="5291949"/>
            <a:ext cx="2882294" cy="646331"/>
          </a:xfrm>
          <a:prstGeom prst="rect">
            <a:avLst/>
          </a:prstGeom>
          <a:noFill/>
        </p:spPr>
        <p:txBody>
          <a:bodyPr wrap="square" rtlCol="0">
            <a:spAutoFit/>
          </a:bodyPr>
          <a:lstStyle/>
          <a:p>
            <a:pPr marL="0" lvl="1" algn="ctr"/>
            <a:r>
              <a:rPr lang="en-US" dirty="0" smtClean="0">
                <a:solidFill>
                  <a:srgbClr val="41535D"/>
                </a:solidFill>
                <a:latin typeface="Century Gothic" panose="020B0502020202020204" pitchFamily="34" charset="0"/>
              </a:rPr>
              <a:t>Exhaust Requirements</a:t>
            </a:r>
          </a:p>
          <a:p>
            <a:pPr marL="0" lvl="1" algn="ctr"/>
            <a:r>
              <a:rPr lang="en-US" dirty="0" smtClean="0">
                <a:solidFill>
                  <a:srgbClr val="41535D"/>
                </a:solidFill>
                <a:latin typeface="Century Gothic" panose="020B0502020202020204" pitchFamily="34" charset="0"/>
              </a:rPr>
              <a:t>(fume hoods, BSCs)</a:t>
            </a:r>
            <a:endParaRPr lang="en-US" dirty="0">
              <a:solidFill>
                <a:srgbClr val="41535D"/>
              </a:solidFill>
              <a:latin typeface="Century Gothic" panose="020B0502020202020204" pitchFamily="34" charset="0"/>
            </a:endParaRPr>
          </a:p>
        </p:txBody>
      </p:sp>
      <p:sp>
        <p:nvSpPr>
          <p:cNvPr id="6" name="TextBox 5"/>
          <p:cNvSpPr txBox="1"/>
          <p:nvPr/>
        </p:nvSpPr>
        <p:spPr>
          <a:xfrm flipH="1">
            <a:off x="1502489" y="5291949"/>
            <a:ext cx="2102290" cy="646331"/>
          </a:xfrm>
          <a:prstGeom prst="rect">
            <a:avLst/>
          </a:prstGeom>
          <a:noFill/>
          <a:ln>
            <a:noFill/>
          </a:ln>
        </p:spPr>
        <p:txBody>
          <a:bodyPr wrap="square" rtlCol="0">
            <a:spAutoFit/>
          </a:bodyPr>
          <a:lstStyle/>
          <a:p>
            <a:pPr marL="0" lvl="1" algn="ctr"/>
            <a:r>
              <a:rPr lang="en-US" dirty="0" smtClean="0">
                <a:solidFill>
                  <a:srgbClr val="41535D"/>
                </a:solidFill>
                <a:latin typeface="Century Gothic" panose="020B0502020202020204" pitchFamily="34" charset="0"/>
              </a:rPr>
              <a:t>Air Quantity Standards</a:t>
            </a:r>
            <a:endParaRPr lang="en-US" dirty="0">
              <a:solidFill>
                <a:srgbClr val="41535D"/>
              </a:solidFill>
              <a:latin typeface="Century Gothic" panose="020B0502020202020204" pitchFamily="34" charset="0"/>
            </a:endParaRPr>
          </a:p>
        </p:txBody>
      </p:sp>
      <p:grpSp>
        <p:nvGrpSpPr>
          <p:cNvPr id="7" name="Group 6"/>
          <p:cNvGrpSpPr/>
          <p:nvPr/>
        </p:nvGrpSpPr>
        <p:grpSpPr>
          <a:xfrm>
            <a:off x="1003835" y="2551998"/>
            <a:ext cx="3099597" cy="2739951"/>
            <a:chOff x="3546505" y="2649196"/>
            <a:chExt cx="2401368" cy="2136350"/>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2893" y="2691926"/>
              <a:ext cx="2102289" cy="2093620"/>
            </a:xfrm>
            <a:prstGeom prst="rect">
              <a:avLst/>
            </a:prstGeom>
            <a:ln>
              <a:noFill/>
            </a:ln>
          </p:spPr>
        </p:pic>
        <p:sp>
          <p:nvSpPr>
            <p:cNvPr id="9" name="Rectangle 8"/>
            <p:cNvSpPr/>
            <p:nvPr/>
          </p:nvSpPr>
          <p:spPr>
            <a:xfrm>
              <a:off x="3546505" y="2649196"/>
              <a:ext cx="2401368" cy="2093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rot="16200000">
            <a:off x="742203" y="3688960"/>
            <a:ext cx="621437" cy="253916"/>
          </a:xfrm>
          <a:prstGeom prst="rect">
            <a:avLst/>
          </a:prstGeom>
          <a:noFill/>
        </p:spPr>
        <p:txBody>
          <a:bodyPr wrap="square" rtlCol="0">
            <a:spAutoFit/>
          </a:bodyPr>
          <a:lstStyle/>
          <a:p>
            <a:r>
              <a:rPr lang="en-US" sz="1050" dirty="0" smtClean="0">
                <a:latin typeface="Century Gothic" panose="020B0502020202020204" pitchFamily="34" charset="0"/>
              </a:rPr>
              <a:t>ACH</a:t>
            </a:r>
            <a:endParaRPr lang="en-US" sz="1050" dirty="0">
              <a:latin typeface="Century Gothic" panose="020B0502020202020204" pitchFamily="34" charset="0"/>
            </a:endParaRPr>
          </a:p>
        </p:txBody>
      </p:sp>
    </p:spTree>
    <p:extLst>
      <p:ext uri="{BB962C8B-B14F-4D97-AF65-F5344CB8AC3E}">
        <p14:creationId xmlns:p14="http://schemas.microsoft.com/office/powerpoint/2010/main" val="1558164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7D2B8D0-F7ED-4846-AB06-AE57E8A508BD}"/>
              </a:ext>
            </a:extLst>
          </p:cNvPr>
          <p:cNvSpPr>
            <a:spLocks noGrp="1"/>
          </p:cNvSpPr>
          <p:nvPr>
            <p:ph type="title"/>
          </p:nvPr>
        </p:nvSpPr>
        <p:spPr/>
        <p:txBody>
          <a:bodyPr>
            <a:normAutofit/>
          </a:bodyPr>
          <a:lstStyle/>
          <a:p>
            <a:r>
              <a:rPr lang="en-US" dirty="0"/>
              <a:t>Water use in lab &amp; research facilities</a:t>
            </a:r>
          </a:p>
        </p:txBody>
      </p:sp>
      <p:pic>
        <p:nvPicPr>
          <p:cNvPr id="8" name="Picture 7">
            <a:extLst>
              <a:ext uri="{FF2B5EF4-FFF2-40B4-BE49-F238E27FC236}">
                <a16:creationId xmlns:a16="http://schemas.microsoft.com/office/drawing/2014/main" xmlns="" id="{3977C6FB-69DE-4E53-ABD7-29CA70C00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676400"/>
            <a:ext cx="4648200" cy="4218439"/>
          </a:xfrm>
          <a:prstGeom prst="rect">
            <a:avLst/>
          </a:prstGeom>
        </p:spPr>
      </p:pic>
      <p:sp>
        <p:nvSpPr>
          <p:cNvPr id="9" name="TextBox 8">
            <a:extLst>
              <a:ext uri="{FF2B5EF4-FFF2-40B4-BE49-F238E27FC236}">
                <a16:creationId xmlns:a16="http://schemas.microsoft.com/office/drawing/2014/main" xmlns="" id="{591F5BC2-E65A-4211-80A3-2812B2556E1D}"/>
              </a:ext>
            </a:extLst>
          </p:cNvPr>
          <p:cNvSpPr txBox="1"/>
          <p:nvPr/>
        </p:nvSpPr>
        <p:spPr>
          <a:xfrm>
            <a:off x="4079522" y="6003216"/>
            <a:ext cx="1066800" cy="215444"/>
          </a:xfrm>
          <a:prstGeom prst="rect">
            <a:avLst/>
          </a:prstGeom>
          <a:noFill/>
        </p:spPr>
        <p:txBody>
          <a:bodyPr wrap="square" rtlCol="0">
            <a:spAutoFit/>
          </a:bodyPr>
          <a:lstStyle/>
          <a:p>
            <a:pPr algn="ctr"/>
            <a:r>
              <a:rPr lang="en-US" sz="800" i="1" dirty="0">
                <a:latin typeface="Century Gothic" panose="020B0502020202020204" pitchFamily="34" charset="0"/>
              </a:rPr>
              <a:t>[USEPA]</a:t>
            </a:r>
          </a:p>
        </p:txBody>
      </p:sp>
    </p:spTree>
    <p:extLst>
      <p:ext uri="{BB962C8B-B14F-4D97-AF65-F5344CB8AC3E}">
        <p14:creationId xmlns:p14="http://schemas.microsoft.com/office/powerpoint/2010/main" val="34598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667" y="1066800"/>
            <a:ext cx="8686800" cy="4333648"/>
          </a:xfrm>
          <a:prstGeom prst="rect">
            <a:avLst/>
          </a:prstGeom>
        </p:spPr>
      </p:pic>
      <p:sp>
        <p:nvSpPr>
          <p:cNvPr id="3" name="Title 2">
            <a:extLst>
              <a:ext uri="{FF2B5EF4-FFF2-40B4-BE49-F238E27FC236}">
                <a16:creationId xmlns:a16="http://schemas.microsoft.com/office/drawing/2014/main" xmlns="" id="{A139B702-EA89-4AF3-98D1-8D29CD0A29C8}"/>
              </a:ext>
            </a:extLst>
          </p:cNvPr>
          <p:cNvSpPr>
            <a:spLocks noGrp="1"/>
          </p:cNvSpPr>
          <p:nvPr>
            <p:ph type="title"/>
          </p:nvPr>
        </p:nvSpPr>
        <p:spPr/>
        <p:txBody>
          <a:bodyPr/>
          <a:lstStyle/>
          <a:p>
            <a:r>
              <a:rPr lang="en-US" dirty="0"/>
              <a:t>Water use in lab &amp; research facilities</a:t>
            </a:r>
          </a:p>
        </p:txBody>
      </p:sp>
    </p:spTree>
    <p:extLst>
      <p:ext uri="{BB962C8B-B14F-4D97-AF65-F5344CB8AC3E}">
        <p14:creationId xmlns:p14="http://schemas.microsoft.com/office/powerpoint/2010/main" val="3145747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DF9FB17-97A1-4608-8B2F-85CB30DA6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667" y="1066800"/>
            <a:ext cx="8686800" cy="4333648"/>
          </a:xfrm>
          <a:prstGeom prst="rect">
            <a:avLst/>
          </a:prstGeom>
        </p:spPr>
      </p:pic>
      <p:sp>
        <p:nvSpPr>
          <p:cNvPr id="3" name="Title 2">
            <a:extLst>
              <a:ext uri="{FF2B5EF4-FFF2-40B4-BE49-F238E27FC236}">
                <a16:creationId xmlns:a16="http://schemas.microsoft.com/office/drawing/2014/main" xmlns="" id="{A139B702-EA89-4AF3-98D1-8D29CD0A29C8}"/>
              </a:ext>
            </a:extLst>
          </p:cNvPr>
          <p:cNvSpPr>
            <a:spLocks noGrp="1"/>
          </p:cNvSpPr>
          <p:nvPr>
            <p:ph type="title"/>
          </p:nvPr>
        </p:nvSpPr>
        <p:spPr/>
        <p:txBody>
          <a:bodyPr/>
          <a:lstStyle/>
          <a:p>
            <a:r>
              <a:rPr lang="en-US" dirty="0"/>
              <a:t>Water use in lab &amp; research facilities</a:t>
            </a:r>
          </a:p>
        </p:txBody>
      </p:sp>
    </p:spTree>
    <p:extLst>
      <p:ext uri="{BB962C8B-B14F-4D97-AF65-F5344CB8AC3E}">
        <p14:creationId xmlns:p14="http://schemas.microsoft.com/office/powerpoint/2010/main" val="387315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0" y="1112520"/>
            <a:ext cx="8610600" cy="5699760"/>
          </a:xfrm>
        </p:spPr>
        <p:txBody>
          <a:bodyPr/>
          <a:lstStyle/>
          <a:p>
            <a:pPr>
              <a:spcAft>
                <a:spcPts val="1200"/>
              </a:spcAft>
            </a:pPr>
            <a:r>
              <a:rPr lang="en-US" dirty="0"/>
              <a:t>Drivers for Rapid Water Cost Increase</a:t>
            </a:r>
          </a:p>
          <a:p>
            <a:pPr>
              <a:spcAft>
                <a:spcPts val="1200"/>
              </a:spcAft>
            </a:pPr>
            <a:r>
              <a:rPr lang="en-US" dirty="0"/>
              <a:t>Understanding the </a:t>
            </a:r>
            <a:r>
              <a:rPr lang="en-US" dirty="0" err="1"/>
              <a:t>Energy:Water</a:t>
            </a:r>
            <a:r>
              <a:rPr lang="en-US" dirty="0"/>
              <a:t> Nexus</a:t>
            </a:r>
          </a:p>
          <a:p>
            <a:pPr>
              <a:spcAft>
                <a:spcPts val="1200"/>
              </a:spcAft>
            </a:pPr>
            <a:r>
              <a:rPr lang="en-US" dirty="0"/>
              <a:t>Water Use in Laboratory and Research Facilities</a:t>
            </a:r>
          </a:p>
          <a:p>
            <a:pPr>
              <a:spcAft>
                <a:spcPts val="1200"/>
              </a:spcAft>
            </a:pPr>
            <a:r>
              <a:rPr lang="en-US" dirty="0"/>
              <a:t>Total Accounting: Energy + Water</a:t>
            </a:r>
          </a:p>
          <a:p>
            <a:pPr>
              <a:spcAft>
                <a:spcPts val="1200"/>
              </a:spcAft>
            </a:pPr>
            <a:r>
              <a:rPr lang="en-US" dirty="0"/>
              <a:t>Water Modeling Tools and LEED ACP</a:t>
            </a:r>
          </a:p>
          <a:p>
            <a:pPr marL="0" indent="0">
              <a:spcAft>
                <a:spcPts val="600"/>
              </a:spcAft>
              <a:buNone/>
            </a:pPr>
            <a:endParaRPr lang="en-US" sz="1800" dirty="0"/>
          </a:p>
          <a:p>
            <a:endParaRPr lang="en-US" dirty="0"/>
          </a:p>
        </p:txBody>
      </p:sp>
      <p:sp>
        <p:nvSpPr>
          <p:cNvPr id="3" name="Title 2"/>
          <p:cNvSpPr>
            <a:spLocks noGrp="1"/>
          </p:cNvSpPr>
          <p:nvPr>
            <p:ph type="title"/>
          </p:nvPr>
        </p:nvSpPr>
        <p:spPr/>
        <p:txBody>
          <a:bodyPr/>
          <a:lstStyle/>
          <a:p>
            <a:r>
              <a:rPr lang="en-US" dirty="0"/>
              <a:t>AGENDA</a:t>
            </a:r>
          </a:p>
        </p:txBody>
      </p:sp>
      <p:pic>
        <p:nvPicPr>
          <p:cNvPr id="4" name="Picture 3"/>
          <p:cNvPicPr>
            <a:picLocks noChangeAspect="1"/>
          </p:cNvPicPr>
          <p:nvPr/>
        </p:nvPicPr>
        <p:blipFill>
          <a:blip r:embed="rId3"/>
          <a:stretch>
            <a:fillRect/>
          </a:stretch>
        </p:blipFill>
        <p:spPr>
          <a:xfrm>
            <a:off x="4572000" y="3733800"/>
            <a:ext cx="3259506" cy="2533650"/>
          </a:xfrm>
          <a:prstGeom prst="rect">
            <a:avLst/>
          </a:prstGeom>
        </p:spPr>
      </p:pic>
    </p:spTree>
    <p:extLst>
      <p:ext uri="{BB962C8B-B14F-4D97-AF65-F5344CB8AC3E}">
        <p14:creationId xmlns:p14="http://schemas.microsoft.com/office/powerpoint/2010/main" val="851536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DF9FB17-97A1-4608-8B2F-85CB30DA6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667" y="1066800"/>
            <a:ext cx="8686800" cy="4333648"/>
          </a:xfrm>
          <a:prstGeom prst="rect">
            <a:avLst/>
          </a:prstGeom>
        </p:spPr>
      </p:pic>
      <p:sp>
        <p:nvSpPr>
          <p:cNvPr id="3" name="Title 2">
            <a:extLst>
              <a:ext uri="{FF2B5EF4-FFF2-40B4-BE49-F238E27FC236}">
                <a16:creationId xmlns:a16="http://schemas.microsoft.com/office/drawing/2014/main" xmlns="" id="{A139B702-EA89-4AF3-98D1-8D29CD0A29C8}"/>
              </a:ext>
            </a:extLst>
          </p:cNvPr>
          <p:cNvSpPr>
            <a:spLocks noGrp="1"/>
          </p:cNvSpPr>
          <p:nvPr>
            <p:ph type="title"/>
          </p:nvPr>
        </p:nvSpPr>
        <p:spPr/>
        <p:txBody>
          <a:bodyPr/>
          <a:lstStyle/>
          <a:p>
            <a:r>
              <a:rPr lang="en-US" dirty="0"/>
              <a:t>Water use in lab &amp; research facilities</a:t>
            </a:r>
          </a:p>
        </p:txBody>
      </p:sp>
      <p:sp>
        <p:nvSpPr>
          <p:cNvPr id="5" name="Oval 4"/>
          <p:cNvSpPr/>
          <p:nvPr/>
        </p:nvSpPr>
        <p:spPr>
          <a:xfrm>
            <a:off x="846667" y="932521"/>
            <a:ext cx="3708400" cy="79467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299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139B702-EA89-4AF3-98D1-8D29CD0A29C8}"/>
              </a:ext>
            </a:extLst>
          </p:cNvPr>
          <p:cNvSpPr>
            <a:spLocks noGrp="1"/>
          </p:cNvSpPr>
          <p:nvPr>
            <p:ph type="title"/>
          </p:nvPr>
        </p:nvSpPr>
        <p:spPr/>
        <p:txBody>
          <a:bodyPr/>
          <a:lstStyle/>
          <a:p>
            <a:r>
              <a:rPr lang="en-US" dirty="0"/>
              <a:t>Water use in lab &amp; research facilities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238" r="1054"/>
          <a:stretch/>
        </p:blipFill>
        <p:spPr>
          <a:xfrm>
            <a:off x="1676400" y="1447800"/>
            <a:ext cx="5559468" cy="4356589"/>
          </a:xfrm>
          <a:prstGeom prst="rect">
            <a:avLst/>
          </a:prstGeom>
        </p:spPr>
      </p:pic>
    </p:spTree>
    <p:extLst>
      <p:ext uri="{BB962C8B-B14F-4D97-AF65-F5344CB8AC3E}">
        <p14:creationId xmlns:p14="http://schemas.microsoft.com/office/powerpoint/2010/main" val="258682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6881"/>
          <a:stretch/>
        </p:blipFill>
        <p:spPr>
          <a:xfrm>
            <a:off x="4419600" y="1447800"/>
            <a:ext cx="3973557" cy="4267200"/>
          </a:xfrm>
          <a:prstGeom prst="rect">
            <a:avLst/>
          </a:prstGeom>
        </p:spPr>
      </p:pic>
      <p:sp>
        <p:nvSpPr>
          <p:cNvPr id="2" name="Title 1"/>
          <p:cNvSpPr>
            <a:spLocks noGrp="1"/>
          </p:cNvSpPr>
          <p:nvPr>
            <p:ph type="title"/>
          </p:nvPr>
        </p:nvSpPr>
        <p:spPr/>
        <p:txBody>
          <a:bodyPr/>
          <a:lstStyle/>
          <a:p>
            <a:r>
              <a:rPr lang="en-US" dirty="0" err="1"/>
              <a:t>Stirling</a:t>
            </a:r>
            <a:r>
              <a:rPr lang="en-US" dirty="0"/>
              <a:t> Engine </a:t>
            </a:r>
            <a:r>
              <a:rPr lang="en-US" dirty="0" smtClean="0"/>
              <a:t>(ULT) </a:t>
            </a:r>
            <a:r>
              <a:rPr lang="en-US" dirty="0"/>
              <a:t>Freezers</a:t>
            </a:r>
          </a:p>
        </p:txBody>
      </p:sp>
      <p:sp>
        <p:nvSpPr>
          <p:cNvPr id="6" name="Content Placeholder 5"/>
          <p:cNvSpPr>
            <a:spLocks noGrp="1"/>
          </p:cNvSpPr>
          <p:nvPr>
            <p:ph idx="1"/>
          </p:nvPr>
        </p:nvSpPr>
        <p:spPr/>
        <p:txBody>
          <a:bodyPr/>
          <a:lstStyle/>
          <a:p>
            <a:r>
              <a:rPr lang="en-US" dirty="0"/>
              <a:t>Early Adopters</a:t>
            </a:r>
          </a:p>
          <a:p>
            <a:pPr lvl="1"/>
            <a:r>
              <a:rPr lang="en-US" dirty="0"/>
              <a:t>Fred Hutch</a:t>
            </a:r>
          </a:p>
          <a:p>
            <a:pPr lvl="1"/>
            <a:r>
              <a:rPr lang="en-US" dirty="0"/>
              <a:t>Roche</a:t>
            </a:r>
          </a:p>
          <a:p>
            <a:pPr lvl="1"/>
            <a:r>
              <a:rPr lang="en-US" dirty="0"/>
              <a:t>Harvard</a:t>
            </a:r>
          </a:p>
          <a:p>
            <a:pPr lvl="1"/>
            <a:r>
              <a:rPr lang="en-US" dirty="0"/>
              <a:t>Duke</a:t>
            </a:r>
          </a:p>
          <a:p>
            <a:pPr lvl="1"/>
            <a:r>
              <a:rPr lang="en-US" dirty="0"/>
              <a:t>UC Davis</a:t>
            </a:r>
          </a:p>
          <a:p>
            <a:r>
              <a:rPr lang="en-US" dirty="0"/>
              <a:t>Institutional Approach</a:t>
            </a:r>
          </a:p>
          <a:p>
            <a:pPr lvl="1"/>
            <a:r>
              <a:rPr lang="en-US" dirty="0"/>
              <a:t>New </a:t>
            </a:r>
          </a:p>
          <a:p>
            <a:pPr lvl="1"/>
            <a:r>
              <a:rPr lang="en-US" dirty="0"/>
              <a:t>Selective Replacement</a:t>
            </a:r>
          </a:p>
          <a:p>
            <a:pPr lvl="1"/>
            <a:r>
              <a:rPr lang="en-US" dirty="0" smtClean="0"/>
              <a:t>Loaners</a:t>
            </a:r>
            <a:endParaRPr lang="en-US" dirty="0"/>
          </a:p>
        </p:txBody>
      </p:sp>
    </p:spTree>
    <p:extLst>
      <p:ext uri="{BB962C8B-B14F-4D97-AF65-F5344CB8AC3E}">
        <p14:creationId xmlns:p14="http://schemas.microsoft.com/office/powerpoint/2010/main" val="141770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084" y="1219199"/>
            <a:ext cx="3568543" cy="4724401"/>
          </a:xfrm>
          <a:prstGeom prst="rect">
            <a:avLst/>
          </a:prstGeom>
        </p:spPr>
      </p:pic>
      <p:sp>
        <p:nvSpPr>
          <p:cNvPr id="7" name="Title 1"/>
          <p:cNvSpPr>
            <a:spLocks noGrp="1"/>
          </p:cNvSpPr>
          <p:nvPr>
            <p:ph type="title"/>
          </p:nvPr>
        </p:nvSpPr>
        <p:spPr/>
        <p:txBody>
          <a:bodyPr>
            <a:normAutofit/>
          </a:bodyPr>
          <a:lstStyle/>
          <a:p>
            <a:r>
              <a:rPr lang="en-US" dirty="0" err="1"/>
              <a:t>Stirling</a:t>
            </a:r>
            <a:r>
              <a:rPr lang="en-US" dirty="0"/>
              <a:t> Engine (ULT</a:t>
            </a:r>
            <a:r>
              <a:rPr lang="en-US" dirty="0" smtClean="0"/>
              <a:t>) FREEZER </a:t>
            </a:r>
            <a:r>
              <a:rPr lang="en-US" dirty="0"/>
              <a:t>Benefits</a:t>
            </a:r>
          </a:p>
        </p:txBody>
      </p:sp>
      <p:sp>
        <p:nvSpPr>
          <p:cNvPr id="3" name="Content Placeholder 2"/>
          <p:cNvSpPr>
            <a:spLocks noGrp="1"/>
          </p:cNvSpPr>
          <p:nvPr>
            <p:ph idx="1"/>
          </p:nvPr>
        </p:nvSpPr>
        <p:spPr>
          <a:xfrm>
            <a:off x="247650" y="1371600"/>
            <a:ext cx="4781550" cy="5181600"/>
          </a:xfrm>
        </p:spPr>
        <p:txBody>
          <a:bodyPr/>
          <a:lstStyle/>
          <a:p>
            <a:r>
              <a:rPr lang="en-US" dirty="0"/>
              <a:t>50-60% </a:t>
            </a:r>
            <a:r>
              <a:rPr lang="en-US" dirty="0" smtClean="0"/>
              <a:t>energy savings</a:t>
            </a:r>
          </a:p>
          <a:p>
            <a:r>
              <a:rPr lang="en-US" dirty="0" smtClean="0"/>
              <a:t>Water conservation through reduced cooling load</a:t>
            </a:r>
            <a:endParaRPr lang="en-US" dirty="0"/>
          </a:p>
          <a:p>
            <a:r>
              <a:rPr lang="en-US" dirty="0"/>
              <a:t>Opportunity to downsize mechanical and electrical </a:t>
            </a:r>
            <a:r>
              <a:rPr lang="en-US" dirty="0" smtClean="0"/>
              <a:t>systems</a:t>
            </a:r>
            <a:endParaRPr lang="en-US" dirty="0"/>
          </a:p>
          <a:p>
            <a:r>
              <a:rPr lang="en-US" dirty="0"/>
              <a:t>Space efficient</a:t>
            </a:r>
          </a:p>
          <a:p>
            <a:r>
              <a:rPr lang="en-US" dirty="0"/>
              <a:t>Quiet</a:t>
            </a:r>
          </a:p>
          <a:p>
            <a:r>
              <a:rPr lang="en-US" dirty="0"/>
              <a:t>Range of 120/208V</a:t>
            </a:r>
          </a:p>
          <a:p>
            <a:r>
              <a:rPr lang="en-US" dirty="0"/>
              <a:t>Wide temperature range: </a:t>
            </a:r>
            <a:br>
              <a:rPr lang="en-US" dirty="0"/>
            </a:br>
            <a:r>
              <a:rPr lang="en-US" dirty="0"/>
              <a:t>-20C to -95C (-4F to -139F)</a:t>
            </a:r>
          </a:p>
          <a:p>
            <a:r>
              <a:rPr lang="en-US" dirty="0"/>
              <a:t>Less refrigerant</a:t>
            </a:r>
          </a:p>
          <a:p>
            <a:r>
              <a:rPr lang="en-US" dirty="0"/>
              <a:t>Ethane refrigerant</a:t>
            </a:r>
          </a:p>
          <a:p>
            <a:r>
              <a:rPr lang="en-US" dirty="0"/>
              <a:t>Less standby power </a:t>
            </a:r>
          </a:p>
        </p:txBody>
      </p:sp>
    </p:spTree>
    <p:extLst>
      <p:ext uri="{BB962C8B-B14F-4D97-AF65-F5344CB8AC3E}">
        <p14:creationId xmlns:p14="http://schemas.microsoft.com/office/powerpoint/2010/main" val="385717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DF9FB17-97A1-4608-8B2F-85CB30DA6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667" y="1066800"/>
            <a:ext cx="8686800" cy="4333648"/>
          </a:xfrm>
          <a:prstGeom prst="rect">
            <a:avLst/>
          </a:prstGeom>
        </p:spPr>
      </p:pic>
      <p:sp>
        <p:nvSpPr>
          <p:cNvPr id="3" name="Title 2">
            <a:extLst>
              <a:ext uri="{FF2B5EF4-FFF2-40B4-BE49-F238E27FC236}">
                <a16:creationId xmlns:a16="http://schemas.microsoft.com/office/drawing/2014/main" xmlns="" id="{A139B702-EA89-4AF3-98D1-8D29CD0A29C8}"/>
              </a:ext>
            </a:extLst>
          </p:cNvPr>
          <p:cNvSpPr>
            <a:spLocks noGrp="1"/>
          </p:cNvSpPr>
          <p:nvPr>
            <p:ph type="title"/>
          </p:nvPr>
        </p:nvSpPr>
        <p:spPr/>
        <p:txBody>
          <a:bodyPr/>
          <a:lstStyle/>
          <a:p>
            <a:r>
              <a:rPr lang="en-US" dirty="0"/>
              <a:t>Water use in lab &amp; research facilities</a:t>
            </a:r>
          </a:p>
        </p:txBody>
      </p:sp>
      <p:sp>
        <p:nvSpPr>
          <p:cNvPr id="5" name="Oval 4"/>
          <p:cNvSpPr/>
          <p:nvPr/>
        </p:nvSpPr>
        <p:spPr>
          <a:xfrm>
            <a:off x="3733800" y="1329860"/>
            <a:ext cx="4529667" cy="79467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1" y="1936042"/>
            <a:ext cx="3124200" cy="79467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36533" y="3048000"/>
            <a:ext cx="3124200" cy="79467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4667" y="4495800"/>
            <a:ext cx="3124200" cy="79467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597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139B702-EA89-4AF3-98D1-8D29CD0A29C8}"/>
              </a:ext>
            </a:extLst>
          </p:cNvPr>
          <p:cNvSpPr>
            <a:spLocks noGrp="1"/>
          </p:cNvSpPr>
          <p:nvPr>
            <p:ph type="title"/>
          </p:nvPr>
        </p:nvSpPr>
        <p:spPr/>
        <p:txBody>
          <a:bodyPr/>
          <a:lstStyle/>
          <a:p>
            <a:r>
              <a:rPr lang="en-US" dirty="0" smtClean="0"/>
              <a:t>Washers &amp; sterilizers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219199"/>
            <a:ext cx="4958497" cy="4289745"/>
          </a:xfrm>
          <a:prstGeom prst="rect">
            <a:avLst/>
          </a:prstGeom>
        </p:spPr>
      </p:pic>
      <p:sp>
        <p:nvSpPr>
          <p:cNvPr id="2" name="Content Placeholder 1">
            <a:extLst>
              <a:ext uri="{FF2B5EF4-FFF2-40B4-BE49-F238E27FC236}">
                <a16:creationId xmlns:a16="http://schemas.microsoft.com/office/drawing/2014/main" xmlns="" id="{D1C1D7D7-9258-4EBC-BD84-94D666595E6E}"/>
              </a:ext>
            </a:extLst>
          </p:cNvPr>
          <p:cNvSpPr>
            <a:spLocks noGrp="1"/>
          </p:cNvSpPr>
          <p:nvPr>
            <p:ph idx="1"/>
          </p:nvPr>
        </p:nvSpPr>
        <p:spPr/>
        <p:txBody>
          <a:bodyPr/>
          <a:lstStyle/>
          <a:p>
            <a:r>
              <a:rPr lang="en-US" dirty="0" smtClean="0"/>
              <a:t>Chilled water heat exchanger</a:t>
            </a:r>
          </a:p>
          <a:p>
            <a:r>
              <a:rPr lang="en-US" dirty="0" smtClean="0"/>
              <a:t>Rinse cycle reuse tanks</a:t>
            </a:r>
          </a:p>
          <a:p>
            <a:r>
              <a:rPr lang="en-US" dirty="0" smtClean="0"/>
              <a:t>Standby occ. sensors</a:t>
            </a:r>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Water conservation</a:t>
            </a:r>
          </a:p>
          <a:p>
            <a:r>
              <a:rPr lang="en-US" dirty="0" smtClean="0"/>
              <a:t>Energy recovery </a:t>
            </a:r>
          </a:p>
          <a:p>
            <a:pPr marL="400050" lvl="1" indent="0">
              <a:buNone/>
            </a:pPr>
            <a:r>
              <a:rPr lang="en-US" dirty="0" smtClean="0"/>
              <a:t>opportunity</a:t>
            </a:r>
            <a:endParaRPr lang="en-US" dirty="0"/>
          </a:p>
        </p:txBody>
      </p:sp>
      <p:sp>
        <p:nvSpPr>
          <p:cNvPr id="7" name="Content Placeholder 4"/>
          <p:cNvSpPr txBox="1">
            <a:spLocks/>
          </p:cNvSpPr>
          <p:nvPr/>
        </p:nvSpPr>
        <p:spPr>
          <a:xfrm>
            <a:off x="420511" y="2692400"/>
            <a:ext cx="3365484" cy="1752599"/>
          </a:xfrm>
          <a:prstGeom prst="rect">
            <a:avLst/>
          </a:prstGeom>
          <a:solidFill>
            <a:srgbClr val="428BC2"/>
          </a:solidFill>
        </p:spPr>
        <p:txBody>
          <a:bodyPr anchor="ctr" anchorCtr="1">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6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chemeClr val="bg1"/>
                </a:solidFill>
                <a:latin typeface="Century Gothic" panose="020B0502020202020204" pitchFamily="34" charset="0"/>
              </a:rPr>
              <a:t>Equipment </a:t>
            </a:r>
          </a:p>
          <a:p>
            <a:pPr marL="0" indent="0">
              <a:buFont typeface="Arial" panose="020B0604020202020204" pitchFamily="34" charset="0"/>
              <a:buNone/>
            </a:pPr>
            <a:r>
              <a:rPr lang="en-US" sz="2000" b="1" dirty="0" smtClean="0">
                <a:solidFill>
                  <a:schemeClr val="bg1"/>
                </a:solidFill>
                <a:latin typeface="Century Gothic" panose="020B0502020202020204" pitchFamily="34" charset="0"/>
              </a:rPr>
              <a:t>Water Savings</a:t>
            </a:r>
          </a:p>
          <a:p>
            <a:pPr marL="0" indent="0">
              <a:buFont typeface="Arial" panose="020B0604020202020204" pitchFamily="34" charset="0"/>
              <a:buNone/>
            </a:pPr>
            <a:r>
              <a:rPr lang="en-US" sz="1800" dirty="0" smtClean="0">
                <a:solidFill>
                  <a:schemeClr val="bg1"/>
                </a:solidFill>
                <a:latin typeface="Century Gothic" panose="020B0502020202020204" pitchFamily="34" charset="0"/>
              </a:rPr>
              <a:t>50-60% (Cage &amp; Tunnel)</a:t>
            </a:r>
          </a:p>
          <a:p>
            <a:pPr marL="0" indent="0">
              <a:buFont typeface="Arial" panose="020B0604020202020204" pitchFamily="34" charset="0"/>
              <a:buNone/>
            </a:pPr>
            <a:r>
              <a:rPr lang="en-US" sz="1800" dirty="0" smtClean="0">
                <a:solidFill>
                  <a:schemeClr val="bg1"/>
                </a:solidFill>
                <a:latin typeface="Century Gothic" panose="020B0502020202020204" pitchFamily="34" charset="0"/>
              </a:rPr>
              <a:t>80-90% (Autoclaves)</a:t>
            </a:r>
            <a:endParaRPr lang="en-US" sz="1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99851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42FD4EC-CD30-40A3-A161-7B37605DF32D}"/>
              </a:ext>
            </a:extLst>
          </p:cNvPr>
          <p:cNvSpPr>
            <a:spLocks noGrp="1"/>
          </p:cNvSpPr>
          <p:nvPr>
            <p:ph idx="1"/>
          </p:nvPr>
        </p:nvSpPr>
        <p:spPr/>
        <p:txBody>
          <a:bodyPr/>
          <a:lstStyle/>
          <a:p>
            <a:pPr>
              <a:spcBef>
                <a:spcPts val="0"/>
              </a:spcBef>
              <a:spcAft>
                <a:spcPts val="600"/>
              </a:spcAft>
            </a:pPr>
            <a:r>
              <a:rPr lang="en-US" dirty="0"/>
              <a:t>Water-cooled chiller vs. Evaporative </a:t>
            </a:r>
            <a:r>
              <a:rPr lang="en-US" dirty="0" smtClean="0"/>
              <a:t>Cooling</a:t>
            </a:r>
          </a:p>
          <a:p>
            <a:pPr marL="685800" lvl="2" indent="-285750">
              <a:spcBef>
                <a:spcPts val="0"/>
              </a:spcBef>
              <a:spcAft>
                <a:spcPts val="600"/>
              </a:spcAft>
              <a:buFont typeface="Courier New" panose="02070309020205020404" pitchFamily="49" charset="0"/>
              <a:buChar char="o"/>
            </a:pPr>
            <a:r>
              <a:rPr lang="en-US" sz="1600" dirty="0">
                <a:cs typeface="Calibri" panose="020F0502020204030204" pitchFamily="34" charset="0"/>
              </a:rPr>
              <a:t>Consider both </a:t>
            </a:r>
            <a:r>
              <a:rPr lang="en-US" sz="1600" dirty="0" smtClean="0">
                <a:cs typeface="Calibri" panose="020F0502020204030204" pitchFamily="34" charset="0"/>
              </a:rPr>
              <a:t>site and source water consumption</a:t>
            </a:r>
            <a:endParaRPr lang="en-US" sz="1600" dirty="0">
              <a:cs typeface="Calibri" panose="020F0502020204030204" pitchFamily="34" charset="0"/>
            </a:endParaRPr>
          </a:p>
          <a:p>
            <a:pPr>
              <a:spcBef>
                <a:spcPts val="0"/>
              </a:spcBef>
              <a:spcAft>
                <a:spcPts val="600"/>
              </a:spcAft>
            </a:pPr>
            <a:endParaRPr lang="en-US" dirty="0">
              <a:solidFill>
                <a:schemeClr val="bg1">
                  <a:lumMod val="65000"/>
                </a:schemeClr>
              </a:solidFill>
            </a:endParaRPr>
          </a:p>
          <a:p>
            <a:pPr marL="0" indent="0">
              <a:buNone/>
            </a:pPr>
            <a:endParaRPr lang="en-US" dirty="0"/>
          </a:p>
        </p:txBody>
      </p:sp>
      <p:sp>
        <p:nvSpPr>
          <p:cNvPr id="3" name="Title 2">
            <a:extLst>
              <a:ext uri="{FF2B5EF4-FFF2-40B4-BE49-F238E27FC236}">
                <a16:creationId xmlns:a16="http://schemas.microsoft.com/office/drawing/2014/main" xmlns="" id="{804D06CD-7412-41E6-9EE1-8F23E4F5D977}"/>
              </a:ext>
            </a:extLst>
          </p:cNvPr>
          <p:cNvSpPr>
            <a:spLocks noGrp="1"/>
          </p:cNvSpPr>
          <p:nvPr>
            <p:ph type="title"/>
          </p:nvPr>
        </p:nvSpPr>
        <p:spPr/>
        <p:txBody>
          <a:bodyPr/>
          <a:lstStyle/>
          <a:p>
            <a:r>
              <a:rPr lang="en-US" dirty="0"/>
              <a:t>Total accounting: water + energy</a:t>
            </a:r>
          </a:p>
        </p:txBody>
      </p:sp>
      <p:pic>
        <p:nvPicPr>
          <p:cNvPr id="4" name="Picture 3">
            <a:extLst>
              <a:ext uri="{FF2B5EF4-FFF2-40B4-BE49-F238E27FC236}">
                <a16:creationId xmlns:a16="http://schemas.microsoft.com/office/drawing/2014/main" xmlns="" id="{2796A35B-9BF4-4BAD-BFD4-92B7C964F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31170"/>
            <a:ext cx="3811823" cy="3266037"/>
          </a:xfrm>
          <a:prstGeom prst="rect">
            <a:avLst/>
          </a:prstGeom>
        </p:spPr>
      </p:pic>
      <p:pic>
        <p:nvPicPr>
          <p:cNvPr id="5" name="Picture 4">
            <a:extLst>
              <a:ext uri="{FF2B5EF4-FFF2-40B4-BE49-F238E27FC236}">
                <a16:creationId xmlns:a16="http://schemas.microsoft.com/office/drawing/2014/main" xmlns="" id="{5A51FCA0-2853-42AB-8850-B584E48BB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855" y="2808111"/>
            <a:ext cx="4431626" cy="2712156"/>
          </a:xfrm>
          <a:prstGeom prst="rect">
            <a:avLst/>
          </a:prstGeom>
        </p:spPr>
      </p:pic>
    </p:spTree>
    <p:extLst>
      <p:ext uri="{BB962C8B-B14F-4D97-AF65-F5344CB8AC3E}">
        <p14:creationId xmlns:p14="http://schemas.microsoft.com/office/powerpoint/2010/main" val="10935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F94BD16-2227-4601-9E3C-17560AA49A45}"/>
              </a:ext>
            </a:extLst>
          </p:cNvPr>
          <p:cNvSpPr>
            <a:spLocks noGrp="1"/>
          </p:cNvSpPr>
          <p:nvPr>
            <p:ph type="title"/>
          </p:nvPr>
        </p:nvSpPr>
        <p:spPr/>
        <p:txBody>
          <a:bodyPr/>
          <a:lstStyle/>
          <a:p>
            <a:r>
              <a:rPr lang="en-US" dirty="0"/>
              <a:t>Total accounting: water + energy</a:t>
            </a:r>
          </a:p>
        </p:txBody>
      </p:sp>
      <p:pic>
        <p:nvPicPr>
          <p:cNvPr id="4" name="Picture 3">
            <a:extLst>
              <a:ext uri="{FF2B5EF4-FFF2-40B4-BE49-F238E27FC236}">
                <a16:creationId xmlns:a16="http://schemas.microsoft.com/office/drawing/2014/main" xmlns="" id="{1D0A30D5-DFF6-4B0D-B61C-ED85EC606E3D}"/>
              </a:ext>
            </a:extLst>
          </p:cNvPr>
          <p:cNvPicPr>
            <a:picLocks noChangeAspect="1"/>
          </p:cNvPicPr>
          <p:nvPr/>
        </p:nvPicPr>
        <p:blipFill>
          <a:blip r:embed="rId3"/>
          <a:stretch>
            <a:fillRect/>
          </a:stretch>
        </p:blipFill>
        <p:spPr>
          <a:xfrm>
            <a:off x="1193800" y="1524000"/>
            <a:ext cx="6169917" cy="4213730"/>
          </a:xfrm>
          <a:prstGeom prst="rect">
            <a:avLst/>
          </a:prstGeom>
        </p:spPr>
      </p:pic>
    </p:spTree>
    <p:extLst>
      <p:ext uri="{BB962C8B-B14F-4D97-AF65-F5344CB8AC3E}">
        <p14:creationId xmlns:p14="http://schemas.microsoft.com/office/powerpoint/2010/main" val="1770543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371F49-5AD8-4AAA-9670-E08D042BEFB8}"/>
              </a:ext>
            </a:extLst>
          </p:cNvPr>
          <p:cNvSpPr>
            <a:spLocks noGrp="1"/>
          </p:cNvSpPr>
          <p:nvPr>
            <p:ph idx="1"/>
          </p:nvPr>
        </p:nvSpPr>
        <p:spPr/>
        <p:txBody>
          <a:bodyPr/>
          <a:lstStyle/>
          <a:p>
            <a:r>
              <a:rPr lang="en-US" dirty="0"/>
              <a:t>Indirect/direct evaporative cooling saves 38,500 kWh/year</a:t>
            </a:r>
          </a:p>
          <a:p>
            <a:endParaRPr lang="en-US" dirty="0"/>
          </a:p>
        </p:txBody>
      </p:sp>
      <p:sp>
        <p:nvSpPr>
          <p:cNvPr id="3" name="Title 2">
            <a:extLst>
              <a:ext uri="{FF2B5EF4-FFF2-40B4-BE49-F238E27FC236}">
                <a16:creationId xmlns:a16="http://schemas.microsoft.com/office/drawing/2014/main" xmlns="" id="{AF94BD16-2227-4601-9E3C-17560AA49A45}"/>
              </a:ext>
            </a:extLst>
          </p:cNvPr>
          <p:cNvSpPr>
            <a:spLocks noGrp="1"/>
          </p:cNvSpPr>
          <p:nvPr>
            <p:ph type="title"/>
          </p:nvPr>
        </p:nvSpPr>
        <p:spPr/>
        <p:txBody>
          <a:bodyPr/>
          <a:lstStyle/>
          <a:p>
            <a:r>
              <a:rPr lang="en-US" dirty="0"/>
              <a:t>Total accounting: water + energy</a:t>
            </a:r>
          </a:p>
        </p:txBody>
      </p:sp>
      <p:sp>
        <p:nvSpPr>
          <p:cNvPr id="5" name="Rectangle 4">
            <a:extLst>
              <a:ext uri="{FF2B5EF4-FFF2-40B4-BE49-F238E27FC236}">
                <a16:creationId xmlns:a16="http://schemas.microsoft.com/office/drawing/2014/main" xmlns="" id="{BC9A0554-984F-4B3C-921D-B031703B2685}"/>
              </a:ext>
            </a:extLst>
          </p:cNvPr>
          <p:cNvSpPr/>
          <p:nvPr/>
        </p:nvSpPr>
        <p:spPr>
          <a:xfrm>
            <a:off x="6743701" y="3867140"/>
            <a:ext cx="990600" cy="246221"/>
          </a:xfrm>
          <a:prstGeom prst="rect">
            <a:avLst/>
          </a:prstGeom>
        </p:spPr>
        <p:txBody>
          <a:bodyPr wrap="square">
            <a:spAutoFit/>
          </a:bodyPr>
          <a:lstStyle/>
          <a:p>
            <a:pPr algn="ctr"/>
            <a:r>
              <a:rPr lang="en-US" sz="1000" dirty="0">
                <a:solidFill>
                  <a:schemeClr val="bg1"/>
                </a:solidFill>
                <a:latin typeface="Century Gothic" panose="020B0502020202020204" pitchFamily="34" charset="0"/>
              </a:rPr>
              <a:t>*NREL</a:t>
            </a:r>
          </a:p>
        </p:txBody>
      </p:sp>
      <p:pic>
        <p:nvPicPr>
          <p:cNvPr id="6" name="Picture 2" descr="http://cliparts.co/cliparts/pio/A7R/pioA7ReMT.png">
            <a:extLst>
              <a:ext uri="{FF2B5EF4-FFF2-40B4-BE49-F238E27FC236}">
                <a16:creationId xmlns:a16="http://schemas.microsoft.com/office/drawing/2014/main" xmlns="" id="{4BFCCAC5-8C77-4DC0-8A73-C55E51553D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590800"/>
            <a:ext cx="1052244" cy="151311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xmlns="" id="{47C04521-9143-498D-8194-931C86842610}"/>
              </a:ext>
            </a:extLst>
          </p:cNvPr>
          <p:cNvSpPr/>
          <p:nvPr/>
        </p:nvSpPr>
        <p:spPr>
          <a:xfrm rot="16200000">
            <a:off x="1531228" y="3288415"/>
            <a:ext cx="823633" cy="22848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0C1AD8A6-4B3C-4E04-BF58-A89BF288D185}"/>
              </a:ext>
            </a:extLst>
          </p:cNvPr>
          <p:cNvSpPr txBox="1"/>
          <p:nvPr/>
        </p:nvSpPr>
        <p:spPr>
          <a:xfrm>
            <a:off x="1123951" y="2000240"/>
            <a:ext cx="2851355" cy="646331"/>
          </a:xfrm>
          <a:prstGeom prst="rect">
            <a:avLst/>
          </a:prstGeom>
          <a:noFill/>
        </p:spPr>
        <p:txBody>
          <a:bodyPr wrap="square" rtlCol="0">
            <a:spAutoFit/>
          </a:bodyPr>
          <a:lstStyle/>
          <a:p>
            <a:pPr algn="ctr"/>
            <a:r>
              <a:rPr lang="en-US" sz="3600" b="1" dirty="0">
                <a:latin typeface="Century Gothic" panose="020B0502020202020204" pitchFamily="34" charset="0"/>
              </a:rPr>
              <a:t>SITE</a:t>
            </a:r>
          </a:p>
        </p:txBody>
      </p:sp>
      <p:pic>
        <p:nvPicPr>
          <p:cNvPr id="9" name="Picture 2" descr="http://cliparts.co/cliparts/pio/A7R/pioA7ReMT.png">
            <a:extLst>
              <a:ext uri="{FF2B5EF4-FFF2-40B4-BE49-F238E27FC236}">
                <a16:creationId xmlns:a16="http://schemas.microsoft.com/office/drawing/2014/main" xmlns="" id="{6FBB166D-6FAF-4172-AC3F-25FA4AFDCE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307" y="2590800"/>
            <a:ext cx="1052244" cy="151311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xmlns="" id="{8AD3CED3-F30E-48D6-98C8-36FBFEB421E1}"/>
              </a:ext>
            </a:extLst>
          </p:cNvPr>
          <p:cNvSpPr/>
          <p:nvPr/>
        </p:nvSpPr>
        <p:spPr>
          <a:xfrm rot="5400000">
            <a:off x="5960351" y="3288415"/>
            <a:ext cx="823633" cy="22848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D3370436-E8B0-4B20-8B0B-3AF85846D58D}"/>
              </a:ext>
            </a:extLst>
          </p:cNvPr>
          <p:cNvSpPr txBox="1"/>
          <p:nvPr/>
        </p:nvSpPr>
        <p:spPr>
          <a:xfrm>
            <a:off x="5638801" y="1962140"/>
            <a:ext cx="2851355" cy="646331"/>
          </a:xfrm>
          <a:prstGeom prst="rect">
            <a:avLst/>
          </a:prstGeom>
          <a:noFill/>
        </p:spPr>
        <p:txBody>
          <a:bodyPr wrap="square" rtlCol="0">
            <a:spAutoFit/>
          </a:bodyPr>
          <a:lstStyle/>
          <a:p>
            <a:pPr algn="ctr"/>
            <a:r>
              <a:rPr lang="en-US" sz="3600" b="1" dirty="0">
                <a:latin typeface="Century Gothic" panose="020B0502020202020204" pitchFamily="34" charset="0"/>
              </a:rPr>
              <a:t>SOURCE</a:t>
            </a:r>
          </a:p>
        </p:txBody>
      </p:sp>
      <p:sp>
        <p:nvSpPr>
          <p:cNvPr id="12" name="TextBox 11">
            <a:extLst>
              <a:ext uri="{FF2B5EF4-FFF2-40B4-BE49-F238E27FC236}">
                <a16:creationId xmlns:a16="http://schemas.microsoft.com/office/drawing/2014/main" xmlns="" id="{85A3C583-3229-4099-9A79-6DDDCF759E93}"/>
              </a:ext>
            </a:extLst>
          </p:cNvPr>
          <p:cNvSpPr txBox="1"/>
          <p:nvPr/>
        </p:nvSpPr>
        <p:spPr>
          <a:xfrm>
            <a:off x="4000501" y="4133840"/>
            <a:ext cx="6174666" cy="646331"/>
          </a:xfrm>
          <a:prstGeom prst="rect">
            <a:avLst/>
          </a:prstGeom>
          <a:noFill/>
        </p:spPr>
        <p:txBody>
          <a:bodyPr wrap="square" rtlCol="0">
            <a:spAutoFit/>
          </a:bodyPr>
          <a:lstStyle/>
          <a:p>
            <a:pPr algn="ctr"/>
            <a:r>
              <a:rPr lang="en-US" b="1" dirty="0"/>
              <a:t>178,500 gallons </a:t>
            </a:r>
          </a:p>
          <a:p>
            <a:pPr algn="ctr"/>
            <a:r>
              <a:rPr lang="en-US" b="1" dirty="0"/>
              <a:t>Source Water Reduction (-)</a:t>
            </a:r>
          </a:p>
        </p:txBody>
      </p:sp>
      <p:sp>
        <p:nvSpPr>
          <p:cNvPr id="13" name="TextBox 12">
            <a:extLst>
              <a:ext uri="{FF2B5EF4-FFF2-40B4-BE49-F238E27FC236}">
                <a16:creationId xmlns:a16="http://schemas.microsoft.com/office/drawing/2014/main" xmlns="" id="{383C5DFE-711E-44EB-8B8D-866DF0CA1054}"/>
              </a:ext>
            </a:extLst>
          </p:cNvPr>
          <p:cNvSpPr txBox="1"/>
          <p:nvPr/>
        </p:nvSpPr>
        <p:spPr>
          <a:xfrm>
            <a:off x="-266699" y="4133840"/>
            <a:ext cx="5670920" cy="369332"/>
          </a:xfrm>
          <a:prstGeom prst="rect">
            <a:avLst/>
          </a:prstGeom>
          <a:noFill/>
        </p:spPr>
        <p:txBody>
          <a:bodyPr wrap="square" rtlCol="0">
            <a:spAutoFit/>
          </a:bodyPr>
          <a:lstStyle/>
          <a:p>
            <a:pPr algn="ctr"/>
            <a:r>
              <a:rPr lang="en-US" b="1" dirty="0">
                <a:solidFill>
                  <a:srgbClr val="428BC2"/>
                </a:solidFill>
              </a:rPr>
              <a:t>218,000 gallons Site Water Increase</a:t>
            </a:r>
          </a:p>
        </p:txBody>
      </p:sp>
      <p:sp>
        <p:nvSpPr>
          <p:cNvPr id="14" name="TextBox 13">
            <a:extLst>
              <a:ext uri="{FF2B5EF4-FFF2-40B4-BE49-F238E27FC236}">
                <a16:creationId xmlns:a16="http://schemas.microsoft.com/office/drawing/2014/main" xmlns="" id="{B174E405-AC0D-41F3-AD26-D3380161DE0A}"/>
              </a:ext>
            </a:extLst>
          </p:cNvPr>
          <p:cNvSpPr txBox="1"/>
          <p:nvPr/>
        </p:nvSpPr>
        <p:spPr>
          <a:xfrm>
            <a:off x="-817306" y="4792996"/>
            <a:ext cx="6772134" cy="646331"/>
          </a:xfrm>
          <a:prstGeom prst="rect">
            <a:avLst/>
          </a:prstGeom>
          <a:noFill/>
        </p:spPr>
        <p:txBody>
          <a:bodyPr wrap="square" rtlCol="0">
            <a:spAutoFit/>
          </a:bodyPr>
          <a:lstStyle/>
          <a:p>
            <a:pPr algn="ctr"/>
            <a:r>
              <a:rPr lang="en-US" b="1" dirty="0"/>
              <a:t>88,500 gallons </a:t>
            </a:r>
          </a:p>
          <a:p>
            <a:pPr algn="ctr"/>
            <a:r>
              <a:rPr lang="en-US" b="1" dirty="0"/>
              <a:t>Total Site Water Increase (+)</a:t>
            </a:r>
          </a:p>
        </p:txBody>
      </p:sp>
      <p:sp>
        <p:nvSpPr>
          <p:cNvPr id="15" name="TextBox 14">
            <a:extLst>
              <a:ext uri="{FF2B5EF4-FFF2-40B4-BE49-F238E27FC236}">
                <a16:creationId xmlns:a16="http://schemas.microsoft.com/office/drawing/2014/main" xmlns="" id="{F37EFD3F-B441-4406-A4A0-91C891717293}"/>
              </a:ext>
            </a:extLst>
          </p:cNvPr>
          <p:cNvSpPr txBox="1"/>
          <p:nvPr/>
        </p:nvSpPr>
        <p:spPr>
          <a:xfrm>
            <a:off x="-158545" y="4472351"/>
            <a:ext cx="5454612" cy="369332"/>
          </a:xfrm>
          <a:prstGeom prst="rect">
            <a:avLst/>
          </a:prstGeom>
          <a:noFill/>
        </p:spPr>
        <p:txBody>
          <a:bodyPr wrap="square" rtlCol="0">
            <a:spAutoFit/>
          </a:bodyPr>
          <a:lstStyle/>
          <a:p>
            <a:pPr algn="ctr"/>
            <a:r>
              <a:rPr lang="en-US" b="1" u="sng" dirty="0">
                <a:solidFill>
                  <a:srgbClr val="428BC2"/>
                </a:solidFill>
              </a:rPr>
              <a:t>- 129,500 gallons Site Water Decrease</a:t>
            </a:r>
          </a:p>
        </p:txBody>
      </p:sp>
      <p:sp>
        <p:nvSpPr>
          <p:cNvPr id="16" name="Content Placeholder 1">
            <a:extLst>
              <a:ext uri="{FF2B5EF4-FFF2-40B4-BE49-F238E27FC236}">
                <a16:creationId xmlns:a16="http://schemas.microsoft.com/office/drawing/2014/main" xmlns="" id="{34F411B9-8DF4-4BF8-97A3-5404D23A6956}"/>
              </a:ext>
            </a:extLst>
          </p:cNvPr>
          <p:cNvSpPr txBox="1">
            <a:spLocks/>
          </p:cNvSpPr>
          <p:nvPr/>
        </p:nvSpPr>
        <p:spPr>
          <a:xfrm>
            <a:off x="304800" y="5638800"/>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dirty="0">
                <a:latin typeface="+mn-lt"/>
              </a:rPr>
              <a:t>Net water savings of 90,000 gallons/year</a:t>
            </a:r>
          </a:p>
          <a:p>
            <a:pPr>
              <a:spcBef>
                <a:spcPts val="0"/>
              </a:spcBef>
              <a:spcAft>
                <a:spcPts val="600"/>
              </a:spcAft>
            </a:pPr>
            <a:r>
              <a:rPr lang="en-US" dirty="0">
                <a:latin typeface="+mn-lt"/>
              </a:rPr>
              <a:t>Net electricity savings of 38,500 kWh/year  </a:t>
            </a:r>
          </a:p>
          <a:p>
            <a:pPr>
              <a:spcBef>
                <a:spcPts val="0"/>
              </a:spcBef>
              <a:spcAft>
                <a:spcPts val="600"/>
              </a:spcAft>
            </a:pPr>
            <a:endParaRPr lang="en-US" dirty="0"/>
          </a:p>
        </p:txBody>
      </p:sp>
    </p:spTree>
    <p:extLst>
      <p:ext uri="{BB962C8B-B14F-4D97-AF65-F5344CB8AC3E}">
        <p14:creationId xmlns:p14="http://schemas.microsoft.com/office/powerpoint/2010/main" val="142525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371F49-5AD8-4AAA-9670-E08D042BEFB8}"/>
              </a:ext>
            </a:extLst>
          </p:cNvPr>
          <p:cNvSpPr>
            <a:spLocks noGrp="1"/>
          </p:cNvSpPr>
          <p:nvPr>
            <p:ph idx="1"/>
          </p:nvPr>
        </p:nvSpPr>
        <p:spPr>
          <a:xfrm>
            <a:off x="247650" y="1371600"/>
            <a:ext cx="8591550" cy="5181600"/>
          </a:xfrm>
        </p:spPr>
        <p:txBody>
          <a:bodyPr/>
          <a:lstStyle/>
          <a:p>
            <a:pPr>
              <a:spcBef>
                <a:spcPts val="0"/>
              </a:spcBef>
              <a:spcAft>
                <a:spcPts val="600"/>
              </a:spcAft>
            </a:pPr>
            <a:r>
              <a:rPr lang="en-US" dirty="0" smtClean="0"/>
              <a:t>Air-cooled chillers plant vs. water-cooled chiller plant</a:t>
            </a:r>
            <a:endParaRPr lang="en-US" dirty="0" smtClean="0">
              <a:cs typeface="Calibri" panose="020F0502020204030204" pitchFamily="34" charset="0"/>
            </a:endParaRPr>
          </a:p>
          <a:p>
            <a:pPr marL="685800" lvl="1">
              <a:buFont typeface="Courier New" panose="02070309020205020404" pitchFamily="49" charset="0"/>
              <a:buChar char="o"/>
            </a:pPr>
            <a:r>
              <a:rPr lang="en-US" sz="1600" dirty="0" smtClean="0">
                <a:cs typeface="Calibri" panose="020F0502020204030204" pitchFamily="34" charset="0"/>
              </a:rPr>
              <a:t>Consider both electricity and water consumption, and associated utility costs</a:t>
            </a:r>
          </a:p>
          <a:p>
            <a:pPr marL="685800" lvl="1">
              <a:buFont typeface="Courier New" panose="02070309020205020404" pitchFamily="49" charset="0"/>
              <a:buChar char="o"/>
            </a:pPr>
            <a:r>
              <a:rPr lang="en-US" sz="1600" dirty="0" smtClean="0">
                <a:cs typeface="Calibri" panose="020F0502020204030204" pitchFamily="34" charset="0"/>
              </a:rPr>
              <a:t>2 </a:t>
            </a:r>
            <a:r>
              <a:rPr lang="en-US" sz="1600" dirty="0">
                <a:cs typeface="Calibri" panose="020F0502020204030204" pitchFamily="34" charset="0"/>
              </a:rPr>
              <a:t>locations: Nampa, ID and Seattle, WA</a:t>
            </a:r>
          </a:p>
          <a:p>
            <a:pPr marL="685800" lvl="1">
              <a:buFont typeface="Courier New" panose="02070309020205020404" pitchFamily="49" charset="0"/>
              <a:buChar char="o"/>
            </a:pPr>
            <a:endParaRPr lang="en-US" sz="1600" dirty="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xmlns="" id="{AF94BD16-2227-4601-9E3C-17560AA49A45}"/>
              </a:ext>
            </a:extLst>
          </p:cNvPr>
          <p:cNvSpPr>
            <a:spLocks noGrp="1"/>
          </p:cNvSpPr>
          <p:nvPr>
            <p:ph type="title"/>
          </p:nvPr>
        </p:nvSpPr>
        <p:spPr/>
        <p:txBody>
          <a:bodyPr/>
          <a:lstStyle/>
          <a:p>
            <a:r>
              <a:rPr lang="en-US" dirty="0"/>
              <a:t>Total accounting: water + energy</a:t>
            </a:r>
          </a:p>
        </p:txBody>
      </p:sp>
      <p:pic>
        <p:nvPicPr>
          <p:cNvPr id="17" name="Picture 16">
            <a:extLst>
              <a:ext uri="{FF2B5EF4-FFF2-40B4-BE49-F238E27FC236}">
                <a16:creationId xmlns:a16="http://schemas.microsoft.com/office/drawing/2014/main" xmlns="" id="{AB1A1004-874E-440D-8C48-76E7CD780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276600"/>
            <a:ext cx="3678247" cy="2535539"/>
          </a:xfrm>
          <a:prstGeom prst="rect">
            <a:avLst/>
          </a:prstGeom>
        </p:spPr>
      </p:pic>
      <p:pic>
        <p:nvPicPr>
          <p:cNvPr id="18" name="Picture 17">
            <a:extLst>
              <a:ext uri="{FF2B5EF4-FFF2-40B4-BE49-F238E27FC236}">
                <a16:creationId xmlns:a16="http://schemas.microsoft.com/office/drawing/2014/main" xmlns="" id="{8221FB6B-656A-47FF-8B80-D13B2D9F7C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624"/>
          <a:stretch/>
        </p:blipFill>
        <p:spPr>
          <a:xfrm>
            <a:off x="5257800" y="2667000"/>
            <a:ext cx="2619797" cy="3598622"/>
          </a:xfrm>
          <a:prstGeom prst="rect">
            <a:avLst/>
          </a:prstGeom>
        </p:spPr>
      </p:pic>
    </p:spTree>
    <p:extLst>
      <p:ext uri="{BB962C8B-B14F-4D97-AF65-F5344CB8AC3E}">
        <p14:creationId xmlns:p14="http://schemas.microsoft.com/office/powerpoint/2010/main" val="160851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F8125B5-E956-4992-9DF4-D35628D9E2B6}"/>
              </a:ext>
            </a:extLst>
          </p:cNvPr>
          <p:cNvSpPr>
            <a:spLocks noGrp="1"/>
          </p:cNvSpPr>
          <p:nvPr>
            <p:ph type="title"/>
          </p:nvPr>
        </p:nvSpPr>
        <p:spPr/>
        <p:txBody>
          <a:bodyPr>
            <a:normAutofit/>
          </a:bodyPr>
          <a:lstStyle/>
          <a:p>
            <a:r>
              <a:rPr lang="en-US" dirty="0"/>
              <a:t>Rising cost of water &amp; sewer</a:t>
            </a:r>
          </a:p>
        </p:txBody>
      </p:sp>
      <p:pic>
        <p:nvPicPr>
          <p:cNvPr id="4" name="Content Placeholder 6" descr="G:\Water Stewardship\Graphics\Divergent Rates.png">
            <a:extLst>
              <a:ext uri="{FF2B5EF4-FFF2-40B4-BE49-F238E27FC236}">
                <a16:creationId xmlns:a16="http://schemas.microsoft.com/office/drawing/2014/main" xmlns="" id="{244CAD56-267D-478B-8A3A-BBCAA1841A13}"/>
              </a:ext>
            </a:extLst>
          </p:cNvPr>
          <p:cNvPicPr>
            <a:picLocks noChangeAspect="1" noChangeArrowheads="1"/>
          </p:cNvPicPr>
          <p:nvPr/>
        </p:nvPicPr>
        <p:blipFill>
          <a:blip r:embed="rId3" cstate="print"/>
          <a:srcRect/>
          <a:stretch>
            <a:fillRect/>
          </a:stretch>
        </p:blipFill>
        <p:spPr bwMode="auto">
          <a:xfrm>
            <a:off x="1101651" y="1371600"/>
            <a:ext cx="6921648" cy="4724400"/>
          </a:xfrm>
          <a:prstGeom prst="rect">
            <a:avLst/>
          </a:prstGeom>
          <a:noFill/>
          <a:effectLst>
            <a:outerShdw blurRad="50800" dist="50800" dir="5400000" algn="ctr" rotWithShape="0">
              <a:srgbClr val="000000">
                <a:alpha val="0"/>
              </a:srgbClr>
            </a:outerShdw>
          </a:effectLst>
        </p:spPr>
      </p:pic>
      <p:sp>
        <p:nvSpPr>
          <p:cNvPr id="6" name="Content Placeholder 1">
            <a:extLst>
              <a:ext uri="{FF2B5EF4-FFF2-40B4-BE49-F238E27FC236}">
                <a16:creationId xmlns:a16="http://schemas.microsoft.com/office/drawing/2014/main" xmlns="" id="{9409F185-9B50-47A1-9719-EEE7028197BE}"/>
              </a:ext>
            </a:extLst>
          </p:cNvPr>
          <p:cNvSpPr txBox="1">
            <a:spLocks/>
          </p:cNvSpPr>
          <p:nvPr/>
        </p:nvSpPr>
        <p:spPr>
          <a:xfrm>
            <a:off x="6677377" y="3087511"/>
            <a:ext cx="1752601" cy="2286000"/>
          </a:xfrm>
          <a:prstGeom prst="rect">
            <a:avLst/>
          </a:prstGeom>
          <a:solidFill>
            <a:srgbClr val="9DCCE6"/>
          </a:solidFill>
          <a:ln>
            <a:solidFill>
              <a:srgbClr val="428BC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Century Gothic" panose="020B0502020202020204" pitchFamily="34" charset="0"/>
              </a:rPr>
              <a:t>Recent national surveys show average increases in water/sewer rates in the US range between </a:t>
            </a:r>
            <a:r>
              <a:rPr kumimoji="0" lang="en-US" sz="1600" b="1" i="0" u="none" strike="noStrike" kern="1200" cap="none" spc="0" normalizeH="0" baseline="0" noProof="0" dirty="0">
                <a:ln>
                  <a:noFill/>
                </a:ln>
                <a:solidFill>
                  <a:schemeClr val="tx1"/>
                </a:solidFill>
                <a:effectLst/>
                <a:uLnTx/>
                <a:uFillTx/>
                <a:latin typeface="Century Gothic" panose="020B0502020202020204" pitchFamily="34" charset="0"/>
              </a:rPr>
              <a:t>7% </a:t>
            </a:r>
            <a:r>
              <a:rPr kumimoji="0" lang="en-US" sz="1600" b="0" i="0" u="none" strike="noStrike" kern="1200" cap="none" spc="0" normalizeH="0" baseline="0" noProof="0" dirty="0">
                <a:ln>
                  <a:noFill/>
                </a:ln>
                <a:solidFill>
                  <a:schemeClr val="tx1"/>
                </a:solidFill>
                <a:effectLst/>
                <a:uLnTx/>
                <a:uFillTx/>
                <a:latin typeface="Century Gothic" panose="020B0502020202020204" pitchFamily="34" charset="0"/>
              </a:rPr>
              <a:t>and </a:t>
            </a:r>
            <a:r>
              <a:rPr kumimoji="0" lang="en-US" sz="1600" b="1" i="0" u="none" strike="noStrike" kern="1200" cap="none" spc="0" normalizeH="0" baseline="0" noProof="0" dirty="0">
                <a:ln>
                  <a:noFill/>
                </a:ln>
                <a:solidFill>
                  <a:schemeClr val="tx1"/>
                </a:solidFill>
                <a:effectLst/>
                <a:uLnTx/>
                <a:uFillTx/>
                <a:latin typeface="Century Gothic" panose="020B0502020202020204" pitchFamily="34" charset="0"/>
              </a:rPr>
              <a:t>9% </a:t>
            </a:r>
            <a:r>
              <a:rPr kumimoji="0" lang="en-US" sz="1600" b="0" i="0" u="none" strike="noStrike" kern="1200" cap="none" spc="0" normalizeH="0" baseline="0" noProof="0" dirty="0">
                <a:ln>
                  <a:noFill/>
                </a:ln>
                <a:solidFill>
                  <a:schemeClr val="tx1"/>
                </a:solidFill>
                <a:effectLst/>
                <a:uLnTx/>
                <a:uFillTx/>
                <a:latin typeface="Century Gothic" panose="020B0502020202020204" pitchFamily="34" charset="0"/>
              </a:rPr>
              <a:t>per annum</a:t>
            </a:r>
          </a:p>
        </p:txBody>
      </p:sp>
    </p:spTree>
    <p:extLst>
      <p:ext uri="{BB962C8B-B14F-4D97-AF65-F5344CB8AC3E}">
        <p14:creationId xmlns:p14="http://schemas.microsoft.com/office/powerpoint/2010/main" val="378860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F94BD16-2227-4601-9E3C-17560AA49A45}"/>
              </a:ext>
            </a:extLst>
          </p:cNvPr>
          <p:cNvSpPr>
            <a:spLocks noGrp="1"/>
          </p:cNvSpPr>
          <p:nvPr>
            <p:ph type="title"/>
          </p:nvPr>
        </p:nvSpPr>
        <p:spPr/>
        <p:txBody>
          <a:bodyPr/>
          <a:lstStyle/>
          <a:p>
            <a:r>
              <a:rPr lang="en-US" dirty="0"/>
              <a:t>Total accounting: water + energy</a:t>
            </a:r>
          </a:p>
        </p:txBody>
      </p:sp>
      <p:sp>
        <p:nvSpPr>
          <p:cNvPr id="8" name="Title 12">
            <a:extLst>
              <a:ext uri="{FF2B5EF4-FFF2-40B4-BE49-F238E27FC236}">
                <a16:creationId xmlns:a16="http://schemas.microsoft.com/office/drawing/2014/main" xmlns="" id="{0D844736-8AA1-4D94-9B67-3EA8E4D09186}"/>
              </a:ext>
            </a:extLst>
          </p:cNvPr>
          <p:cNvSpPr txBox="1">
            <a:spLocks/>
          </p:cNvSpPr>
          <p:nvPr/>
        </p:nvSpPr>
        <p:spPr>
          <a:xfrm>
            <a:off x="787568" y="1332092"/>
            <a:ext cx="7202776" cy="708656"/>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2800" kern="1200" cap="all" baseline="0">
                <a:solidFill>
                  <a:schemeClr val="tx1"/>
                </a:solidFill>
                <a:latin typeface="Century Gothic" pitchFamily="34" charset="0"/>
                <a:ea typeface="+mj-ea"/>
                <a:cs typeface="+mj-cs"/>
              </a:defRPr>
            </a:lvl1pPr>
          </a:lstStyle>
          <a:p>
            <a:r>
              <a:rPr lang="en-US" sz="1600" dirty="0">
                <a:solidFill>
                  <a:srgbClr val="FF0000"/>
                </a:solidFill>
                <a:cs typeface="Calibri" panose="020F0502020204030204" pitchFamily="34" charset="0"/>
              </a:rPr>
              <a:t>Utility Rates - Electricity</a:t>
            </a:r>
          </a:p>
        </p:txBody>
      </p:sp>
      <p:sp>
        <p:nvSpPr>
          <p:cNvPr id="9" name="Content Placeholder 13">
            <a:extLst>
              <a:ext uri="{FF2B5EF4-FFF2-40B4-BE49-F238E27FC236}">
                <a16:creationId xmlns:a16="http://schemas.microsoft.com/office/drawing/2014/main" xmlns="" id="{509A2CF7-5C77-406F-A641-D776BF17EB93}"/>
              </a:ext>
            </a:extLst>
          </p:cNvPr>
          <p:cNvSpPr txBox="1">
            <a:spLocks/>
          </p:cNvSpPr>
          <p:nvPr/>
        </p:nvSpPr>
        <p:spPr>
          <a:xfrm>
            <a:off x="980384" y="1956024"/>
            <a:ext cx="3591617" cy="1028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1600" b="1" dirty="0">
                <a:cs typeface="Calibri" panose="020F0502020204030204" pitchFamily="34" charset="0"/>
              </a:rPr>
              <a:t>Nampa, Idaho  </a:t>
            </a:r>
            <a:r>
              <a:rPr lang="en-US" sz="1600" b="1" dirty="0">
                <a:cs typeface="Calibri" panose="020F0502020204030204" pitchFamily="34" charset="0"/>
                <a:sym typeface="Wingdings" panose="05000000000000000000" pitchFamily="2" charset="2"/>
              </a:rPr>
              <a:t></a:t>
            </a:r>
            <a:endParaRPr lang="en-US" sz="1600" b="1" dirty="0">
              <a:cs typeface="Calibri" panose="020F0502020204030204" pitchFamily="34" charset="0"/>
            </a:endParaRPr>
          </a:p>
          <a:p>
            <a:pPr marL="0" indent="0" algn="r">
              <a:buFont typeface="Arial" pitchFamily="34" charset="0"/>
              <a:buNone/>
            </a:pPr>
            <a:r>
              <a:rPr lang="en-US" sz="1600" dirty="0">
                <a:cs typeface="Calibri" panose="020F0502020204030204" pitchFamily="34" charset="0"/>
              </a:rPr>
              <a:t>Virtual Rate = 0.061 [$/kWh]</a:t>
            </a:r>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xmlns="" id="{D5139B98-2C91-4271-8355-E01D8A872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3724" y="1149944"/>
            <a:ext cx="4190426" cy="2201833"/>
          </a:xfrm>
          <a:prstGeom prst="rect">
            <a:avLst/>
          </a:prstGeom>
        </p:spPr>
      </p:pic>
      <p:pic>
        <p:nvPicPr>
          <p:cNvPr id="11" name="Picture 10">
            <a:extLst>
              <a:ext uri="{FF2B5EF4-FFF2-40B4-BE49-F238E27FC236}">
                <a16:creationId xmlns:a16="http://schemas.microsoft.com/office/drawing/2014/main" xmlns="" id="{F70D50E5-16E7-4387-B9C4-D3DD25589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541107"/>
            <a:ext cx="4114800" cy="3062859"/>
          </a:xfrm>
          <a:prstGeom prst="rect">
            <a:avLst/>
          </a:prstGeom>
        </p:spPr>
      </p:pic>
      <p:sp>
        <p:nvSpPr>
          <p:cNvPr id="12" name="Content Placeholder 13">
            <a:extLst>
              <a:ext uri="{FF2B5EF4-FFF2-40B4-BE49-F238E27FC236}">
                <a16:creationId xmlns:a16="http://schemas.microsoft.com/office/drawing/2014/main" xmlns="" id="{8DD8005D-3CC8-47F8-A4DC-0C4899227E6B}"/>
              </a:ext>
            </a:extLst>
          </p:cNvPr>
          <p:cNvSpPr txBox="1">
            <a:spLocks/>
          </p:cNvSpPr>
          <p:nvPr/>
        </p:nvSpPr>
        <p:spPr>
          <a:xfrm>
            <a:off x="4713836" y="3673642"/>
            <a:ext cx="4230202" cy="1028968"/>
          </a:xfrm>
          <a:prstGeom prst="rect">
            <a:avLst/>
          </a:prstGeom>
        </p:spPr>
        <p:txBody>
          <a:bodyPr vert="horz" lIns="68598" tIns="34299" rIns="68598" bIns="34299"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None/>
            </a:pPr>
            <a:r>
              <a:rPr lang="en-US" sz="1600" b="1" dirty="0">
                <a:latin typeface="Century Gothic" panose="020B0502020202020204" pitchFamily="34" charset="0"/>
                <a:cs typeface="Calibri" panose="020F0502020204030204" pitchFamily="34" charset="0"/>
                <a:sym typeface="Wingdings" panose="05000000000000000000" pitchFamily="2" charset="2"/>
              </a:rPr>
              <a:t> Seattle, Washington</a:t>
            </a:r>
            <a:endParaRPr lang="en-US" sz="1600" b="1" dirty="0">
              <a:latin typeface="Century Gothic" panose="020B0502020202020204" pitchFamily="34" charset="0"/>
              <a:cs typeface="Calibri" panose="020F0502020204030204" pitchFamily="34" charset="0"/>
            </a:endParaRPr>
          </a:p>
          <a:p>
            <a:pPr marL="0" indent="0">
              <a:buNone/>
            </a:pPr>
            <a:r>
              <a:rPr lang="en-US" sz="1600" dirty="0">
                <a:latin typeface="Century Gothic" panose="020B0502020202020204" pitchFamily="34" charset="0"/>
                <a:cs typeface="Calibri" panose="020F0502020204030204" pitchFamily="34" charset="0"/>
              </a:rPr>
              <a:t>Virtual Rate = 0.064 [$/kWh]</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688658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F94BD16-2227-4601-9E3C-17560AA49A45}"/>
              </a:ext>
            </a:extLst>
          </p:cNvPr>
          <p:cNvSpPr>
            <a:spLocks noGrp="1"/>
          </p:cNvSpPr>
          <p:nvPr>
            <p:ph type="title"/>
          </p:nvPr>
        </p:nvSpPr>
        <p:spPr/>
        <p:txBody>
          <a:bodyPr/>
          <a:lstStyle/>
          <a:p>
            <a:r>
              <a:rPr lang="en-US" dirty="0"/>
              <a:t>Total accounting: water + energy</a:t>
            </a:r>
          </a:p>
        </p:txBody>
      </p:sp>
      <p:sp>
        <p:nvSpPr>
          <p:cNvPr id="13" name="Title 12">
            <a:extLst>
              <a:ext uri="{FF2B5EF4-FFF2-40B4-BE49-F238E27FC236}">
                <a16:creationId xmlns:a16="http://schemas.microsoft.com/office/drawing/2014/main" xmlns="" id="{ACE9FE2F-EBDC-4B0D-A409-39D52B7BA5B9}"/>
              </a:ext>
            </a:extLst>
          </p:cNvPr>
          <p:cNvSpPr txBox="1">
            <a:spLocks/>
          </p:cNvSpPr>
          <p:nvPr/>
        </p:nvSpPr>
        <p:spPr>
          <a:xfrm>
            <a:off x="835721" y="1309086"/>
            <a:ext cx="7202776" cy="708656"/>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2800" kern="1200" cap="all" baseline="0">
                <a:solidFill>
                  <a:schemeClr val="tx1"/>
                </a:solidFill>
                <a:latin typeface="Century Gothic" pitchFamily="34" charset="0"/>
                <a:ea typeface="+mj-ea"/>
                <a:cs typeface="+mj-cs"/>
              </a:defRPr>
            </a:lvl1pPr>
          </a:lstStyle>
          <a:p>
            <a:r>
              <a:rPr lang="en-US" sz="1600" dirty="0">
                <a:solidFill>
                  <a:srgbClr val="FF0000"/>
                </a:solidFill>
                <a:cs typeface="Calibri" panose="020F0502020204030204" pitchFamily="34" charset="0"/>
              </a:rPr>
              <a:t>Utility Rates – Water</a:t>
            </a:r>
          </a:p>
        </p:txBody>
      </p:sp>
      <p:sp>
        <p:nvSpPr>
          <p:cNvPr id="14" name="Content Placeholder 13">
            <a:extLst>
              <a:ext uri="{FF2B5EF4-FFF2-40B4-BE49-F238E27FC236}">
                <a16:creationId xmlns:a16="http://schemas.microsoft.com/office/drawing/2014/main" xmlns="" id="{077AD5AB-25FA-4CA6-9340-A363C092B8FD}"/>
              </a:ext>
            </a:extLst>
          </p:cNvPr>
          <p:cNvSpPr>
            <a:spLocks noGrp="1"/>
          </p:cNvSpPr>
          <p:nvPr>
            <p:ph idx="1"/>
          </p:nvPr>
        </p:nvSpPr>
        <p:spPr>
          <a:xfrm>
            <a:off x="892950" y="1925468"/>
            <a:ext cx="3715717" cy="3372728"/>
          </a:xfrm>
        </p:spPr>
        <p:txBody>
          <a:bodyPr>
            <a:normAutofit/>
          </a:bodyPr>
          <a:lstStyle/>
          <a:p>
            <a:pPr marL="0" indent="0">
              <a:buNone/>
            </a:pPr>
            <a:r>
              <a:rPr lang="en-US" sz="1600" b="1" dirty="0">
                <a:cs typeface="Calibri" panose="020F0502020204030204" pitchFamily="34" charset="0"/>
              </a:rPr>
              <a:t>Nampa, Idaho</a:t>
            </a:r>
          </a:p>
          <a:p>
            <a:pPr>
              <a:spcBef>
                <a:spcPts val="600"/>
              </a:spcBef>
            </a:pPr>
            <a:r>
              <a:rPr lang="en-US" sz="1600" dirty="0">
                <a:cs typeface="Calibri" panose="020F0502020204030204" pitchFamily="34" charset="0"/>
              </a:rPr>
              <a:t>$0.77/1,000gal [water]</a:t>
            </a:r>
          </a:p>
          <a:p>
            <a:pPr>
              <a:spcBef>
                <a:spcPts val="600"/>
              </a:spcBef>
            </a:pPr>
            <a:r>
              <a:rPr lang="en-US" sz="1600" dirty="0">
                <a:cs typeface="Calibri" panose="020F0502020204030204" pitchFamily="34" charset="0"/>
              </a:rPr>
              <a:t>$3.08/1,000gal [sewer]</a:t>
            </a:r>
          </a:p>
          <a:p>
            <a:pPr>
              <a:spcBef>
                <a:spcPts val="600"/>
              </a:spcBef>
            </a:pPr>
            <a:r>
              <a:rPr lang="en-US" sz="1600" dirty="0">
                <a:cs typeface="Calibri" panose="020F0502020204030204" pitchFamily="34" charset="0"/>
              </a:rPr>
              <a:t>$3.85/1,000gal [combined]</a:t>
            </a:r>
          </a:p>
        </p:txBody>
      </p:sp>
      <p:sp>
        <p:nvSpPr>
          <p:cNvPr id="15" name="Content Placeholder 13">
            <a:extLst>
              <a:ext uri="{FF2B5EF4-FFF2-40B4-BE49-F238E27FC236}">
                <a16:creationId xmlns:a16="http://schemas.microsoft.com/office/drawing/2014/main" xmlns="" id="{5E544E99-8791-4026-A48B-D66D96D03B44}"/>
              </a:ext>
            </a:extLst>
          </p:cNvPr>
          <p:cNvSpPr txBox="1">
            <a:spLocks/>
          </p:cNvSpPr>
          <p:nvPr/>
        </p:nvSpPr>
        <p:spPr>
          <a:xfrm>
            <a:off x="4722934" y="1925469"/>
            <a:ext cx="3315563" cy="3372728"/>
          </a:xfrm>
          <a:prstGeom prst="rect">
            <a:avLst/>
          </a:prstGeom>
        </p:spPr>
        <p:txBody>
          <a:bodyPr vert="horz" lIns="68598" tIns="34299" rIns="68598" bIns="34299"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600" b="1" dirty="0">
                <a:latin typeface="Century Gothic" panose="020B0502020202020204" pitchFamily="34" charset="0"/>
                <a:cs typeface="Calibri" panose="020F0502020204030204" pitchFamily="34" charset="0"/>
              </a:rPr>
              <a:t>Seattle, Washington</a:t>
            </a:r>
          </a:p>
          <a:p>
            <a:pPr>
              <a:lnSpc>
                <a:spcPct val="100000"/>
              </a:lnSpc>
              <a:spcBef>
                <a:spcPts val="600"/>
              </a:spcBef>
            </a:pPr>
            <a:r>
              <a:rPr lang="en-US" sz="1600" dirty="0">
                <a:latin typeface="Century Gothic" panose="020B0502020202020204" pitchFamily="34" charset="0"/>
                <a:cs typeface="Calibri" panose="020F0502020204030204" pitchFamily="34" charset="0"/>
              </a:rPr>
              <a:t>$7.27/1,000gal [water]</a:t>
            </a:r>
          </a:p>
          <a:p>
            <a:pPr>
              <a:lnSpc>
                <a:spcPct val="100000"/>
              </a:lnSpc>
              <a:spcBef>
                <a:spcPts val="600"/>
              </a:spcBef>
            </a:pPr>
            <a:r>
              <a:rPr lang="en-US" sz="1600" dirty="0">
                <a:latin typeface="Century Gothic" panose="020B0502020202020204" pitchFamily="34" charset="0"/>
                <a:cs typeface="Calibri" panose="020F0502020204030204" pitchFamily="34" charset="0"/>
              </a:rPr>
              <a:t>$15.71/1,000gal [sewer]</a:t>
            </a:r>
          </a:p>
          <a:p>
            <a:pPr>
              <a:lnSpc>
                <a:spcPct val="100000"/>
              </a:lnSpc>
              <a:spcBef>
                <a:spcPts val="600"/>
              </a:spcBef>
            </a:pPr>
            <a:r>
              <a:rPr lang="en-US" sz="1600" dirty="0">
                <a:latin typeface="Century Gothic" panose="020B0502020202020204" pitchFamily="34" charset="0"/>
                <a:cs typeface="Calibri" panose="020F0502020204030204" pitchFamily="34" charset="0"/>
              </a:rPr>
              <a:t>$22.98/1,000gal [combined</a:t>
            </a:r>
            <a:r>
              <a:rPr lang="en-US" sz="1600" dirty="0">
                <a:cs typeface="Calibri" panose="020F0502020204030204" pitchFamily="34" charset="0"/>
              </a:rPr>
              <a:t>]</a:t>
            </a:r>
          </a:p>
        </p:txBody>
      </p:sp>
      <p:pic>
        <p:nvPicPr>
          <p:cNvPr id="16" name="Picture 4" descr="http://www.fullertonsfuture.org/wp-content/uploads/2012/04/Water-Money.jpg">
            <a:extLst>
              <a:ext uri="{FF2B5EF4-FFF2-40B4-BE49-F238E27FC236}">
                <a16:creationId xmlns:a16="http://schemas.microsoft.com/office/drawing/2014/main" xmlns="" id="{7E1A22B1-A578-4B07-B21F-15D2A6411C7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3611833"/>
            <a:ext cx="1894714" cy="221394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7" name="Picture 6" descr="http://www.stephaniegehring.com/wp-content/uploads/kids-jumping-in-fire-hydrant.jpg">
            <a:extLst>
              <a:ext uri="{FF2B5EF4-FFF2-40B4-BE49-F238E27FC236}">
                <a16:creationId xmlns:a16="http://schemas.microsoft.com/office/drawing/2014/main" xmlns="" id="{3D81CDE8-8369-4830-8BB5-E5EA0337360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88368" y="3611833"/>
            <a:ext cx="3195364" cy="221394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16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F94BD16-2227-4601-9E3C-17560AA49A45}"/>
              </a:ext>
            </a:extLst>
          </p:cNvPr>
          <p:cNvSpPr>
            <a:spLocks noGrp="1"/>
          </p:cNvSpPr>
          <p:nvPr>
            <p:ph type="title"/>
          </p:nvPr>
        </p:nvSpPr>
        <p:spPr/>
        <p:txBody>
          <a:bodyPr/>
          <a:lstStyle/>
          <a:p>
            <a:r>
              <a:rPr lang="en-US" dirty="0"/>
              <a:t>Total accounting: water + energy</a:t>
            </a:r>
          </a:p>
        </p:txBody>
      </p:sp>
      <p:sp>
        <p:nvSpPr>
          <p:cNvPr id="10" name="Title 12">
            <a:extLst>
              <a:ext uri="{FF2B5EF4-FFF2-40B4-BE49-F238E27FC236}">
                <a16:creationId xmlns:a16="http://schemas.microsoft.com/office/drawing/2014/main" xmlns="" id="{31FAF0A7-D1B6-4420-8EBD-BDFFB5C638E5}"/>
              </a:ext>
            </a:extLst>
          </p:cNvPr>
          <p:cNvSpPr txBox="1">
            <a:spLocks/>
          </p:cNvSpPr>
          <p:nvPr/>
        </p:nvSpPr>
        <p:spPr>
          <a:xfrm>
            <a:off x="962591" y="1266168"/>
            <a:ext cx="7202776" cy="366262"/>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2800" kern="1200" cap="all" baseline="0">
                <a:solidFill>
                  <a:schemeClr val="tx1"/>
                </a:solidFill>
                <a:latin typeface="Century Gothic" pitchFamily="34" charset="0"/>
                <a:ea typeface="+mj-ea"/>
                <a:cs typeface="+mj-cs"/>
              </a:defRPr>
            </a:lvl1pPr>
          </a:lstStyle>
          <a:p>
            <a:r>
              <a:rPr lang="en-US" sz="1600" dirty="0">
                <a:solidFill>
                  <a:srgbClr val="FF0000"/>
                </a:solidFill>
                <a:cs typeface="Calibri" panose="020F0502020204030204" pitchFamily="34" charset="0"/>
              </a:rPr>
              <a:t>Financial Analysis – Year 1</a:t>
            </a:r>
          </a:p>
        </p:txBody>
      </p:sp>
      <p:sp>
        <p:nvSpPr>
          <p:cNvPr id="11" name="Content Placeholder 13">
            <a:extLst>
              <a:ext uri="{FF2B5EF4-FFF2-40B4-BE49-F238E27FC236}">
                <a16:creationId xmlns:a16="http://schemas.microsoft.com/office/drawing/2014/main" xmlns="" id="{055938D1-A372-48D9-BCC4-4EEDA4B96F47}"/>
              </a:ext>
            </a:extLst>
          </p:cNvPr>
          <p:cNvSpPr>
            <a:spLocks noGrp="1"/>
          </p:cNvSpPr>
          <p:nvPr>
            <p:ph idx="1"/>
          </p:nvPr>
        </p:nvSpPr>
        <p:spPr>
          <a:xfrm>
            <a:off x="962591" y="1794882"/>
            <a:ext cx="4111792" cy="4605918"/>
          </a:xfrm>
          <a:ln>
            <a:noFill/>
          </a:ln>
        </p:spPr>
        <p:txBody>
          <a:bodyPr>
            <a:noAutofit/>
          </a:bodyPr>
          <a:lstStyle/>
          <a:p>
            <a:pPr marL="0" indent="0">
              <a:spcAft>
                <a:spcPts val="600"/>
              </a:spcAft>
              <a:buNone/>
            </a:pPr>
            <a:r>
              <a:rPr lang="en-US" sz="1600" b="1" dirty="0">
                <a:cs typeface="Calibri" panose="020F0502020204030204" pitchFamily="34" charset="0"/>
              </a:rPr>
              <a:t>Nampa, Idaho</a:t>
            </a:r>
          </a:p>
          <a:p>
            <a:pPr marL="205795" lvl="1" indent="0">
              <a:buNone/>
            </a:pPr>
            <a:r>
              <a:rPr lang="en-US" sz="1600" dirty="0">
                <a:cs typeface="Calibri" panose="020F0502020204030204" pitchFamily="34" charset="0"/>
              </a:rPr>
              <a:t>Air-cooled: electricity</a:t>
            </a:r>
          </a:p>
          <a:p>
            <a:pPr marL="491545" lvl="1"/>
            <a:r>
              <a:rPr lang="en-US" sz="1600" dirty="0">
                <a:cs typeface="Calibri" panose="020F0502020204030204" pitchFamily="34" charset="0"/>
              </a:rPr>
              <a:t>778,953 [kWh]</a:t>
            </a:r>
          </a:p>
          <a:p>
            <a:pPr marL="491545" lvl="1"/>
            <a:r>
              <a:rPr lang="en-US" sz="1600" dirty="0">
                <a:cs typeface="Calibri" panose="020F0502020204030204" pitchFamily="34" charset="0"/>
              </a:rPr>
              <a:t>$</a:t>
            </a:r>
            <a:r>
              <a:rPr lang="en-US" sz="1600" b="1" dirty="0">
                <a:cs typeface="Calibri" panose="020F0502020204030204" pitchFamily="34" charset="0"/>
              </a:rPr>
              <a:t>47,438</a:t>
            </a:r>
            <a:r>
              <a:rPr lang="en-US" sz="1600" dirty="0">
                <a:cs typeface="Calibri" panose="020F0502020204030204" pitchFamily="34" charset="0"/>
              </a:rPr>
              <a:t> [annual]</a:t>
            </a:r>
          </a:p>
          <a:p>
            <a:pPr marL="491545" lvl="1"/>
            <a:endParaRPr lang="en-US" sz="1600" b="1" dirty="0">
              <a:cs typeface="Calibri" panose="020F0502020204030204" pitchFamily="34" charset="0"/>
            </a:endParaRPr>
          </a:p>
          <a:p>
            <a:pPr marL="205795" lvl="1" indent="0">
              <a:buNone/>
            </a:pPr>
            <a:r>
              <a:rPr lang="en-US" sz="1600" dirty="0">
                <a:cs typeface="Calibri" panose="020F0502020204030204" pitchFamily="34" charset="0"/>
              </a:rPr>
              <a:t>Water-cooled: electricity</a:t>
            </a:r>
          </a:p>
          <a:p>
            <a:pPr marL="491545" lvl="1"/>
            <a:r>
              <a:rPr lang="en-US" sz="1600" dirty="0">
                <a:cs typeface="Calibri" panose="020F0502020204030204" pitchFamily="34" charset="0"/>
              </a:rPr>
              <a:t>570,238 [kWh]</a:t>
            </a:r>
          </a:p>
          <a:p>
            <a:pPr marL="491545" lvl="1"/>
            <a:r>
              <a:rPr lang="en-US" sz="1600" b="1" dirty="0" smtClean="0">
                <a:cs typeface="Calibri" panose="020F0502020204030204" pitchFamily="34" charset="0"/>
              </a:rPr>
              <a:t>$34,727 </a:t>
            </a:r>
            <a:r>
              <a:rPr lang="en-US" sz="1600" dirty="0">
                <a:cs typeface="Calibri" panose="020F0502020204030204" pitchFamily="34" charset="0"/>
              </a:rPr>
              <a:t>[annual] </a:t>
            </a:r>
          </a:p>
          <a:p>
            <a:pPr marL="205795" lvl="1" indent="0">
              <a:buNone/>
            </a:pPr>
            <a:r>
              <a:rPr lang="en-US" sz="1600" dirty="0">
                <a:cs typeface="Calibri" panose="020F0502020204030204" pitchFamily="34" charset="0"/>
              </a:rPr>
              <a:t>Water-cooled: water</a:t>
            </a:r>
          </a:p>
          <a:p>
            <a:pPr marL="491545" lvl="1"/>
            <a:r>
              <a:rPr lang="en-US" sz="1600" dirty="0">
                <a:cs typeface="Calibri" panose="020F0502020204030204" pitchFamily="34" charset="0"/>
              </a:rPr>
              <a:t>2,696,936 [</a:t>
            </a:r>
            <a:r>
              <a:rPr lang="en-US" sz="1600" dirty="0" err="1">
                <a:cs typeface="Calibri" panose="020F0502020204030204" pitchFamily="34" charset="0"/>
              </a:rPr>
              <a:t>gpy</a:t>
            </a:r>
            <a:r>
              <a:rPr lang="en-US" sz="1600" dirty="0">
                <a:cs typeface="Calibri" panose="020F0502020204030204" pitchFamily="34" charset="0"/>
              </a:rPr>
              <a:t>]</a:t>
            </a:r>
          </a:p>
          <a:p>
            <a:pPr marL="491545" lvl="1">
              <a:spcAft>
                <a:spcPts val="600"/>
              </a:spcAft>
            </a:pPr>
            <a:r>
              <a:rPr lang="en-US" sz="1600" dirty="0">
                <a:cs typeface="Calibri" panose="020F0502020204030204" pitchFamily="34" charset="0"/>
              </a:rPr>
              <a:t>$2,080 [annual]</a:t>
            </a:r>
          </a:p>
          <a:p>
            <a:pPr marL="205795" lvl="1" indent="0">
              <a:buNone/>
            </a:pPr>
            <a:r>
              <a:rPr lang="en-US" sz="1600" u="sng" dirty="0">
                <a:cs typeface="Calibri" panose="020F0502020204030204" pitchFamily="34" charset="0"/>
              </a:rPr>
              <a:t>Water- Cooled Total Cost:</a:t>
            </a:r>
          </a:p>
          <a:p>
            <a:pPr marL="205795" lvl="1" indent="0">
              <a:buNone/>
            </a:pPr>
            <a:r>
              <a:rPr lang="en-US" sz="1600" b="1" dirty="0">
                <a:cs typeface="Calibri" panose="020F0502020204030204" pitchFamily="34" charset="0"/>
              </a:rPr>
              <a:t>36,808</a:t>
            </a:r>
            <a:r>
              <a:rPr lang="en-US" sz="1600" dirty="0">
                <a:cs typeface="Calibri" panose="020F0502020204030204" pitchFamily="34" charset="0"/>
              </a:rPr>
              <a:t> $/year</a:t>
            </a:r>
          </a:p>
          <a:p>
            <a:pPr marL="205795" lvl="1" indent="0">
              <a:buNone/>
            </a:pPr>
            <a:endParaRPr lang="en-US" sz="1600" dirty="0">
              <a:latin typeface="Calibri" panose="020F0502020204030204" pitchFamily="34" charset="0"/>
              <a:cs typeface="Calibri" panose="020F0502020204030204" pitchFamily="34" charset="0"/>
            </a:endParaRPr>
          </a:p>
        </p:txBody>
      </p:sp>
      <p:sp>
        <p:nvSpPr>
          <p:cNvPr id="12" name="Content Placeholder 13">
            <a:extLst>
              <a:ext uri="{FF2B5EF4-FFF2-40B4-BE49-F238E27FC236}">
                <a16:creationId xmlns:a16="http://schemas.microsoft.com/office/drawing/2014/main" xmlns="" id="{4F0B7B82-F3BA-4720-9AB6-35211C154C8E}"/>
              </a:ext>
            </a:extLst>
          </p:cNvPr>
          <p:cNvSpPr txBox="1">
            <a:spLocks/>
          </p:cNvSpPr>
          <p:nvPr/>
        </p:nvSpPr>
        <p:spPr>
          <a:xfrm>
            <a:off x="4122821" y="1799989"/>
            <a:ext cx="4216008" cy="4448411"/>
          </a:xfrm>
          <a:prstGeom prst="rect">
            <a:avLst/>
          </a:prstGeom>
          <a:ln>
            <a:noFill/>
          </a:ln>
        </p:spPr>
        <p:txBody>
          <a:bodyPr vert="horz" lIns="68598" tIns="34299" rIns="68598" bIns="34299"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spcAft>
                <a:spcPts val="600"/>
              </a:spcAft>
              <a:buNone/>
            </a:pPr>
            <a:r>
              <a:rPr lang="en-US" sz="1600" b="1" dirty="0">
                <a:latin typeface="Century Gothic" panose="020B0502020202020204" pitchFamily="34" charset="0"/>
                <a:cs typeface="Calibri" panose="020F0502020204030204" pitchFamily="34" charset="0"/>
              </a:rPr>
              <a:t>Seattle, Washington</a:t>
            </a:r>
          </a:p>
          <a:p>
            <a:pPr marL="205795" lvl="1" indent="0">
              <a:buNone/>
            </a:pPr>
            <a:r>
              <a:rPr lang="en-US" sz="1600" dirty="0">
                <a:latin typeface="Century Gothic" panose="020B0502020202020204" pitchFamily="34" charset="0"/>
                <a:cs typeface="Calibri" panose="020F0502020204030204" pitchFamily="34" charset="0"/>
              </a:rPr>
              <a:t>Air-cooled: electricity </a:t>
            </a:r>
          </a:p>
          <a:p>
            <a:pPr marL="491545" lvl="1" indent="-285750">
              <a:buFont typeface="Arial" panose="020B0604020202020204" pitchFamily="34" charset="0"/>
              <a:buChar char="•"/>
            </a:pPr>
            <a:r>
              <a:rPr lang="en-US" sz="1600" dirty="0">
                <a:latin typeface="Century Gothic" panose="020B0502020202020204" pitchFamily="34" charset="0"/>
                <a:cs typeface="Calibri" panose="020F0502020204030204" pitchFamily="34" charset="0"/>
              </a:rPr>
              <a:t>689,488 [kWh]</a:t>
            </a:r>
          </a:p>
          <a:p>
            <a:pPr marL="491545" lvl="1" indent="-285750">
              <a:buFont typeface="Arial" panose="020B0604020202020204" pitchFamily="34" charset="0"/>
              <a:buChar char="•"/>
            </a:pPr>
            <a:r>
              <a:rPr lang="en-US" sz="1600" dirty="0">
                <a:latin typeface="Century Gothic" panose="020B0502020202020204" pitchFamily="34" charset="0"/>
                <a:cs typeface="Calibri" panose="020F0502020204030204" pitchFamily="34" charset="0"/>
              </a:rPr>
              <a:t>$</a:t>
            </a:r>
            <a:r>
              <a:rPr lang="en-US" sz="1600" b="1" dirty="0">
                <a:latin typeface="Century Gothic" panose="020B0502020202020204" pitchFamily="34" charset="0"/>
                <a:cs typeface="Calibri" panose="020F0502020204030204" pitchFamily="34" charset="0"/>
              </a:rPr>
              <a:t>44,403</a:t>
            </a:r>
            <a:r>
              <a:rPr lang="en-US" sz="1600" dirty="0">
                <a:latin typeface="Century Gothic" panose="020B0502020202020204" pitchFamily="34" charset="0"/>
                <a:cs typeface="Calibri" panose="020F0502020204030204" pitchFamily="34" charset="0"/>
              </a:rPr>
              <a:t> [annual]</a:t>
            </a:r>
          </a:p>
          <a:p>
            <a:pPr marL="491545" lvl="1" indent="-285750">
              <a:buFont typeface="Arial" panose="020B0604020202020204" pitchFamily="34" charset="0"/>
              <a:buChar char="•"/>
            </a:pPr>
            <a:endParaRPr lang="en-US" sz="1600" dirty="0">
              <a:latin typeface="Century Gothic" panose="020B0502020202020204" pitchFamily="34" charset="0"/>
              <a:cs typeface="Calibri" panose="020F0502020204030204" pitchFamily="34" charset="0"/>
            </a:endParaRPr>
          </a:p>
          <a:p>
            <a:pPr marL="205795" lvl="1" indent="0">
              <a:buNone/>
            </a:pPr>
            <a:r>
              <a:rPr lang="en-US" sz="1600" dirty="0">
                <a:latin typeface="Century Gothic" panose="020B0502020202020204" pitchFamily="34" charset="0"/>
                <a:cs typeface="Calibri" panose="020F0502020204030204" pitchFamily="34" charset="0"/>
              </a:rPr>
              <a:t>Water-cooled: electricity </a:t>
            </a:r>
          </a:p>
          <a:p>
            <a:pPr marL="491545" lvl="1" indent="-285750">
              <a:buFont typeface="Arial" panose="020B0604020202020204" pitchFamily="34" charset="0"/>
              <a:buChar char="•"/>
            </a:pPr>
            <a:r>
              <a:rPr lang="en-US" sz="1600" dirty="0">
                <a:latin typeface="Century Gothic" panose="020B0502020202020204" pitchFamily="34" charset="0"/>
                <a:cs typeface="Calibri" panose="020F0502020204030204" pitchFamily="34" charset="0"/>
              </a:rPr>
              <a:t>504,745 [kWh]</a:t>
            </a:r>
          </a:p>
          <a:p>
            <a:pPr marL="491545" lvl="1" indent="-285750">
              <a:buFont typeface="Arial" panose="020B0604020202020204" pitchFamily="34" charset="0"/>
              <a:buChar char="•"/>
            </a:pPr>
            <a:r>
              <a:rPr lang="en-US" sz="1600" b="1" dirty="0">
                <a:latin typeface="Century Gothic" panose="020B0502020202020204" pitchFamily="34" charset="0"/>
                <a:cs typeface="Calibri" panose="020F0502020204030204" pitchFamily="34" charset="0"/>
              </a:rPr>
              <a:t>$32,506</a:t>
            </a:r>
            <a:r>
              <a:rPr lang="en-US" sz="1600" dirty="0">
                <a:latin typeface="Century Gothic" panose="020B0502020202020204" pitchFamily="34" charset="0"/>
                <a:cs typeface="Calibri" panose="020F0502020204030204" pitchFamily="34" charset="0"/>
              </a:rPr>
              <a:t> [annual] </a:t>
            </a:r>
          </a:p>
          <a:p>
            <a:pPr marL="205795" lvl="1" indent="0">
              <a:buNone/>
            </a:pPr>
            <a:r>
              <a:rPr lang="en-US" sz="1600" dirty="0">
                <a:latin typeface="Century Gothic" panose="020B0502020202020204" pitchFamily="34" charset="0"/>
                <a:cs typeface="Calibri" panose="020F0502020204030204" pitchFamily="34" charset="0"/>
              </a:rPr>
              <a:t>Water-cooled: water </a:t>
            </a:r>
          </a:p>
          <a:p>
            <a:pPr marL="491545" lvl="1" indent="-285750">
              <a:buFont typeface="Arial" panose="020B0604020202020204" pitchFamily="34" charset="0"/>
              <a:buChar char="•"/>
            </a:pPr>
            <a:r>
              <a:rPr lang="en-US" sz="1600" dirty="0">
                <a:latin typeface="Century Gothic" panose="020B0502020202020204" pitchFamily="34" charset="0"/>
                <a:cs typeface="Calibri" panose="020F0502020204030204" pitchFamily="34" charset="0"/>
              </a:rPr>
              <a:t>2,387,185 </a:t>
            </a:r>
            <a:r>
              <a:rPr lang="en-US" sz="1600" dirty="0" err="1">
                <a:latin typeface="Century Gothic" panose="020B0502020202020204" pitchFamily="34" charset="0"/>
                <a:cs typeface="Calibri" panose="020F0502020204030204" pitchFamily="34" charset="0"/>
              </a:rPr>
              <a:t>gpy</a:t>
            </a:r>
            <a:r>
              <a:rPr lang="en-US" sz="1600" dirty="0">
                <a:latin typeface="Century Gothic" panose="020B0502020202020204" pitchFamily="34" charset="0"/>
                <a:cs typeface="Calibri" panose="020F0502020204030204" pitchFamily="34" charset="0"/>
              </a:rPr>
              <a:t>]</a:t>
            </a:r>
          </a:p>
          <a:p>
            <a:pPr marL="491545" lvl="1" indent="-285750">
              <a:spcAft>
                <a:spcPts val="600"/>
              </a:spcAft>
              <a:buFont typeface="Arial" panose="020B0604020202020204" pitchFamily="34" charset="0"/>
              <a:buChar char="•"/>
            </a:pPr>
            <a:r>
              <a:rPr lang="en-US" sz="1600" dirty="0">
                <a:latin typeface="Century Gothic" panose="020B0502020202020204" pitchFamily="34" charset="0"/>
                <a:cs typeface="Calibri" panose="020F0502020204030204" pitchFamily="34" charset="0"/>
              </a:rPr>
              <a:t>$18,943 [annual]</a:t>
            </a:r>
          </a:p>
          <a:p>
            <a:pPr marL="205795" lvl="1" indent="0">
              <a:buNone/>
            </a:pPr>
            <a:r>
              <a:rPr lang="en-US" sz="1600" u="sng" dirty="0">
                <a:latin typeface="Century Gothic" panose="020B0502020202020204" pitchFamily="34" charset="0"/>
                <a:cs typeface="Calibri" panose="020F0502020204030204" pitchFamily="34" charset="0"/>
              </a:rPr>
              <a:t>Water-Cooled Total Cost:</a:t>
            </a:r>
          </a:p>
          <a:p>
            <a:pPr marL="205795" lvl="1" indent="0">
              <a:buNone/>
            </a:pPr>
            <a:r>
              <a:rPr lang="en-US" sz="1600" b="1" dirty="0">
                <a:latin typeface="Century Gothic" panose="020B0502020202020204" pitchFamily="34" charset="0"/>
                <a:cs typeface="Calibri" panose="020F0502020204030204" pitchFamily="34" charset="0"/>
              </a:rPr>
              <a:t>51,449</a:t>
            </a:r>
            <a:r>
              <a:rPr lang="en-US" sz="1600" dirty="0">
                <a:latin typeface="Century Gothic" panose="020B0502020202020204" pitchFamily="34" charset="0"/>
                <a:cs typeface="Calibri" panose="020F0502020204030204" pitchFamily="34" charset="0"/>
              </a:rPr>
              <a:t> $/year</a:t>
            </a:r>
          </a:p>
          <a:p>
            <a:pPr marL="491545"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491545"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05795" lvl="1" indent="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49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Life-cycle for project water analysis</a:t>
            </a:r>
          </a:p>
          <a:p>
            <a:pPr marL="800100" lvl="1" indent="-342900">
              <a:spcAft>
                <a:spcPts val="600"/>
              </a:spcAft>
              <a:buAutoNum type="alphaLcParenBoth"/>
            </a:pPr>
            <a:r>
              <a:rPr lang="en-US" sz="1800" dirty="0"/>
              <a:t>Benchmark &amp; goal set</a:t>
            </a:r>
          </a:p>
          <a:p>
            <a:pPr marL="800100" lvl="1" indent="-342900">
              <a:spcAft>
                <a:spcPts val="600"/>
              </a:spcAft>
              <a:buAutoNum type="alphaLcParenBoth"/>
            </a:pPr>
            <a:r>
              <a:rPr lang="en-US" sz="1800" dirty="0"/>
              <a:t>Preliminary water budget, early water balance</a:t>
            </a:r>
          </a:p>
          <a:p>
            <a:pPr marL="800100" lvl="1" indent="-342900">
              <a:spcAft>
                <a:spcPts val="600"/>
              </a:spcAft>
              <a:buAutoNum type="alphaLcParenBoth"/>
            </a:pPr>
            <a:r>
              <a:rPr lang="en-US" sz="1800" dirty="0"/>
              <a:t>Refine calculations as information and models become available</a:t>
            </a:r>
          </a:p>
          <a:p>
            <a:pPr marL="800100" lvl="1" indent="-342900">
              <a:spcAft>
                <a:spcPts val="600"/>
              </a:spcAft>
              <a:buAutoNum type="alphaLcParenBoth"/>
            </a:pPr>
            <a:r>
              <a:rPr lang="en-US" sz="1800" dirty="0"/>
              <a:t>Work design alternatives into BOD and design documentation</a:t>
            </a:r>
          </a:p>
          <a:p>
            <a:pPr marL="800100" lvl="1" indent="-342900">
              <a:spcAft>
                <a:spcPts val="600"/>
              </a:spcAft>
              <a:buAutoNum type="alphaLcParenBoth"/>
            </a:pPr>
            <a:r>
              <a:rPr lang="en-US" sz="1800" dirty="0"/>
              <a:t>Final models and calculations to support compliance</a:t>
            </a:r>
          </a:p>
          <a:p>
            <a:pPr marL="0" indent="0">
              <a:buNone/>
            </a:pPr>
            <a:endParaRPr lang="en-US"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Whole building water modeling</a:t>
            </a:r>
          </a:p>
        </p:txBody>
      </p:sp>
    </p:spTree>
    <p:extLst>
      <p:ext uri="{BB962C8B-B14F-4D97-AF65-F5344CB8AC3E}">
        <p14:creationId xmlns:p14="http://schemas.microsoft.com/office/powerpoint/2010/main" val="658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Benchmark &amp; goal set</a:t>
            </a:r>
          </a:p>
          <a:p>
            <a:pPr lvl="1">
              <a:spcAft>
                <a:spcPts val="600"/>
              </a:spcAft>
              <a:buFontTx/>
              <a:buChar char="-"/>
            </a:pPr>
            <a:r>
              <a:rPr lang="en-US" sz="1800" dirty="0"/>
              <a:t>Water Use Intensity (WUI) [gallons/sf-</a:t>
            </a:r>
            <a:r>
              <a:rPr lang="en-US" sz="1800" dirty="0" err="1"/>
              <a:t>yr</a:t>
            </a:r>
            <a:r>
              <a:rPr lang="en-US" sz="1800" dirty="0"/>
              <a:t>]</a:t>
            </a:r>
          </a:p>
          <a:p>
            <a:pPr lvl="1">
              <a:spcAft>
                <a:spcPts val="600"/>
              </a:spcAft>
              <a:buFontTx/>
              <a:buChar char="-"/>
            </a:pPr>
            <a:r>
              <a:rPr lang="en-US" sz="1800" dirty="0"/>
              <a:t>Industry benchmarks can be </a:t>
            </a:r>
            <a:r>
              <a:rPr lang="en-US" sz="1800" dirty="0" smtClean="0"/>
              <a:t>inconsistent</a:t>
            </a:r>
          </a:p>
          <a:p>
            <a:pPr lvl="1">
              <a:spcAft>
                <a:spcPts val="600"/>
              </a:spcAft>
              <a:buFontTx/>
              <a:buChar char="-"/>
            </a:pPr>
            <a:r>
              <a:rPr lang="en-US" sz="1800" dirty="0" smtClean="0"/>
              <a:t>Wide range of laboratory program types &amp; water use intensities</a:t>
            </a:r>
            <a:endParaRPr lang="en-US" sz="1800"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Whole building water modeling</a:t>
            </a:r>
          </a:p>
        </p:txBody>
      </p:sp>
      <p:sp>
        <p:nvSpPr>
          <p:cNvPr id="8" name="TextBox 7">
            <a:extLst>
              <a:ext uri="{FF2B5EF4-FFF2-40B4-BE49-F238E27FC236}">
                <a16:creationId xmlns:a16="http://schemas.microsoft.com/office/drawing/2014/main" xmlns="" id="{8F2B89BF-CDB0-42C8-B136-BB006D206C76}"/>
              </a:ext>
            </a:extLst>
          </p:cNvPr>
          <p:cNvSpPr txBox="1"/>
          <p:nvPr/>
        </p:nvSpPr>
        <p:spPr>
          <a:xfrm>
            <a:off x="2116667" y="5806494"/>
            <a:ext cx="1066800" cy="215444"/>
          </a:xfrm>
          <a:prstGeom prst="rect">
            <a:avLst/>
          </a:prstGeom>
          <a:noFill/>
        </p:spPr>
        <p:txBody>
          <a:bodyPr wrap="square" rtlCol="0">
            <a:spAutoFit/>
          </a:bodyPr>
          <a:lstStyle/>
          <a:p>
            <a:r>
              <a:rPr lang="en-US" sz="800" i="1" dirty="0">
                <a:latin typeface="Century Gothic" panose="020B0502020202020204" pitchFamily="34" charset="0"/>
              </a:rPr>
              <a:t>[USEPA]</a:t>
            </a:r>
          </a:p>
        </p:txBody>
      </p:sp>
      <p:pic>
        <p:nvPicPr>
          <p:cNvPr id="9" name="Picture 8">
            <a:extLst>
              <a:ext uri="{FF2B5EF4-FFF2-40B4-BE49-F238E27FC236}">
                <a16:creationId xmlns:a16="http://schemas.microsoft.com/office/drawing/2014/main" xmlns="" id="{48BCF13C-37AC-4D9C-A8DD-839A427D5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667" y="3245979"/>
            <a:ext cx="3733799" cy="2636077"/>
          </a:xfrm>
          <a:prstGeom prst="rect">
            <a:avLst/>
          </a:prstGeom>
        </p:spPr>
      </p:pic>
      <p:pic>
        <p:nvPicPr>
          <p:cNvPr id="10" name="Picture 9">
            <a:extLst>
              <a:ext uri="{FF2B5EF4-FFF2-40B4-BE49-F238E27FC236}">
                <a16:creationId xmlns:a16="http://schemas.microsoft.com/office/drawing/2014/main" xmlns="" id="{DDF73EFF-C714-463F-96A7-0BBF2DA33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89" y="3245978"/>
            <a:ext cx="3276600" cy="2561705"/>
          </a:xfrm>
          <a:prstGeom prst="rect">
            <a:avLst/>
          </a:prstGeom>
        </p:spPr>
      </p:pic>
      <p:sp>
        <p:nvSpPr>
          <p:cNvPr id="11" name="TextBox 10">
            <a:extLst>
              <a:ext uri="{FF2B5EF4-FFF2-40B4-BE49-F238E27FC236}">
                <a16:creationId xmlns:a16="http://schemas.microsoft.com/office/drawing/2014/main" xmlns="" id="{96989303-8773-4BF2-AD21-2074E52D45ED}"/>
              </a:ext>
            </a:extLst>
          </p:cNvPr>
          <p:cNvSpPr txBox="1"/>
          <p:nvPr/>
        </p:nvSpPr>
        <p:spPr>
          <a:xfrm>
            <a:off x="6650566" y="5904468"/>
            <a:ext cx="1066800" cy="215444"/>
          </a:xfrm>
          <a:prstGeom prst="rect">
            <a:avLst/>
          </a:prstGeom>
          <a:noFill/>
        </p:spPr>
        <p:txBody>
          <a:bodyPr wrap="square" rtlCol="0">
            <a:spAutoFit/>
          </a:bodyPr>
          <a:lstStyle/>
          <a:p>
            <a:r>
              <a:rPr lang="en-US" sz="800" i="1" dirty="0">
                <a:latin typeface="Century Gothic" panose="020B0502020202020204" pitchFamily="34" charset="0"/>
              </a:rPr>
              <a:t>[USEPA]</a:t>
            </a:r>
          </a:p>
        </p:txBody>
      </p:sp>
    </p:spTree>
    <p:extLst>
      <p:ext uri="{BB962C8B-B14F-4D97-AF65-F5344CB8AC3E}">
        <p14:creationId xmlns:p14="http://schemas.microsoft.com/office/powerpoint/2010/main" val="1988270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Benchmark &amp; goal set</a:t>
            </a:r>
          </a:p>
          <a:p>
            <a:pPr lvl="1">
              <a:spcAft>
                <a:spcPts val="600"/>
              </a:spcAft>
              <a:buFontTx/>
              <a:buChar char="-"/>
            </a:pPr>
            <a:r>
              <a:rPr lang="en-US" sz="1800" dirty="0"/>
              <a:t>Building type, size, and location</a:t>
            </a:r>
          </a:p>
          <a:p>
            <a:pPr lvl="1">
              <a:spcAft>
                <a:spcPts val="600"/>
              </a:spcAft>
              <a:buFontTx/>
              <a:buChar char="-"/>
            </a:pPr>
            <a:r>
              <a:rPr lang="en-US" sz="1800" dirty="0"/>
              <a:t>Major program elements, water end-uses</a:t>
            </a:r>
          </a:p>
          <a:p>
            <a:pPr lvl="1">
              <a:spcAft>
                <a:spcPts val="600"/>
              </a:spcAft>
              <a:buFontTx/>
              <a:buChar char="-"/>
            </a:pPr>
            <a:r>
              <a:rPr lang="en-US" sz="1800" dirty="0"/>
              <a:t>Take current codes into account when comparing to data from older vintage buildings</a:t>
            </a:r>
          </a:p>
          <a:p>
            <a:pPr marL="0" indent="0">
              <a:buNone/>
            </a:pPr>
            <a:endParaRPr lang="en-US"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Whole building water modeling</a:t>
            </a:r>
          </a:p>
        </p:txBody>
      </p:sp>
      <p:pic>
        <p:nvPicPr>
          <p:cNvPr id="4" name="Picture 3">
            <a:extLst>
              <a:ext uri="{FF2B5EF4-FFF2-40B4-BE49-F238E27FC236}">
                <a16:creationId xmlns:a16="http://schemas.microsoft.com/office/drawing/2014/main" xmlns="" id="{30D34F14-11D0-4526-9B7B-C95C3C47E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014" y="3481305"/>
            <a:ext cx="2895600" cy="2627880"/>
          </a:xfrm>
          <a:prstGeom prst="rect">
            <a:avLst/>
          </a:prstGeom>
        </p:spPr>
      </p:pic>
      <p:sp>
        <p:nvSpPr>
          <p:cNvPr id="5" name="TextBox 4">
            <a:extLst>
              <a:ext uri="{FF2B5EF4-FFF2-40B4-BE49-F238E27FC236}">
                <a16:creationId xmlns:a16="http://schemas.microsoft.com/office/drawing/2014/main" xmlns="" id="{48E31833-616B-48C6-885F-7649C46A3F93}"/>
              </a:ext>
            </a:extLst>
          </p:cNvPr>
          <p:cNvSpPr txBox="1"/>
          <p:nvPr/>
        </p:nvSpPr>
        <p:spPr>
          <a:xfrm>
            <a:off x="3981414" y="6137407"/>
            <a:ext cx="1066800" cy="215444"/>
          </a:xfrm>
          <a:prstGeom prst="rect">
            <a:avLst/>
          </a:prstGeom>
          <a:noFill/>
        </p:spPr>
        <p:txBody>
          <a:bodyPr wrap="square" rtlCol="0">
            <a:spAutoFit/>
          </a:bodyPr>
          <a:lstStyle/>
          <a:p>
            <a:pPr algn="ctr"/>
            <a:r>
              <a:rPr lang="en-US" sz="800" i="1" dirty="0">
                <a:latin typeface="Century Gothic" panose="020B0502020202020204" pitchFamily="34" charset="0"/>
              </a:rPr>
              <a:t>[USEPA]</a:t>
            </a:r>
          </a:p>
        </p:txBody>
      </p:sp>
    </p:spTree>
    <p:extLst>
      <p:ext uri="{BB962C8B-B14F-4D97-AF65-F5344CB8AC3E}">
        <p14:creationId xmlns:p14="http://schemas.microsoft.com/office/powerpoint/2010/main" val="4280046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PRELIMINARY WATER BUDGET / early ANALYSIS</a:t>
            </a:r>
          </a:p>
        </p:txBody>
      </p:sp>
      <p:pic>
        <p:nvPicPr>
          <p:cNvPr id="6" name="Picture 5">
            <a:extLst>
              <a:ext uri="{FF2B5EF4-FFF2-40B4-BE49-F238E27FC236}">
                <a16:creationId xmlns:a16="http://schemas.microsoft.com/office/drawing/2014/main" xmlns="" id="{65507EE0-EA8C-40AB-AB11-8789D5357D9E}"/>
              </a:ext>
            </a:extLst>
          </p:cNvPr>
          <p:cNvPicPr>
            <a:picLocks noChangeAspect="1"/>
          </p:cNvPicPr>
          <p:nvPr/>
        </p:nvPicPr>
        <p:blipFill>
          <a:blip r:embed="rId3"/>
          <a:stretch>
            <a:fillRect/>
          </a:stretch>
        </p:blipFill>
        <p:spPr>
          <a:xfrm>
            <a:off x="1673578" y="1219200"/>
            <a:ext cx="6110552" cy="5143368"/>
          </a:xfrm>
          <a:prstGeom prst="rect">
            <a:avLst/>
          </a:prstGeom>
        </p:spPr>
      </p:pic>
    </p:spTree>
    <p:extLst>
      <p:ext uri="{BB962C8B-B14F-4D97-AF65-F5344CB8AC3E}">
        <p14:creationId xmlns:p14="http://schemas.microsoft.com/office/powerpoint/2010/main" val="705295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Take annual end-use estimates and distribute monthly to begin water balance</a:t>
            </a:r>
          </a:p>
          <a:p>
            <a:pPr marL="0" indent="0">
              <a:buNone/>
            </a:pPr>
            <a:endParaRPr lang="en-US"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PRELIMINARY WATER BUDGET / early ANALYSIS</a:t>
            </a:r>
          </a:p>
        </p:txBody>
      </p:sp>
      <p:pic>
        <p:nvPicPr>
          <p:cNvPr id="5" name="Picture 4">
            <a:extLst>
              <a:ext uri="{FF2B5EF4-FFF2-40B4-BE49-F238E27FC236}">
                <a16:creationId xmlns:a16="http://schemas.microsoft.com/office/drawing/2014/main" xmlns="" id="{6F2BC2B0-30EC-4E73-BBBB-81148F723D1C}"/>
              </a:ext>
            </a:extLst>
          </p:cNvPr>
          <p:cNvPicPr>
            <a:picLocks noChangeAspect="1"/>
          </p:cNvPicPr>
          <p:nvPr/>
        </p:nvPicPr>
        <p:blipFill>
          <a:blip r:embed="rId3"/>
          <a:stretch>
            <a:fillRect/>
          </a:stretch>
        </p:blipFill>
        <p:spPr>
          <a:xfrm>
            <a:off x="762000" y="2133600"/>
            <a:ext cx="7803001" cy="3654467"/>
          </a:xfrm>
          <a:prstGeom prst="rect">
            <a:avLst/>
          </a:prstGeom>
        </p:spPr>
      </p:pic>
    </p:spTree>
    <p:extLst>
      <p:ext uri="{BB962C8B-B14F-4D97-AF65-F5344CB8AC3E}">
        <p14:creationId xmlns:p14="http://schemas.microsoft.com/office/powerpoint/2010/main" val="1119111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Begin to understand quality requirements</a:t>
            </a:r>
          </a:p>
          <a:p>
            <a:pPr marL="0" indent="0">
              <a:buNone/>
            </a:pPr>
            <a:endParaRPr lang="en-US"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PRELIMINARY WATER BUDGET / early ANALYSIS</a:t>
            </a:r>
          </a:p>
        </p:txBody>
      </p:sp>
      <p:pic>
        <p:nvPicPr>
          <p:cNvPr id="5" name="Picture 4">
            <a:extLst>
              <a:ext uri="{FF2B5EF4-FFF2-40B4-BE49-F238E27FC236}">
                <a16:creationId xmlns:a16="http://schemas.microsoft.com/office/drawing/2014/main" xmlns="" id="{6DDF24F2-4643-41F0-8D67-ADAB0044DBC5}"/>
              </a:ext>
            </a:extLst>
          </p:cNvPr>
          <p:cNvPicPr>
            <a:picLocks noChangeAspect="1"/>
          </p:cNvPicPr>
          <p:nvPr/>
        </p:nvPicPr>
        <p:blipFill>
          <a:blip r:embed="rId3"/>
          <a:stretch>
            <a:fillRect/>
          </a:stretch>
        </p:blipFill>
        <p:spPr>
          <a:xfrm>
            <a:off x="2286000" y="1905000"/>
            <a:ext cx="4562522" cy="2136817"/>
          </a:xfrm>
          <a:prstGeom prst="rect">
            <a:avLst/>
          </a:prstGeom>
        </p:spPr>
      </p:pic>
      <p:pic>
        <p:nvPicPr>
          <p:cNvPr id="7" name="Picture 6">
            <a:extLst>
              <a:ext uri="{FF2B5EF4-FFF2-40B4-BE49-F238E27FC236}">
                <a16:creationId xmlns:a16="http://schemas.microsoft.com/office/drawing/2014/main" xmlns="" id="{FDBCF5F0-EB07-4A9D-BFE4-2D059B727F11}"/>
              </a:ext>
            </a:extLst>
          </p:cNvPr>
          <p:cNvPicPr>
            <a:picLocks noChangeAspect="1"/>
          </p:cNvPicPr>
          <p:nvPr/>
        </p:nvPicPr>
        <p:blipFill>
          <a:blip r:embed="rId4"/>
          <a:stretch>
            <a:fillRect/>
          </a:stretch>
        </p:blipFill>
        <p:spPr>
          <a:xfrm>
            <a:off x="2308155" y="4192708"/>
            <a:ext cx="4572000" cy="2146862"/>
          </a:xfrm>
          <a:prstGeom prst="rect">
            <a:avLst/>
          </a:prstGeom>
        </p:spPr>
      </p:pic>
    </p:spTree>
    <p:extLst>
      <p:ext uri="{BB962C8B-B14F-4D97-AF65-F5344CB8AC3E}">
        <p14:creationId xmlns:p14="http://schemas.microsoft.com/office/powerpoint/2010/main" val="3477148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Work potential reclaimed water resources into water balance</a:t>
            </a:r>
          </a:p>
          <a:p>
            <a:pPr marL="0" indent="0">
              <a:buNone/>
            </a:pPr>
            <a:endParaRPr lang="en-US"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PRELIMINARY WATER BUDGET / early ANALYSIS</a:t>
            </a:r>
          </a:p>
        </p:txBody>
      </p:sp>
      <p:pic>
        <p:nvPicPr>
          <p:cNvPr id="5" name="Picture 4">
            <a:extLst>
              <a:ext uri="{FF2B5EF4-FFF2-40B4-BE49-F238E27FC236}">
                <a16:creationId xmlns:a16="http://schemas.microsoft.com/office/drawing/2014/main" xmlns="" id="{FE357D94-41F4-41A9-BA73-6B01EABA0729}"/>
              </a:ext>
            </a:extLst>
          </p:cNvPr>
          <p:cNvPicPr>
            <a:picLocks noChangeAspect="1"/>
          </p:cNvPicPr>
          <p:nvPr/>
        </p:nvPicPr>
        <p:blipFill>
          <a:blip r:embed="rId2"/>
          <a:stretch>
            <a:fillRect/>
          </a:stretch>
        </p:blipFill>
        <p:spPr>
          <a:xfrm>
            <a:off x="889000" y="2065867"/>
            <a:ext cx="7700918" cy="3625540"/>
          </a:xfrm>
          <a:prstGeom prst="rect">
            <a:avLst/>
          </a:prstGeom>
        </p:spPr>
      </p:pic>
    </p:spTree>
    <p:extLst>
      <p:ext uri="{BB962C8B-B14F-4D97-AF65-F5344CB8AC3E}">
        <p14:creationId xmlns:p14="http://schemas.microsoft.com/office/powerpoint/2010/main" val="3499665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FBC7AA9-1C37-4832-9A93-D314D821359D}"/>
              </a:ext>
            </a:extLst>
          </p:cNvPr>
          <p:cNvSpPr>
            <a:spLocks noGrp="1"/>
          </p:cNvSpPr>
          <p:nvPr>
            <p:ph type="title"/>
          </p:nvPr>
        </p:nvSpPr>
        <p:spPr/>
        <p:txBody>
          <a:bodyPr/>
          <a:lstStyle/>
          <a:p>
            <a:r>
              <a:rPr lang="en-US" dirty="0"/>
              <a:t>Drivers for rapid increase in water cost</a:t>
            </a:r>
          </a:p>
        </p:txBody>
      </p:sp>
      <p:pic>
        <p:nvPicPr>
          <p:cNvPr id="5" name="Picture 4">
            <a:extLst>
              <a:ext uri="{FF2B5EF4-FFF2-40B4-BE49-F238E27FC236}">
                <a16:creationId xmlns:a16="http://schemas.microsoft.com/office/drawing/2014/main" xmlns="" id="{FB058897-73F5-4F93-A7F8-3A9DA384F0F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80236" y="1371600"/>
            <a:ext cx="6364478" cy="4686118"/>
          </a:xfrm>
          <a:prstGeom prst="rect">
            <a:avLst/>
          </a:prstGeom>
        </p:spPr>
      </p:pic>
    </p:spTree>
    <p:extLst>
      <p:ext uri="{BB962C8B-B14F-4D97-AF65-F5344CB8AC3E}">
        <p14:creationId xmlns:p14="http://schemas.microsoft.com/office/powerpoint/2010/main" val="1542710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Make the case!</a:t>
            </a:r>
          </a:p>
          <a:p>
            <a:pPr marL="0" indent="0">
              <a:buNone/>
            </a:pPr>
            <a:endParaRPr lang="en-US"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PRELIMINARY WATER BUDGET / early ANALYSIS</a:t>
            </a:r>
          </a:p>
        </p:txBody>
      </p:sp>
      <p:pic>
        <p:nvPicPr>
          <p:cNvPr id="6" name="Picture 5">
            <a:extLst>
              <a:ext uri="{FF2B5EF4-FFF2-40B4-BE49-F238E27FC236}">
                <a16:creationId xmlns:a16="http://schemas.microsoft.com/office/drawing/2014/main" xmlns="" id="{E15CC8F9-1432-44B9-B8B1-1DD32E21D884}"/>
              </a:ext>
            </a:extLst>
          </p:cNvPr>
          <p:cNvPicPr>
            <a:picLocks noChangeAspect="1"/>
          </p:cNvPicPr>
          <p:nvPr/>
        </p:nvPicPr>
        <p:blipFill>
          <a:blip r:embed="rId2"/>
          <a:stretch>
            <a:fillRect/>
          </a:stretch>
        </p:blipFill>
        <p:spPr>
          <a:xfrm>
            <a:off x="533400" y="1981200"/>
            <a:ext cx="4618039" cy="2132331"/>
          </a:xfrm>
          <a:prstGeom prst="rect">
            <a:avLst/>
          </a:prstGeom>
        </p:spPr>
      </p:pic>
      <p:pic>
        <p:nvPicPr>
          <p:cNvPr id="7" name="Picture 6">
            <a:extLst>
              <a:ext uri="{FF2B5EF4-FFF2-40B4-BE49-F238E27FC236}">
                <a16:creationId xmlns:a16="http://schemas.microsoft.com/office/drawing/2014/main" xmlns="" id="{30193C2E-F0C5-41D9-9807-17155C5959C4}"/>
              </a:ext>
            </a:extLst>
          </p:cNvPr>
          <p:cNvPicPr>
            <a:picLocks noChangeAspect="1"/>
          </p:cNvPicPr>
          <p:nvPr/>
        </p:nvPicPr>
        <p:blipFill>
          <a:blip r:embed="rId3"/>
          <a:stretch>
            <a:fillRect/>
          </a:stretch>
        </p:blipFill>
        <p:spPr>
          <a:xfrm>
            <a:off x="533400" y="4274896"/>
            <a:ext cx="4659900" cy="2151660"/>
          </a:xfrm>
          <a:prstGeom prst="rect">
            <a:avLst/>
          </a:prstGeom>
        </p:spPr>
      </p:pic>
      <p:pic>
        <p:nvPicPr>
          <p:cNvPr id="8" name="Picture 7">
            <a:extLst>
              <a:ext uri="{FF2B5EF4-FFF2-40B4-BE49-F238E27FC236}">
                <a16:creationId xmlns:a16="http://schemas.microsoft.com/office/drawing/2014/main" xmlns="" id="{8EE603E0-5590-48CE-9D50-BBE7C0521216}"/>
              </a:ext>
            </a:extLst>
          </p:cNvPr>
          <p:cNvPicPr>
            <a:picLocks noChangeAspect="1"/>
          </p:cNvPicPr>
          <p:nvPr/>
        </p:nvPicPr>
        <p:blipFill>
          <a:blip r:embed="rId4"/>
          <a:stretch>
            <a:fillRect/>
          </a:stretch>
        </p:blipFill>
        <p:spPr>
          <a:xfrm>
            <a:off x="5847823" y="1981200"/>
            <a:ext cx="2752177" cy="2461119"/>
          </a:xfrm>
          <a:prstGeom prst="rect">
            <a:avLst/>
          </a:prstGeom>
        </p:spPr>
      </p:pic>
    </p:spTree>
    <p:extLst>
      <p:ext uri="{BB962C8B-B14F-4D97-AF65-F5344CB8AC3E}">
        <p14:creationId xmlns:p14="http://schemas.microsoft.com/office/powerpoint/2010/main" val="406343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CBF3167-BF66-470C-BFB3-E9ED1E91EACF}"/>
              </a:ext>
            </a:extLst>
          </p:cNvPr>
          <p:cNvSpPr>
            <a:spLocks noGrp="1"/>
          </p:cNvSpPr>
          <p:nvPr>
            <p:ph idx="1"/>
          </p:nvPr>
        </p:nvSpPr>
        <p:spPr/>
        <p:txBody>
          <a:bodyPr/>
          <a:lstStyle/>
          <a:p>
            <a:pPr>
              <a:spcAft>
                <a:spcPts val="600"/>
              </a:spcAft>
            </a:pPr>
            <a:r>
              <a:rPr lang="en-US" sz="1800" dirty="0"/>
              <a:t>Design &amp; refine: expand your preliminary model</a:t>
            </a:r>
          </a:p>
          <a:p>
            <a:pPr>
              <a:spcAft>
                <a:spcPts val="600"/>
              </a:spcAft>
            </a:pPr>
            <a:r>
              <a:rPr lang="en-US" sz="1800" dirty="0"/>
              <a:t>Research, model, analyze</a:t>
            </a:r>
          </a:p>
          <a:p>
            <a:pPr>
              <a:spcAft>
                <a:spcPts val="600"/>
              </a:spcAft>
            </a:pPr>
            <a:r>
              <a:rPr lang="en-US" sz="1800" dirty="0"/>
              <a:t>Replace design targets with real project calculations as information becomes available and detailed </a:t>
            </a:r>
            <a:r>
              <a:rPr lang="en-US" sz="1800" dirty="0" smtClean="0"/>
              <a:t>energy/water models </a:t>
            </a:r>
            <a:r>
              <a:rPr lang="en-US" sz="1800" dirty="0"/>
              <a:t>are developed</a:t>
            </a:r>
          </a:p>
          <a:p>
            <a:pPr>
              <a:spcAft>
                <a:spcPts val="600"/>
              </a:spcAft>
            </a:pPr>
            <a:endParaRPr lang="en-US" sz="1800" dirty="0"/>
          </a:p>
          <a:p>
            <a:pPr>
              <a:spcAft>
                <a:spcPts val="600"/>
              </a:spcAft>
            </a:pPr>
            <a:endParaRPr lang="en-US" sz="1800" dirty="0"/>
          </a:p>
          <a:p>
            <a:pPr>
              <a:spcAft>
                <a:spcPts val="600"/>
              </a:spcAft>
            </a:pPr>
            <a:endParaRPr lang="en-US" sz="1800" dirty="0"/>
          </a:p>
          <a:p>
            <a:pPr>
              <a:spcAft>
                <a:spcPts val="600"/>
              </a:spcAft>
            </a:pPr>
            <a:endParaRPr lang="en-US" sz="1800" dirty="0"/>
          </a:p>
          <a:p>
            <a:pPr>
              <a:spcAft>
                <a:spcPts val="600"/>
              </a:spcAft>
            </a:pPr>
            <a:endParaRPr lang="en-US" sz="1800" dirty="0"/>
          </a:p>
          <a:p>
            <a:pPr>
              <a:spcAft>
                <a:spcPts val="600"/>
              </a:spcAft>
            </a:pPr>
            <a:endParaRPr lang="en-US" sz="1800" dirty="0"/>
          </a:p>
          <a:p>
            <a:pPr marL="0" indent="0">
              <a:spcAft>
                <a:spcPts val="600"/>
              </a:spcAft>
              <a:buNone/>
            </a:pPr>
            <a:endParaRPr lang="en-US" sz="1800" dirty="0"/>
          </a:p>
          <a:p>
            <a:pPr>
              <a:spcAft>
                <a:spcPts val="600"/>
              </a:spcAft>
            </a:pPr>
            <a:r>
              <a:rPr lang="en-US" sz="1800" dirty="0"/>
              <a:t>Bake core water conservations strategies into the BOD and early design documentation</a:t>
            </a:r>
          </a:p>
          <a:p>
            <a:pPr marL="0" indent="0">
              <a:buNone/>
            </a:pPr>
            <a:endParaRPr lang="en-US" dirty="0"/>
          </a:p>
        </p:txBody>
      </p:sp>
      <p:sp>
        <p:nvSpPr>
          <p:cNvPr id="3" name="Title 2">
            <a:extLst>
              <a:ext uri="{FF2B5EF4-FFF2-40B4-BE49-F238E27FC236}">
                <a16:creationId xmlns:a16="http://schemas.microsoft.com/office/drawing/2014/main" xmlns="" id="{3676ED3A-5145-4C50-A77F-96EC70FC6425}"/>
              </a:ext>
            </a:extLst>
          </p:cNvPr>
          <p:cNvSpPr>
            <a:spLocks noGrp="1"/>
          </p:cNvSpPr>
          <p:nvPr>
            <p:ph type="title"/>
          </p:nvPr>
        </p:nvSpPr>
        <p:spPr/>
        <p:txBody>
          <a:bodyPr/>
          <a:lstStyle/>
          <a:p>
            <a:r>
              <a:rPr lang="en-US" dirty="0"/>
              <a:t>INTERMEDIATE STEPS: SD</a:t>
            </a:r>
            <a:r>
              <a:rPr lang="en-US" dirty="0">
                <a:sym typeface="Wingdings" panose="05000000000000000000" pitchFamily="2" charset="2"/>
              </a:rPr>
              <a:t>DDCD</a:t>
            </a:r>
            <a:endParaRPr lang="en-US" dirty="0"/>
          </a:p>
        </p:txBody>
      </p:sp>
      <p:pic>
        <p:nvPicPr>
          <p:cNvPr id="9" name="Content Placeholder 5">
            <a:extLst>
              <a:ext uri="{FF2B5EF4-FFF2-40B4-BE49-F238E27FC236}">
                <a16:creationId xmlns:a16="http://schemas.microsoft.com/office/drawing/2014/main" xmlns="" id="{8FC97D11-2FAE-4A97-9370-2467FB809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971800"/>
            <a:ext cx="4670610" cy="2335306"/>
          </a:xfrm>
          <a:prstGeom prst="rect">
            <a:avLst/>
          </a:prstGeom>
        </p:spPr>
      </p:pic>
      <p:sp>
        <p:nvSpPr>
          <p:cNvPr id="10" name="TextBox 9">
            <a:extLst>
              <a:ext uri="{FF2B5EF4-FFF2-40B4-BE49-F238E27FC236}">
                <a16:creationId xmlns:a16="http://schemas.microsoft.com/office/drawing/2014/main" xmlns="" id="{75238836-743A-4654-85CA-E71F7302DC55}"/>
              </a:ext>
            </a:extLst>
          </p:cNvPr>
          <p:cNvSpPr txBox="1"/>
          <p:nvPr/>
        </p:nvSpPr>
        <p:spPr>
          <a:xfrm>
            <a:off x="3836070" y="5307106"/>
            <a:ext cx="1066800" cy="215444"/>
          </a:xfrm>
          <a:prstGeom prst="rect">
            <a:avLst/>
          </a:prstGeom>
          <a:noFill/>
        </p:spPr>
        <p:txBody>
          <a:bodyPr wrap="square" rtlCol="0">
            <a:spAutoFit/>
          </a:bodyPr>
          <a:lstStyle/>
          <a:p>
            <a:pPr algn="ctr"/>
            <a:r>
              <a:rPr lang="en-US" sz="800" i="1" dirty="0">
                <a:latin typeface="Century Gothic" panose="020B0502020202020204" pitchFamily="34" charset="0"/>
              </a:rPr>
              <a:t>[Quench by AEI]</a:t>
            </a:r>
          </a:p>
        </p:txBody>
      </p:sp>
    </p:spTree>
    <p:extLst>
      <p:ext uri="{BB962C8B-B14F-4D97-AF65-F5344CB8AC3E}">
        <p14:creationId xmlns:p14="http://schemas.microsoft.com/office/powerpoint/2010/main" val="888212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49" y="1112520"/>
            <a:ext cx="8620125" cy="5699760"/>
          </a:xfrm>
        </p:spPr>
        <p:txBody>
          <a:bodyPr/>
          <a:lstStyle/>
          <a:p>
            <a:pPr marL="400050">
              <a:spcAft>
                <a:spcPts val="600"/>
              </a:spcAft>
            </a:pPr>
            <a:r>
              <a:rPr lang="en-US" sz="1800" dirty="0"/>
              <a:t>Preliminary water balance supports ‘Integrative Process’ credit</a:t>
            </a:r>
          </a:p>
          <a:p>
            <a:endParaRPr lang="en-US" dirty="0"/>
          </a:p>
        </p:txBody>
      </p:sp>
      <p:sp>
        <p:nvSpPr>
          <p:cNvPr id="3" name="Title 2"/>
          <p:cNvSpPr>
            <a:spLocks noGrp="1"/>
          </p:cNvSpPr>
          <p:nvPr>
            <p:ph type="title"/>
          </p:nvPr>
        </p:nvSpPr>
        <p:spPr/>
        <p:txBody>
          <a:bodyPr/>
          <a:lstStyle/>
          <a:p>
            <a:r>
              <a:rPr lang="en-US" dirty="0"/>
              <a:t>LEED v4 Water credits</a:t>
            </a:r>
          </a:p>
        </p:txBody>
      </p:sp>
      <p:pic>
        <p:nvPicPr>
          <p:cNvPr id="6" name="Picture 5"/>
          <p:cNvPicPr>
            <a:picLocks noChangeAspect="1"/>
          </p:cNvPicPr>
          <p:nvPr/>
        </p:nvPicPr>
        <p:blipFill>
          <a:blip r:embed="rId2"/>
          <a:stretch>
            <a:fillRect/>
          </a:stretch>
        </p:blipFill>
        <p:spPr>
          <a:xfrm>
            <a:off x="381000" y="2054541"/>
            <a:ext cx="4419600" cy="1133475"/>
          </a:xfrm>
          <a:prstGeom prst="rect">
            <a:avLst/>
          </a:prstGeom>
        </p:spPr>
      </p:pic>
      <p:pic>
        <p:nvPicPr>
          <p:cNvPr id="7" name="Picture 6"/>
          <p:cNvPicPr>
            <a:picLocks noChangeAspect="1"/>
          </p:cNvPicPr>
          <p:nvPr/>
        </p:nvPicPr>
        <p:blipFill>
          <a:blip r:embed="rId3"/>
          <a:stretch>
            <a:fillRect/>
          </a:stretch>
        </p:blipFill>
        <p:spPr>
          <a:xfrm>
            <a:off x="381000" y="3429000"/>
            <a:ext cx="6924675" cy="2771775"/>
          </a:xfrm>
          <a:prstGeom prst="rect">
            <a:avLst/>
          </a:prstGeom>
        </p:spPr>
      </p:pic>
      <p:sp>
        <p:nvSpPr>
          <p:cNvPr id="9" name="Rectangle 8"/>
          <p:cNvSpPr/>
          <p:nvPr/>
        </p:nvSpPr>
        <p:spPr>
          <a:xfrm>
            <a:off x="380999" y="3890567"/>
            <a:ext cx="5486401"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172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49" y="1112520"/>
            <a:ext cx="8620125" cy="1402080"/>
          </a:xfrm>
        </p:spPr>
        <p:txBody>
          <a:bodyPr/>
          <a:lstStyle/>
          <a:p>
            <a:pPr marL="400050">
              <a:spcAft>
                <a:spcPts val="600"/>
              </a:spcAft>
            </a:pPr>
            <a:r>
              <a:rPr lang="en-US" sz="1800" dirty="0"/>
              <a:t>Water conservation points are distributed across multiple credits</a:t>
            </a:r>
          </a:p>
          <a:p>
            <a:pPr marL="400050">
              <a:spcAft>
                <a:spcPts val="600"/>
              </a:spcAft>
            </a:pPr>
            <a:r>
              <a:rPr lang="en-US" sz="1800" dirty="0"/>
              <a:t>Savings &amp; LEED points are capped by separate end-use</a:t>
            </a:r>
          </a:p>
          <a:p>
            <a:pPr marL="400050">
              <a:spcAft>
                <a:spcPts val="600"/>
              </a:spcAft>
            </a:pPr>
            <a:r>
              <a:rPr lang="en-US" sz="1800" dirty="0"/>
              <a:t>Many end-uses not accounted for by LEED</a:t>
            </a:r>
          </a:p>
          <a:p>
            <a:endParaRPr lang="en-US" dirty="0"/>
          </a:p>
        </p:txBody>
      </p:sp>
      <p:sp>
        <p:nvSpPr>
          <p:cNvPr id="3" name="Title 2"/>
          <p:cNvSpPr>
            <a:spLocks noGrp="1"/>
          </p:cNvSpPr>
          <p:nvPr>
            <p:ph type="title"/>
          </p:nvPr>
        </p:nvSpPr>
        <p:spPr/>
        <p:txBody>
          <a:bodyPr/>
          <a:lstStyle/>
          <a:p>
            <a:r>
              <a:rPr lang="en-US" dirty="0"/>
              <a:t>LEED v4 Water credits</a:t>
            </a:r>
          </a:p>
        </p:txBody>
      </p:sp>
      <p:pic>
        <p:nvPicPr>
          <p:cNvPr id="5" name="Picture 4"/>
          <p:cNvPicPr>
            <a:picLocks noChangeAspect="1"/>
          </p:cNvPicPr>
          <p:nvPr/>
        </p:nvPicPr>
        <p:blipFill>
          <a:blip r:embed="rId2"/>
          <a:stretch>
            <a:fillRect/>
          </a:stretch>
        </p:blipFill>
        <p:spPr>
          <a:xfrm>
            <a:off x="990600" y="2590800"/>
            <a:ext cx="2057400" cy="3985442"/>
          </a:xfrm>
          <a:prstGeom prst="rect">
            <a:avLst/>
          </a:prstGeom>
        </p:spPr>
      </p:pic>
      <p:sp>
        <p:nvSpPr>
          <p:cNvPr id="10" name="Content Placeholder 1"/>
          <p:cNvSpPr txBox="1">
            <a:spLocks/>
          </p:cNvSpPr>
          <p:nvPr/>
        </p:nvSpPr>
        <p:spPr>
          <a:xfrm>
            <a:off x="3581400" y="3579787"/>
            <a:ext cx="3352800" cy="739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1400" dirty="0"/>
              <a:t>Irrigation</a:t>
            </a:r>
            <a:endParaRPr lang="en-US" dirty="0"/>
          </a:p>
        </p:txBody>
      </p:sp>
      <p:sp>
        <p:nvSpPr>
          <p:cNvPr id="11" name="Content Placeholder 1"/>
          <p:cNvSpPr txBox="1">
            <a:spLocks/>
          </p:cNvSpPr>
          <p:nvPr/>
        </p:nvSpPr>
        <p:spPr>
          <a:xfrm>
            <a:off x="3657599" y="5704354"/>
            <a:ext cx="3352800" cy="739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1400" dirty="0"/>
              <a:t>Cooling tower</a:t>
            </a:r>
            <a:endParaRPr lang="en-US" dirty="0"/>
          </a:p>
        </p:txBody>
      </p:sp>
      <p:sp>
        <p:nvSpPr>
          <p:cNvPr id="12" name="Content Placeholder 1"/>
          <p:cNvSpPr txBox="1">
            <a:spLocks/>
          </p:cNvSpPr>
          <p:nvPr/>
        </p:nvSpPr>
        <p:spPr>
          <a:xfrm>
            <a:off x="3657600" y="4426323"/>
            <a:ext cx="5105400" cy="174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1400" dirty="0"/>
              <a:t>Restroom </a:t>
            </a:r>
            <a:r>
              <a:rPr lang="en-US" sz="1400" dirty="0" smtClean="0"/>
              <a:t>fixtures</a:t>
            </a:r>
          </a:p>
          <a:p>
            <a:pPr marL="0" indent="0">
              <a:spcAft>
                <a:spcPts val="600"/>
              </a:spcAft>
              <a:buFont typeface="Arial" pitchFamily="34" charset="0"/>
              <a:buNone/>
            </a:pPr>
            <a:r>
              <a:rPr lang="en-US" sz="1400" dirty="0" smtClean="0"/>
              <a:t>LEED Healthcare adds: washing machines, commercial kitchen, select lab/medical equipment – points awarded for compliance NOT % savings over baseline</a:t>
            </a:r>
            <a:endParaRPr lang="en-US" dirty="0"/>
          </a:p>
        </p:txBody>
      </p:sp>
      <p:cxnSp>
        <p:nvCxnSpPr>
          <p:cNvPr id="14" name="Straight Arrow Connector 13"/>
          <p:cNvCxnSpPr/>
          <p:nvPr/>
        </p:nvCxnSpPr>
        <p:spPr>
          <a:xfrm flipH="1">
            <a:off x="3048001" y="3810000"/>
            <a:ext cx="533399" cy="61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48002" y="4603018"/>
            <a:ext cx="609597" cy="490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012143" y="5607424"/>
            <a:ext cx="645456" cy="259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993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49" y="1112520"/>
            <a:ext cx="8620125" cy="2087880"/>
          </a:xfrm>
        </p:spPr>
        <p:txBody>
          <a:bodyPr>
            <a:normAutofit/>
          </a:bodyPr>
          <a:lstStyle/>
          <a:p>
            <a:pPr marL="400050">
              <a:spcAft>
                <a:spcPts val="600"/>
              </a:spcAft>
            </a:pPr>
            <a:r>
              <a:rPr lang="en-US" sz="1800" dirty="0"/>
              <a:t>Similar to LEED energy performance credit, points are awarded based on % reduction for whole building/site water use</a:t>
            </a:r>
          </a:p>
          <a:p>
            <a:pPr marL="400050">
              <a:spcAft>
                <a:spcPts val="600"/>
              </a:spcAft>
            </a:pPr>
            <a:r>
              <a:rPr lang="en-US" sz="1800" dirty="0"/>
              <a:t>Merges prescriptive water performance credits into a single credit</a:t>
            </a:r>
          </a:p>
        </p:txBody>
      </p:sp>
      <p:sp>
        <p:nvSpPr>
          <p:cNvPr id="3" name="Title 2"/>
          <p:cNvSpPr>
            <a:spLocks noGrp="1"/>
          </p:cNvSpPr>
          <p:nvPr>
            <p:ph type="title"/>
          </p:nvPr>
        </p:nvSpPr>
        <p:spPr/>
        <p:txBody>
          <a:bodyPr/>
          <a:lstStyle/>
          <a:p>
            <a:r>
              <a:rPr lang="en-US" dirty="0"/>
              <a:t>LEED v4 ALTERNATIVE COMPLIANCE PATH</a:t>
            </a:r>
          </a:p>
        </p:txBody>
      </p:sp>
      <p:pic>
        <p:nvPicPr>
          <p:cNvPr id="4" name="Picture 3"/>
          <p:cNvPicPr>
            <a:picLocks noChangeAspect="1"/>
          </p:cNvPicPr>
          <p:nvPr/>
        </p:nvPicPr>
        <p:blipFill>
          <a:blip r:embed="rId2"/>
          <a:stretch>
            <a:fillRect/>
          </a:stretch>
        </p:blipFill>
        <p:spPr>
          <a:xfrm>
            <a:off x="1524000" y="2590800"/>
            <a:ext cx="5810037" cy="3834856"/>
          </a:xfrm>
          <a:prstGeom prst="rect">
            <a:avLst/>
          </a:prstGeom>
        </p:spPr>
      </p:pic>
    </p:spTree>
    <p:extLst>
      <p:ext uri="{BB962C8B-B14F-4D97-AF65-F5344CB8AC3E}">
        <p14:creationId xmlns:p14="http://schemas.microsoft.com/office/powerpoint/2010/main" val="401085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49" y="1112520"/>
            <a:ext cx="8620125" cy="2087880"/>
          </a:xfrm>
        </p:spPr>
        <p:txBody>
          <a:bodyPr/>
          <a:lstStyle/>
          <a:p>
            <a:pPr marL="400050">
              <a:spcAft>
                <a:spcPts val="600"/>
              </a:spcAft>
            </a:pPr>
            <a:r>
              <a:rPr lang="en-US" sz="1800" dirty="0"/>
              <a:t>Allows for additional end-uses and tradeoffs between end-uses</a:t>
            </a:r>
          </a:p>
          <a:p>
            <a:pPr marL="457200" lvl="1" indent="0">
              <a:spcAft>
                <a:spcPts val="600"/>
              </a:spcAft>
              <a:buNone/>
            </a:pPr>
            <a:r>
              <a:rPr lang="en-US" sz="1400" i="1" dirty="0"/>
              <a:t>*Effective for projects with significant process water savings and reuse</a:t>
            </a:r>
          </a:p>
          <a:p>
            <a:pPr marL="400050">
              <a:spcAft>
                <a:spcPts val="600"/>
              </a:spcAft>
            </a:pPr>
            <a:r>
              <a:rPr lang="en-US" sz="1800" dirty="0"/>
              <a:t>May be possible for additional points to be achieved (exceed point thresholds for individual credits</a:t>
            </a:r>
            <a:r>
              <a:rPr lang="en-US" sz="1800" dirty="0" smtClean="0"/>
              <a:t>)</a:t>
            </a:r>
            <a:endParaRPr lang="en-US" sz="1800" dirty="0"/>
          </a:p>
        </p:txBody>
      </p:sp>
      <p:sp>
        <p:nvSpPr>
          <p:cNvPr id="3" name="Title 2"/>
          <p:cNvSpPr>
            <a:spLocks noGrp="1"/>
          </p:cNvSpPr>
          <p:nvPr>
            <p:ph type="title"/>
          </p:nvPr>
        </p:nvSpPr>
        <p:spPr/>
        <p:txBody>
          <a:bodyPr/>
          <a:lstStyle/>
          <a:p>
            <a:r>
              <a:rPr lang="en-US" dirty="0"/>
              <a:t>LEED v4 ALTERNATIVE COMPLIANCE PATH</a:t>
            </a:r>
          </a:p>
        </p:txBody>
      </p:sp>
      <p:pic>
        <p:nvPicPr>
          <p:cNvPr id="5" name="Picture 4"/>
          <p:cNvPicPr>
            <a:picLocks noChangeAspect="1"/>
          </p:cNvPicPr>
          <p:nvPr/>
        </p:nvPicPr>
        <p:blipFill>
          <a:blip r:embed="rId2"/>
          <a:stretch>
            <a:fillRect/>
          </a:stretch>
        </p:blipFill>
        <p:spPr>
          <a:xfrm>
            <a:off x="1981200" y="3276600"/>
            <a:ext cx="4843105" cy="2911503"/>
          </a:xfrm>
          <a:prstGeom prst="rect">
            <a:avLst/>
          </a:prstGeom>
        </p:spPr>
      </p:pic>
    </p:spTree>
    <p:extLst>
      <p:ext uri="{BB962C8B-B14F-4D97-AF65-F5344CB8AC3E}">
        <p14:creationId xmlns:p14="http://schemas.microsoft.com/office/powerpoint/2010/main" val="3651471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49" y="1112520"/>
            <a:ext cx="8620125" cy="2087880"/>
          </a:xfrm>
        </p:spPr>
        <p:txBody>
          <a:bodyPr>
            <a:normAutofit fontScale="92500" lnSpcReduction="20000"/>
          </a:bodyPr>
          <a:lstStyle/>
          <a:p>
            <a:pPr marL="400050">
              <a:spcAft>
                <a:spcPts val="600"/>
              </a:spcAft>
            </a:pPr>
            <a:r>
              <a:rPr lang="en-US" sz="1900" dirty="0"/>
              <a:t>Include at least 90% of water, and break out any end-use that is larger than 5% of total water end-use.</a:t>
            </a:r>
          </a:p>
          <a:p>
            <a:pPr marL="400050">
              <a:spcAft>
                <a:spcPts val="600"/>
              </a:spcAft>
            </a:pPr>
            <a:r>
              <a:rPr lang="en-US" sz="1900" dirty="0"/>
              <a:t>Use existing LEED compliance forms for fixtures and processes where applicable.</a:t>
            </a:r>
          </a:p>
          <a:p>
            <a:pPr marL="400050">
              <a:spcAft>
                <a:spcPts val="600"/>
              </a:spcAft>
            </a:pPr>
            <a:r>
              <a:rPr lang="en-US" sz="1900" dirty="0"/>
              <a:t>Equipment without code minimum flows may be used for savings if a case can be made for the savings </a:t>
            </a:r>
          </a:p>
          <a:p>
            <a:pPr marL="457200" lvl="1" indent="0">
              <a:spcAft>
                <a:spcPts val="600"/>
              </a:spcAft>
              <a:buNone/>
            </a:pPr>
            <a:r>
              <a:rPr lang="en-US" sz="1500" i="1" dirty="0"/>
              <a:t>*(similar to ASHRAE 90.1 exceptional calculations)</a:t>
            </a:r>
          </a:p>
        </p:txBody>
      </p:sp>
      <p:sp>
        <p:nvSpPr>
          <p:cNvPr id="3" name="Title 2"/>
          <p:cNvSpPr>
            <a:spLocks noGrp="1"/>
          </p:cNvSpPr>
          <p:nvPr>
            <p:ph type="title"/>
          </p:nvPr>
        </p:nvSpPr>
        <p:spPr/>
        <p:txBody>
          <a:bodyPr/>
          <a:lstStyle/>
          <a:p>
            <a:r>
              <a:rPr lang="en-US" dirty="0"/>
              <a:t>LEED v4 ALTERNATIVE COMPLIANCE PATH</a:t>
            </a:r>
          </a:p>
        </p:txBody>
      </p:sp>
      <p:pic>
        <p:nvPicPr>
          <p:cNvPr id="6" name="Picture 5"/>
          <p:cNvPicPr>
            <a:picLocks noChangeAspect="1"/>
          </p:cNvPicPr>
          <p:nvPr/>
        </p:nvPicPr>
        <p:blipFill>
          <a:blip r:embed="rId2"/>
          <a:stretch>
            <a:fillRect/>
          </a:stretch>
        </p:blipFill>
        <p:spPr>
          <a:xfrm>
            <a:off x="1006149" y="3733800"/>
            <a:ext cx="7103124" cy="1425409"/>
          </a:xfrm>
          <a:prstGeom prst="rect">
            <a:avLst/>
          </a:prstGeom>
          <a:ln>
            <a:solidFill>
              <a:schemeClr val="tx1">
                <a:lumMod val="50000"/>
                <a:lumOff val="50000"/>
              </a:schemeClr>
            </a:solidFill>
          </a:ln>
        </p:spPr>
      </p:pic>
    </p:spTree>
    <p:extLst>
      <p:ext uri="{BB962C8B-B14F-4D97-AF65-F5344CB8AC3E}">
        <p14:creationId xmlns:p14="http://schemas.microsoft.com/office/powerpoint/2010/main" val="834705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49" y="1112520"/>
            <a:ext cx="8620125" cy="2087880"/>
          </a:xfrm>
        </p:spPr>
        <p:txBody>
          <a:bodyPr/>
          <a:lstStyle/>
          <a:p>
            <a:pPr marL="400050">
              <a:spcAft>
                <a:spcPts val="600"/>
              </a:spcAft>
            </a:pPr>
            <a:r>
              <a:rPr lang="en-US" sz="1800" dirty="0" smtClean="0"/>
              <a:t>ASHRAE </a:t>
            </a:r>
            <a:r>
              <a:rPr lang="en-US" sz="1800" dirty="0"/>
              <a:t>SPC 191: water savings calculation methodology </a:t>
            </a:r>
          </a:p>
          <a:p>
            <a:pPr marL="457200" lvl="1" indent="0">
              <a:spcAft>
                <a:spcPts val="600"/>
              </a:spcAft>
              <a:buNone/>
            </a:pPr>
            <a:r>
              <a:rPr lang="en-US" sz="1400" i="1" dirty="0"/>
              <a:t>(similar to ASHRAE 90.1 Appendix G energy savings methodology</a:t>
            </a:r>
            <a:r>
              <a:rPr lang="en-US" sz="1400" i="1" dirty="0" smtClean="0"/>
              <a:t>)</a:t>
            </a:r>
            <a:endParaRPr lang="en-US" sz="1400" i="1" dirty="0"/>
          </a:p>
        </p:txBody>
      </p:sp>
      <p:sp>
        <p:nvSpPr>
          <p:cNvPr id="3" name="Title 2"/>
          <p:cNvSpPr>
            <a:spLocks noGrp="1"/>
          </p:cNvSpPr>
          <p:nvPr>
            <p:ph type="title"/>
          </p:nvPr>
        </p:nvSpPr>
        <p:spPr/>
        <p:txBody>
          <a:bodyPr/>
          <a:lstStyle/>
          <a:p>
            <a:r>
              <a:rPr lang="en-US" dirty="0"/>
              <a:t>LEED v4 ALTERNATIVE COMPLIANCE PATH</a:t>
            </a:r>
          </a:p>
        </p:txBody>
      </p:sp>
      <p:pic>
        <p:nvPicPr>
          <p:cNvPr id="6" name="Picture 5"/>
          <p:cNvPicPr>
            <a:picLocks noChangeAspect="1"/>
          </p:cNvPicPr>
          <p:nvPr/>
        </p:nvPicPr>
        <p:blipFill>
          <a:blip r:embed="rId2"/>
          <a:stretch>
            <a:fillRect/>
          </a:stretch>
        </p:blipFill>
        <p:spPr>
          <a:xfrm>
            <a:off x="609600" y="2706510"/>
            <a:ext cx="7879750" cy="1321227"/>
          </a:xfrm>
          <a:prstGeom prst="rect">
            <a:avLst/>
          </a:prstGeom>
        </p:spPr>
      </p:pic>
    </p:spTree>
    <p:extLst>
      <p:ext uri="{BB962C8B-B14F-4D97-AF65-F5344CB8AC3E}">
        <p14:creationId xmlns:p14="http://schemas.microsoft.com/office/powerpoint/2010/main" val="3009614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0" y="1112520"/>
            <a:ext cx="4676774" cy="4526280"/>
          </a:xfrm>
        </p:spPr>
        <p:txBody>
          <a:bodyPr>
            <a:normAutofit/>
          </a:bodyPr>
          <a:lstStyle/>
          <a:p>
            <a:pPr marL="57150" indent="0">
              <a:spcAft>
                <a:spcPts val="600"/>
              </a:spcAft>
              <a:buNone/>
            </a:pPr>
            <a:r>
              <a:rPr lang="en-US" dirty="0"/>
              <a:t>Tools &amp; Approach: </a:t>
            </a:r>
          </a:p>
          <a:p>
            <a:pPr marL="57150" indent="0">
              <a:spcAft>
                <a:spcPts val="600"/>
              </a:spcAft>
              <a:buNone/>
            </a:pPr>
            <a:r>
              <a:rPr lang="en-US" sz="1800" dirty="0" smtClean="0"/>
              <a:t>Comprehensive </a:t>
            </a:r>
            <a:r>
              <a:rPr lang="en-US" sz="1800" dirty="0"/>
              <a:t>Accounting</a:t>
            </a:r>
          </a:p>
          <a:p>
            <a:pPr marL="400050">
              <a:spcAft>
                <a:spcPts val="600"/>
              </a:spcAft>
            </a:pPr>
            <a:r>
              <a:rPr lang="en-US" sz="1800" u="sng" dirty="0"/>
              <a:t>Fixtures:</a:t>
            </a:r>
            <a:r>
              <a:rPr lang="en-US" sz="1800" dirty="0"/>
              <a:t> LEED + process</a:t>
            </a:r>
          </a:p>
          <a:p>
            <a:pPr marL="400050">
              <a:spcAft>
                <a:spcPts val="600"/>
              </a:spcAft>
            </a:pPr>
            <a:r>
              <a:rPr lang="en-US" sz="1800" u="sng" dirty="0"/>
              <a:t>Process equipment:</a:t>
            </a:r>
            <a:r>
              <a:rPr lang="en-US" sz="1800" dirty="0"/>
              <a:t> component models</a:t>
            </a:r>
          </a:p>
          <a:p>
            <a:pPr marL="400050">
              <a:spcAft>
                <a:spcPts val="600"/>
              </a:spcAft>
            </a:pPr>
            <a:r>
              <a:rPr lang="en-US" sz="1800" u="sng" dirty="0"/>
              <a:t>HVAC equipment:</a:t>
            </a:r>
            <a:r>
              <a:rPr lang="en-US" sz="1800" dirty="0"/>
              <a:t> energy model derived</a:t>
            </a:r>
          </a:p>
          <a:p>
            <a:pPr marL="400050">
              <a:spcAft>
                <a:spcPts val="600"/>
              </a:spcAft>
            </a:pPr>
            <a:r>
              <a:rPr lang="en-US" sz="1800" u="sng" dirty="0"/>
              <a:t>Landscape:</a:t>
            </a:r>
            <a:r>
              <a:rPr lang="en-US" sz="1800" dirty="0"/>
              <a:t> LEED + weather file</a:t>
            </a:r>
          </a:p>
          <a:p>
            <a:pPr marL="400050">
              <a:spcAft>
                <a:spcPts val="600"/>
              </a:spcAft>
            </a:pPr>
            <a:r>
              <a:rPr lang="en-US" sz="1800" u="sng" dirty="0"/>
              <a:t>Water reuse:</a:t>
            </a:r>
            <a:r>
              <a:rPr lang="en-US" sz="1800" dirty="0"/>
              <a:t> energy model + precipitation</a:t>
            </a:r>
          </a:p>
        </p:txBody>
      </p:sp>
      <p:sp>
        <p:nvSpPr>
          <p:cNvPr id="3" name="Title 2"/>
          <p:cNvSpPr>
            <a:spLocks noGrp="1"/>
          </p:cNvSpPr>
          <p:nvPr>
            <p:ph type="title"/>
          </p:nvPr>
        </p:nvSpPr>
        <p:spPr/>
        <p:txBody>
          <a:bodyPr/>
          <a:lstStyle/>
          <a:p>
            <a:r>
              <a:rPr lang="en-US" dirty="0"/>
              <a:t>LEED v4 ALTERNATIVE COMPLIANCE PATH</a:t>
            </a:r>
          </a:p>
        </p:txBody>
      </p:sp>
      <p:pic>
        <p:nvPicPr>
          <p:cNvPr id="5" name="Picture 4"/>
          <p:cNvPicPr>
            <a:picLocks noChangeAspect="1"/>
          </p:cNvPicPr>
          <p:nvPr/>
        </p:nvPicPr>
        <p:blipFill>
          <a:blip r:embed="rId2"/>
          <a:stretch>
            <a:fillRect/>
          </a:stretch>
        </p:blipFill>
        <p:spPr>
          <a:xfrm>
            <a:off x="471488" y="990600"/>
            <a:ext cx="3505200" cy="5549398"/>
          </a:xfrm>
          <a:prstGeom prst="rect">
            <a:avLst/>
          </a:prstGeom>
        </p:spPr>
      </p:pic>
    </p:spTree>
    <p:extLst>
      <p:ext uri="{BB962C8B-B14F-4D97-AF65-F5344CB8AC3E}">
        <p14:creationId xmlns:p14="http://schemas.microsoft.com/office/powerpoint/2010/main" val="575760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eachingutopia.com/wp-content/uploads/2013/06/glass-of-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62" r="14398"/>
          <a:stretch/>
        </p:blipFill>
        <p:spPr bwMode="auto">
          <a:xfrm>
            <a:off x="0" y="3716"/>
            <a:ext cx="9144000" cy="68542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xmlns="" id="{4FB0954B-9E53-4EE4-8B49-D6B68B6CEC8D}"/>
              </a:ext>
            </a:extLst>
          </p:cNvPr>
          <p:cNvSpPr>
            <a:spLocks noChangeArrowheads="1"/>
          </p:cNvSpPr>
          <p:nvPr/>
        </p:nvSpPr>
        <p:spPr bwMode="auto">
          <a:xfrm>
            <a:off x="3962400" y="1828800"/>
            <a:ext cx="50030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3200" b="1" dirty="0" smtClean="0">
                <a:solidFill>
                  <a:schemeClr val="bg1"/>
                </a:solidFill>
                <a:latin typeface="Century Gothic" panose="020B0502020202020204" pitchFamily="34" charset="0"/>
                <a:cs typeface="Calibri" panose="020F0502020204030204" pitchFamily="34" charset="0"/>
              </a:rPr>
              <a:t>Thank You,</a:t>
            </a:r>
          </a:p>
          <a:p>
            <a:pPr algn="ctr">
              <a:spcBef>
                <a:spcPct val="0"/>
              </a:spcBef>
              <a:buSzTx/>
              <a:buNone/>
            </a:pPr>
            <a:r>
              <a:rPr lang="en-US" sz="3200" b="1" dirty="0" smtClean="0">
                <a:solidFill>
                  <a:schemeClr val="bg1"/>
                </a:solidFill>
                <a:latin typeface="Century Gothic" panose="020B0502020202020204" pitchFamily="34" charset="0"/>
                <a:cs typeface="Calibri" panose="020F0502020204030204" pitchFamily="34" charset="0"/>
              </a:rPr>
              <a:t>Questions?</a:t>
            </a:r>
            <a:endParaRPr lang="en-US" sz="3200" b="1" dirty="0">
              <a:solidFill>
                <a:schemeClr val="bg1"/>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35645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7319E37-D06A-4663-90DF-16F99AF5122C}"/>
              </a:ext>
            </a:extLst>
          </p:cNvPr>
          <p:cNvSpPr>
            <a:spLocks noGrp="1"/>
          </p:cNvSpPr>
          <p:nvPr>
            <p:ph type="title"/>
          </p:nvPr>
        </p:nvSpPr>
        <p:spPr/>
        <p:txBody>
          <a:bodyPr/>
          <a:lstStyle/>
          <a:p>
            <a:r>
              <a:rPr lang="en-US" dirty="0"/>
              <a:t>LOCAL UNDERSTANDING - Results may vary</a:t>
            </a:r>
          </a:p>
        </p:txBody>
      </p:sp>
      <p:pic>
        <p:nvPicPr>
          <p:cNvPr id="9" name="Content Placeholder 8">
            <a:extLst>
              <a:ext uri="{FF2B5EF4-FFF2-40B4-BE49-F238E27FC236}">
                <a16:creationId xmlns:a16="http://schemas.microsoft.com/office/drawing/2014/main" xmlns="" id="{02709B81-D3B7-4D2C-9C9A-24B5DDD0CB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7683" y="1371600"/>
            <a:ext cx="6830533" cy="5181600"/>
          </a:xfrm>
        </p:spPr>
      </p:pic>
    </p:spTree>
    <p:extLst>
      <p:ext uri="{BB962C8B-B14F-4D97-AF65-F5344CB8AC3E}">
        <p14:creationId xmlns:p14="http://schemas.microsoft.com/office/powerpoint/2010/main" val="375322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eachingutopia.com/wp-content/uploads/2013/06/glass-of-wa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62" r="14398"/>
          <a:stretch/>
        </p:blipFill>
        <p:spPr bwMode="auto">
          <a:xfrm>
            <a:off x="0" y="3716"/>
            <a:ext cx="9144000" cy="68542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1DA47326-116B-4AC1-9DD1-A745669F24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0" y="2438400"/>
            <a:ext cx="4800600" cy="844906"/>
          </a:xfrm>
          <a:prstGeom prst="rect">
            <a:avLst/>
          </a:prstGeom>
          <a:ln>
            <a:solidFill>
              <a:srgbClr val="C3C3C3"/>
            </a:solidFill>
          </a:ln>
        </p:spPr>
      </p:pic>
    </p:spTree>
    <p:extLst>
      <p:ext uri="{BB962C8B-B14F-4D97-AF65-F5344CB8AC3E}">
        <p14:creationId xmlns:p14="http://schemas.microsoft.com/office/powerpoint/2010/main" val="258687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WATER for ENERGY</a:t>
            </a:r>
            <a:endParaRPr lang="en-US" dirty="0"/>
          </a:p>
        </p:txBody>
      </p:sp>
      <p:sp>
        <p:nvSpPr>
          <p:cNvPr id="3" name="Title 2">
            <a:extLst>
              <a:ext uri="{FF2B5EF4-FFF2-40B4-BE49-F238E27FC236}">
                <a16:creationId xmlns:a16="http://schemas.microsoft.com/office/drawing/2014/main" xmlns="" id="{D2162775-89FF-4A4C-9666-6E3A76757AB5}"/>
              </a:ext>
            </a:extLst>
          </p:cNvPr>
          <p:cNvSpPr>
            <a:spLocks noGrp="1"/>
          </p:cNvSpPr>
          <p:nvPr>
            <p:ph type="title"/>
          </p:nvPr>
        </p:nvSpPr>
        <p:spPr/>
        <p:txBody>
          <a:bodyPr/>
          <a:lstStyle/>
          <a:p>
            <a:r>
              <a:rPr lang="en-US" dirty="0" err="1"/>
              <a:t>Energy:water</a:t>
            </a:r>
            <a:r>
              <a:rPr lang="en-US" dirty="0"/>
              <a:t> NEXUS – utility scale</a:t>
            </a:r>
          </a:p>
        </p:txBody>
      </p:sp>
      <p:pic>
        <p:nvPicPr>
          <p:cNvPr id="4" name="Picture 1">
            <a:extLst>
              <a:ext uri="{FF2B5EF4-FFF2-40B4-BE49-F238E27FC236}">
                <a16:creationId xmlns:a16="http://schemas.microsoft.com/office/drawing/2014/main" xmlns="" id="{783CAAC4-0567-4DE1-A07C-FBEBB57CB767}"/>
              </a:ext>
            </a:extLst>
          </p:cNvPr>
          <p:cNvPicPr>
            <a:picLocks noChangeAspect="1"/>
          </p:cNvPicPr>
          <p:nvPr/>
        </p:nvPicPr>
        <p:blipFill>
          <a:blip r:embed="rId3">
            <a:extLst>
              <a:ext uri="{28A0092B-C50C-407E-A947-70E740481C1C}">
                <a14:useLocalDpi xmlns:a14="http://schemas.microsoft.com/office/drawing/2010/main"/>
              </a:ext>
            </a:extLst>
          </a:blip>
          <a:srcRect t="17606"/>
          <a:stretch>
            <a:fillRect/>
          </a:stretch>
        </p:blipFill>
        <p:spPr bwMode="auto">
          <a:xfrm>
            <a:off x="1479091" y="2286000"/>
            <a:ext cx="6166767" cy="335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FF2B5EF4-FFF2-40B4-BE49-F238E27FC236}">
                <a16:creationId xmlns:a16="http://schemas.microsoft.com/office/drawing/2014/main" xmlns="" id="{6A0FACB7-5A69-4D00-80EB-5EC7F8FEB5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6938" r="50000" b="-1"/>
          <a:stretch/>
        </p:blipFill>
        <p:spPr bwMode="auto">
          <a:xfrm>
            <a:off x="5638800" y="5791200"/>
            <a:ext cx="2185987" cy="16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1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7CB4A5-9F49-4574-B745-EE7AC08DACDB}"/>
              </a:ext>
            </a:extLst>
          </p:cNvPr>
          <p:cNvSpPr>
            <a:spLocks noGrp="1"/>
          </p:cNvSpPr>
          <p:nvPr>
            <p:ph type="title"/>
          </p:nvPr>
        </p:nvSpPr>
        <p:spPr/>
        <p:txBody>
          <a:bodyPr/>
          <a:lstStyle/>
          <a:p>
            <a:r>
              <a:rPr lang="en-US" dirty="0" err="1"/>
              <a:t>Energy:water</a:t>
            </a:r>
            <a:r>
              <a:rPr lang="en-US" dirty="0"/>
              <a:t> NEXUS – utility scale</a:t>
            </a:r>
          </a:p>
        </p:txBody>
      </p:sp>
      <p:sp>
        <p:nvSpPr>
          <p:cNvPr id="4" name="Rectangle 2">
            <a:extLst>
              <a:ext uri="{FF2B5EF4-FFF2-40B4-BE49-F238E27FC236}">
                <a16:creationId xmlns:a16="http://schemas.microsoft.com/office/drawing/2014/main" xmlns="" id="{70B75FB4-82D5-44AA-83EC-44A5F0829B00}"/>
              </a:ext>
            </a:extLst>
          </p:cNvPr>
          <p:cNvSpPr>
            <a:spLocks noChangeArrowheads="1"/>
          </p:cNvSpPr>
          <p:nvPr/>
        </p:nvSpPr>
        <p:spPr bwMode="auto">
          <a:xfrm>
            <a:off x="328018" y="6085424"/>
            <a:ext cx="7486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en-US" sz="1200" baseline="30000" dirty="0">
                <a:solidFill>
                  <a:srgbClr val="428BC2"/>
                </a:solidFill>
                <a:latin typeface="Century Gothic" panose="020B0502020202020204" pitchFamily="34" charset="0"/>
              </a:rPr>
              <a:t>1</a:t>
            </a:r>
            <a:r>
              <a:rPr lang="en-US" sz="1200" dirty="0">
                <a:solidFill>
                  <a:srgbClr val="428BC2"/>
                </a:solidFill>
                <a:latin typeface="Century Gothic" panose="020B0502020202020204" pitchFamily="34" charset="0"/>
              </a:rPr>
              <a:t> </a:t>
            </a:r>
            <a:r>
              <a:rPr lang="en-US" sz="1000" dirty="0" err="1">
                <a:solidFill>
                  <a:srgbClr val="428BC2"/>
                </a:solidFill>
                <a:latin typeface="Century Gothic" panose="020B0502020202020204" pitchFamily="34" charset="0"/>
                <a:cs typeface="Calibri" panose="020F0502020204030204" pitchFamily="34" charset="0"/>
              </a:rPr>
              <a:t>Macknick</a:t>
            </a:r>
            <a:r>
              <a:rPr lang="en-US" sz="1000" dirty="0">
                <a:solidFill>
                  <a:srgbClr val="428BC2"/>
                </a:solidFill>
                <a:latin typeface="Century Gothic" panose="020B0502020202020204" pitchFamily="34" charset="0"/>
                <a:cs typeface="Calibri" panose="020F0502020204030204" pitchFamily="34" charset="0"/>
              </a:rPr>
              <a:t> et al. 2011</a:t>
            </a:r>
          </a:p>
          <a:p>
            <a:pPr eaLnBrk="1" hangingPunct="1">
              <a:spcBef>
                <a:spcPct val="0"/>
              </a:spcBef>
              <a:buSzTx/>
              <a:buFontTx/>
              <a:buNone/>
            </a:pPr>
            <a:r>
              <a:rPr lang="en-US" sz="1200" baseline="30000" dirty="0">
                <a:solidFill>
                  <a:srgbClr val="428BC2"/>
                </a:solidFill>
                <a:latin typeface="Century Gothic" panose="020B0502020202020204" pitchFamily="34" charset="0"/>
              </a:rPr>
              <a:t>2 </a:t>
            </a:r>
            <a:r>
              <a:rPr lang="en-US" sz="1000" dirty="0">
                <a:solidFill>
                  <a:srgbClr val="428BC2"/>
                </a:solidFill>
                <a:latin typeface="Century Gothic" panose="020B0502020202020204" pitchFamily="34" charset="0"/>
                <a:cs typeface="Calibri" panose="020F0502020204030204" pitchFamily="34" charset="0"/>
              </a:rPr>
              <a:t>UNESCO-IHE 2011</a:t>
            </a:r>
          </a:p>
        </p:txBody>
      </p:sp>
      <p:pic>
        <p:nvPicPr>
          <p:cNvPr id="5" name="Picture 2" descr="http://www.districtenergy.org/blog/wp-content/uploads/2015/03/power-plant-coal-pennsylvania.jpg">
            <a:extLst>
              <a:ext uri="{FF2B5EF4-FFF2-40B4-BE49-F238E27FC236}">
                <a16:creationId xmlns:a16="http://schemas.microsoft.com/office/drawing/2014/main" xmlns="" id="{586ED5B3-0CB0-40E5-B20F-BD8D840A5B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786"/>
          <a:stretch/>
        </p:blipFill>
        <p:spPr bwMode="auto">
          <a:xfrm>
            <a:off x="1664980" y="3469570"/>
            <a:ext cx="3020555" cy="1835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ediawiki.middlebury.edu/wikis/OpenSourceLearning/images/a/a0/Nuclear-power-a.jpg">
            <a:extLst>
              <a:ext uri="{FF2B5EF4-FFF2-40B4-BE49-F238E27FC236}">
                <a16:creationId xmlns:a16="http://schemas.microsoft.com/office/drawing/2014/main" xmlns="" id="{09D30169-22A7-4C9F-8549-5F6D75EC6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955" y="1608708"/>
            <a:ext cx="281353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leantechies.com/wp-content/uploads/2014/10/power-plant.jpg">
            <a:extLst>
              <a:ext uri="{FF2B5EF4-FFF2-40B4-BE49-F238E27FC236}">
                <a16:creationId xmlns:a16="http://schemas.microsoft.com/office/drawing/2014/main" xmlns="" id="{573C38EA-6AD7-4363-9307-1E81A8F936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600200"/>
            <a:ext cx="300989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ircleofblue.org/waternews/wp-content/uploads/2014/12/%C2%A9JGanter_LakeMead_dam_G3_1144-768cropped.jpg">
            <a:extLst>
              <a:ext uri="{FF2B5EF4-FFF2-40B4-BE49-F238E27FC236}">
                <a16:creationId xmlns:a16="http://schemas.microsoft.com/office/drawing/2014/main" xmlns="" id="{EBCE5F6F-B9E8-448B-B434-BCB6056DF85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26"/>
          <a:stretch/>
        </p:blipFill>
        <p:spPr bwMode="auto">
          <a:xfrm>
            <a:off x="4774954" y="3478078"/>
            <a:ext cx="2813537"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xmlns="" id="{B11E5CB4-CB68-4987-BFE0-25CC17364ADF}"/>
              </a:ext>
            </a:extLst>
          </p:cNvPr>
          <p:cNvSpPr>
            <a:spLocks noChangeArrowheads="1"/>
          </p:cNvSpPr>
          <p:nvPr/>
        </p:nvSpPr>
        <p:spPr bwMode="auto">
          <a:xfrm>
            <a:off x="5485072" y="1279411"/>
            <a:ext cx="1393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tx1"/>
                </a:solidFill>
                <a:latin typeface="Century Gothic" panose="020B0502020202020204" pitchFamily="34" charset="0"/>
                <a:cs typeface="Calibri" panose="020F0502020204030204" pitchFamily="34" charset="0"/>
              </a:rPr>
              <a:t>44 gal/kWh</a:t>
            </a:r>
            <a:r>
              <a:rPr lang="en-US" sz="1600" b="1" baseline="30000" dirty="0">
                <a:solidFill>
                  <a:schemeClr val="tx1"/>
                </a:solidFill>
                <a:latin typeface="Century Gothic" panose="020B0502020202020204" pitchFamily="34" charset="0"/>
                <a:cs typeface="Calibri" panose="020F0502020204030204" pitchFamily="34" charset="0"/>
              </a:rPr>
              <a:t>1</a:t>
            </a:r>
            <a:endParaRPr lang="en-US" sz="1600" dirty="0">
              <a:solidFill>
                <a:schemeClr val="tx1"/>
              </a:solidFill>
              <a:latin typeface="Century Gothic" panose="020B0502020202020204" pitchFamily="34" charset="0"/>
              <a:cs typeface="Calibri" panose="020F0502020204030204" pitchFamily="34" charset="0"/>
            </a:endParaRPr>
          </a:p>
          <a:p>
            <a:pPr eaLnBrk="1" hangingPunct="1">
              <a:spcBef>
                <a:spcPct val="0"/>
              </a:spcBef>
              <a:buSzTx/>
              <a:buFontTx/>
              <a:buNone/>
            </a:pPr>
            <a:endParaRPr lang="en-US" sz="1800" dirty="0">
              <a:solidFill>
                <a:schemeClr val="tx1"/>
              </a:solidFill>
            </a:endParaRPr>
          </a:p>
        </p:txBody>
      </p:sp>
      <p:sp>
        <p:nvSpPr>
          <p:cNvPr id="10" name="Rectangle 2">
            <a:extLst>
              <a:ext uri="{FF2B5EF4-FFF2-40B4-BE49-F238E27FC236}">
                <a16:creationId xmlns:a16="http://schemas.microsoft.com/office/drawing/2014/main" xmlns="" id="{2564AF11-651B-4AC7-B3F0-CF8F112B311D}"/>
              </a:ext>
            </a:extLst>
          </p:cNvPr>
          <p:cNvSpPr>
            <a:spLocks noChangeArrowheads="1"/>
          </p:cNvSpPr>
          <p:nvPr/>
        </p:nvSpPr>
        <p:spPr bwMode="auto">
          <a:xfrm>
            <a:off x="1837305" y="1271164"/>
            <a:ext cx="273369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tx1"/>
                </a:solidFill>
                <a:latin typeface="Century Gothic" panose="020B0502020202020204" pitchFamily="34" charset="0"/>
                <a:cs typeface="Calibri" panose="020F0502020204030204" pitchFamily="34" charset="0"/>
              </a:rPr>
              <a:t>35 gal/kWh</a:t>
            </a:r>
            <a:r>
              <a:rPr lang="en-US" sz="1600" b="1" baseline="30000" dirty="0">
                <a:solidFill>
                  <a:schemeClr val="tx1"/>
                </a:solidFill>
                <a:latin typeface="Century Gothic" panose="020B0502020202020204" pitchFamily="34" charset="0"/>
                <a:cs typeface="Calibri" panose="020F0502020204030204" pitchFamily="34" charset="0"/>
              </a:rPr>
              <a:t>1</a:t>
            </a:r>
            <a:endParaRPr lang="en-US" sz="1600" b="1" dirty="0">
              <a:solidFill>
                <a:schemeClr val="tx1"/>
              </a:solidFill>
              <a:latin typeface="Century Gothic" panose="020B0502020202020204" pitchFamily="34" charset="0"/>
              <a:cs typeface="Calibri" panose="020F0502020204030204" pitchFamily="34" charset="0"/>
            </a:endParaRPr>
          </a:p>
          <a:p>
            <a:pPr algn="ctr">
              <a:spcBef>
                <a:spcPct val="0"/>
              </a:spcBef>
              <a:buSzTx/>
              <a:buNone/>
            </a:pPr>
            <a:endParaRPr lang="en-US" sz="1600" baseline="30000" dirty="0">
              <a:solidFill>
                <a:schemeClr val="tx1"/>
              </a:solidFill>
              <a:latin typeface="Calibri" panose="020F0502020204030204" pitchFamily="34" charset="0"/>
              <a:cs typeface="Calibri" panose="020F0502020204030204" pitchFamily="34" charset="0"/>
            </a:endParaRPr>
          </a:p>
        </p:txBody>
      </p:sp>
      <p:sp>
        <p:nvSpPr>
          <p:cNvPr id="11" name="Rectangle 2">
            <a:extLst>
              <a:ext uri="{FF2B5EF4-FFF2-40B4-BE49-F238E27FC236}">
                <a16:creationId xmlns:a16="http://schemas.microsoft.com/office/drawing/2014/main" xmlns="" id="{FC448199-060A-4716-A640-82ECF9B5AC82}"/>
              </a:ext>
            </a:extLst>
          </p:cNvPr>
          <p:cNvSpPr>
            <a:spLocks noChangeArrowheads="1"/>
          </p:cNvSpPr>
          <p:nvPr/>
        </p:nvSpPr>
        <p:spPr bwMode="auto">
          <a:xfrm>
            <a:off x="5541856" y="5328398"/>
            <a:ext cx="1393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tx1"/>
                </a:solidFill>
                <a:latin typeface="Century Gothic" panose="020B0502020202020204" pitchFamily="34" charset="0"/>
                <a:cs typeface="Calibri" panose="020F0502020204030204" pitchFamily="34" charset="0"/>
              </a:rPr>
              <a:t>65 gal/kWh</a:t>
            </a:r>
            <a:r>
              <a:rPr lang="en-US" sz="1600" b="1" baseline="30000" dirty="0">
                <a:solidFill>
                  <a:schemeClr val="tx1"/>
                </a:solidFill>
                <a:latin typeface="Century Gothic" panose="020B0502020202020204" pitchFamily="34" charset="0"/>
                <a:cs typeface="Calibri" panose="020F0502020204030204" pitchFamily="34" charset="0"/>
              </a:rPr>
              <a:t>2</a:t>
            </a:r>
          </a:p>
          <a:p>
            <a:pPr algn="ctr">
              <a:spcBef>
                <a:spcPct val="0"/>
              </a:spcBef>
              <a:buSzTx/>
              <a:buNone/>
            </a:pPr>
            <a:r>
              <a:rPr lang="en-US" sz="1600" dirty="0">
                <a:solidFill>
                  <a:schemeClr val="tx1"/>
                </a:solidFill>
                <a:latin typeface="Calibri" panose="020F0502020204030204" pitchFamily="34" charset="0"/>
                <a:cs typeface="Calibri" panose="020F0502020204030204" pitchFamily="34" charset="0"/>
              </a:rPr>
              <a:t> </a:t>
            </a:r>
          </a:p>
        </p:txBody>
      </p:sp>
      <p:sp>
        <p:nvSpPr>
          <p:cNvPr id="12" name="Rectangle 2">
            <a:extLst>
              <a:ext uri="{FF2B5EF4-FFF2-40B4-BE49-F238E27FC236}">
                <a16:creationId xmlns:a16="http://schemas.microsoft.com/office/drawing/2014/main" xmlns="" id="{86FB4275-99FC-4E9F-9D15-571E5D36A6A7}"/>
              </a:ext>
            </a:extLst>
          </p:cNvPr>
          <p:cNvSpPr>
            <a:spLocks noChangeArrowheads="1"/>
          </p:cNvSpPr>
          <p:nvPr/>
        </p:nvSpPr>
        <p:spPr bwMode="auto">
          <a:xfrm>
            <a:off x="6095480" y="4910834"/>
            <a:ext cx="1519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bg1"/>
                </a:solidFill>
                <a:latin typeface="Century Gothic" panose="020B0502020202020204" pitchFamily="34" charset="0"/>
                <a:cs typeface="Calibri" panose="020F0502020204030204" pitchFamily="34" charset="0"/>
              </a:rPr>
              <a:t>Hydroelectric</a:t>
            </a:r>
          </a:p>
        </p:txBody>
      </p:sp>
      <p:sp>
        <p:nvSpPr>
          <p:cNvPr id="13" name="Rectangle 2">
            <a:extLst>
              <a:ext uri="{FF2B5EF4-FFF2-40B4-BE49-F238E27FC236}">
                <a16:creationId xmlns:a16="http://schemas.microsoft.com/office/drawing/2014/main" xmlns="" id="{4FB0954B-9E53-4EE4-8B49-D6B68B6CEC8D}"/>
              </a:ext>
            </a:extLst>
          </p:cNvPr>
          <p:cNvSpPr>
            <a:spLocks noChangeArrowheads="1"/>
          </p:cNvSpPr>
          <p:nvPr/>
        </p:nvSpPr>
        <p:spPr bwMode="auto">
          <a:xfrm>
            <a:off x="4049509" y="4924173"/>
            <a:ext cx="6671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bg1"/>
                </a:solidFill>
                <a:latin typeface="Century Gothic" panose="020B0502020202020204" pitchFamily="34" charset="0"/>
                <a:cs typeface="Calibri" panose="020F0502020204030204" pitchFamily="34" charset="0"/>
              </a:rPr>
              <a:t>Coal</a:t>
            </a:r>
          </a:p>
        </p:txBody>
      </p:sp>
      <p:sp>
        <p:nvSpPr>
          <p:cNvPr id="14" name="Rectangle 2">
            <a:extLst>
              <a:ext uri="{FF2B5EF4-FFF2-40B4-BE49-F238E27FC236}">
                <a16:creationId xmlns:a16="http://schemas.microsoft.com/office/drawing/2014/main" xmlns="" id="{58199047-2D64-40D8-B112-7D7F245E9B1D}"/>
              </a:ext>
            </a:extLst>
          </p:cNvPr>
          <p:cNvSpPr>
            <a:spLocks noChangeArrowheads="1"/>
          </p:cNvSpPr>
          <p:nvPr/>
        </p:nvSpPr>
        <p:spPr bwMode="auto">
          <a:xfrm>
            <a:off x="3330128" y="3072267"/>
            <a:ext cx="13692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bg1"/>
                </a:solidFill>
                <a:latin typeface="Century Gothic" panose="020B0502020202020204" pitchFamily="34" charset="0"/>
                <a:cs typeface="Calibri" panose="020F0502020204030204" pitchFamily="34" charset="0"/>
              </a:rPr>
              <a:t>Natural Gas</a:t>
            </a:r>
          </a:p>
        </p:txBody>
      </p:sp>
      <p:sp>
        <p:nvSpPr>
          <p:cNvPr id="15" name="Rectangle 2">
            <a:extLst>
              <a:ext uri="{FF2B5EF4-FFF2-40B4-BE49-F238E27FC236}">
                <a16:creationId xmlns:a16="http://schemas.microsoft.com/office/drawing/2014/main" xmlns="" id="{97BA3635-8966-473A-A4C6-A3B53CBB7D6A}"/>
              </a:ext>
            </a:extLst>
          </p:cNvPr>
          <p:cNvSpPr>
            <a:spLocks noChangeArrowheads="1"/>
          </p:cNvSpPr>
          <p:nvPr/>
        </p:nvSpPr>
        <p:spPr bwMode="auto">
          <a:xfrm>
            <a:off x="6527615" y="3082034"/>
            <a:ext cx="9855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bg1"/>
                </a:solidFill>
                <a:latin typeface="Century Gothic" panose="020B0502020202020204" pitchFamily="34" charset="0"/>
                <a:cs typeface="Calibri" panose="020F0502020204030204" pitchFamily="34" charset="0"/>
              </a:rPr>
              <a:t>Nuclear</a:t>
            </a:r>
          </a:p>
        </p:txBody>
      </p:sp>
      <p:sp>
        <p:nvSpPr>
          <p:cNvPr id="27" name="Rectangle 2">
            <a:extLst>
              <a:ext uri="{FF2B5EF4-FFF2-40B4-BE49-F238E27FC236}">
                <a16:creationId xmlns:a16="http://schemas.microsoft.com/office/drawing/2014/main" xmlns="" id="{B4CEBB1B-94A9-4603-A534-A6BB4B20D7E2}"/>
              </a:ext>
            </a:extLst>
          </p:cNvPr>
          <p:cNvSpPr>
            <a:spLocks noChangeArrowheads="1"/>
          </p:cNvSpPr>
          <p:nvPr/>
        </p:nvSpPr>
        <p:spPr bwMode="auto">
          <a:xfrm>
            <a:off x="1965564" y="5326415"/>
            <a:ext cx="234825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Font typeface="Wingdings" panose="05000000000000000000" pitchFamily="2" charset="2"/>
              <a:buChar char="§"/>
              <a:defRPr sz="2200">
                <a:solidFill>
                  <a:srgbClr val="F3F0E1"/>
                </a:solidFill>
                <a:latin typeface="Arial" panose="020B0604020202020204" pitchFamily="34" charset="0"/>
                <a:cs typeface="Arial" panose="020B0604020202020204" pitchFamily="34" charset="0"/>
              </a:defRPr>
            </a:lvl1pPr>
            <a:lvl2pPr marL="742950" indent="-285750">
              <a:spcBef>
                <a:spcPct val="20000"/>
              </a:spcBef>
              <a:buSzPct val="85000"/>
              <a:buFont typeface="Wingdings" panose="05000000000000000000" pitchFamily="2" charset="2"/>
              <a:buChar char="§"/>
              <a:defRPr sz="2000">
                <a:solidFill>
                  <a:srgbClr val="F3F0E1"/>
                </a:solidFill>
                <a:latin typeface="Arial" panose="020B0604020202020204" pitchFamily="34" charset="0"/>
                <a:cs typeface="Arial" panose="020B0604020202020204" pitchFamily="34" charset="0"/>
              </a:defRPr>
            </a:lvl2pPr>
            <a:lvl3pPr marL="11430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3pPr>
            <a:lvl4pPr marL="16002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4pPr>
            <a:lvl5pPr marL="2057400" indent="-228600">
              <a:spcBef>
                <a:spcPct val="20000"/>
              </a:spcBef>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85000"/>
              <a:buFont typeface="Wingdings" panose="05000000000000000000" pitchFamily="2" charset="2"/>
              <a:buChar char="§"/>
              <a:defRPr>
                <a:solidFill>
                  <a:srgbClr val="F3F0E1"/>
                </a:solidFill>
                <a:latin typeface="Arial" panose="020B0604020202020204" pitchFamily="34" charset="0"/>
                <a:cs typeface="Arial" panose="020B0604020202020204" pitchFamily="34" charset="0"/>
              </a:defRPr>
            </a:lvl9pPr>
          </a:lstStyle>
          <a:p>
            <a:pPr algn="ctr">
              <a:spcBef>
                <a:spcPct val="0"/>
              </a:spcBef>
              <a:buSzTx/>
              <a:buNone/>
            </a:pPr>
            <a:r>
              <a:rPr lang="en-US" sz="1600" b="1" dirty="0">
                <a:solidFill>
                  <a:schemeClr val="tx1"/>
                </a:solidFill>
                <a:latin typeface="Century Gothic" panose="020B0502020202020204" pitchFamily="34" charset="0"/>
                <a:cs typeface="Calibri" panose="020F0502020204030204" pitchFamily="34" charset="0"/>
              </a:rPr>
              <a:t>36 gal/kWh</a:t>
            </a:r>
            <a:r>
              <a:rPr lang="en-US" sz="1600" b="1" baseline="30000" dirty="0">
                <a:solidFill>
                  <a:schemeClr val="tx1"/>
                </a:solidFill>
                <a:latin typeface="Century Gothic" panose="020B0502020202020204" pitchFamily="34" charset="0"/>
                <a:cs typeface="Calibri" panose="020F0502020204030204" pitchFamily="34" charset="0"/>
              </a:rPr>
              <a:t>1</a:t>
            </a:r>
          </a:p>
          <a:p>
            <a:pPr algn="ctr">
              <a:spcBef>
                <a:spcPct val="0"/>
              </a:spcBef>
              <a:buSzTx/>
              <a:buNone/>
            </a:pPr>
            <a:r>
              <a:rPr lang="en-US" sz="1600" dirty="0">
                <a:solidFill>
                  <a:schemeClr val="tx1"/>
                </a:solidFill>
                <a:latin typeface="Calibri" panose="020F0502020204030204" pitchFamily="34" charset="0"/>
                <a:cs typeface="Calibri" panose="020F0502020204030204" pitchFamily="34" charset="0"/>
              </a:rPr>
              <a:t>   </a:t>
            </a:r>
          </a:p>
          <a:p>
            <a:pPr eaLnBrk="1" hangingPunct="1">
              <a:spcBef>
                <a:spcPct val="0"/>
              </a:spcBef>
              <a:buSzTx/>
              <a:buFontTx/>
              <a:buNone/>
            </a:pP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961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ENERGY for WATER</a:t>
            </a:r>
            <a:endParaRPr lang="en-US" dirty="0"/>
          </a:p>
        </p:txBody>
      </p:sp>
      <p:sp>
        <p:nvSpPr>
          <p:cNvPr id="3" name="Title 2">
            <a:extLst>
              <a:ext uri="{FF2B5EF4-FFF2-40B4-BE49-F238E27FC236}">
                <a16:creationId xmlns:a16="http://schemas.microsoft.com/office/drawing/2014/main" xmlns="" id="{6F53ED0B-0685-4229-B2EB-379CF709B050}"/>
              </a:ext>
            </a:extLst>
          </p:cNvPr>
          <p:cNvSpPr>
            <a:spLocks noGrp="1"/>
          </p:cNvSpPr>
          <p:nvPr>
            <p:ph type="title"/>
          </p:nvPr>
        </p:nvSpPr>
        <p:spPr/>
        <p:txBody>
          <a:bodyPr/>
          <a:lstStyle/>
          <a:p>
            <a:r>
              <a:rPr lang="en-US" dirty="0" err="1"/>
              <a:t>Energy:water</a:t>
            </a:r>
            <a:r>
              <a:rPr lang="en-US" dirty="0"/>
              <a:t> NEXUS – </a:t>
            </a:r>
            <a:r>
              <a:rPr lang="en-US" dirty="0" smtClean="0"/>
              <a:t>utility scale</a:t>
            </a:r>
            <a:endParaRPr lang="en-US" dirty="0"/>
          </a:p>
        </p:txBody>
      </p:sp>
      <p:pic>
        <p:nvPicPr>
          <p:cNvPr id="4" name="Content Placeholder 3">
            <a:extLst>
              <a:ext uri="{FF2B5EF4-FFF2-40B4-BE49-F238E27FC236}">
                <a16:creationId xmlns:a16="http://schemas.microsoft.com/office/drawing/2014/main" xmlns="" id="{AB9775CC-AC85-4B42-A83B-D141286821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87"/>
          <a:stretch/>
        </p:blipFill>
        <p:spPr bwMode="auto">
          <a:xfrm>
            <a:off x="2607605" y="1676400"/>
            <a:ext cx="3909739" cy="451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10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5980</TotalTime>
  <Words>2417</Words>
  <Application>Microsoft Office PowerPoint</Application>
  <PresentationFormat>On-screen Show (4:3)</PresentationFormat>
  <Paragraphs>375</Paragraphs>
  <Slides>49</Slides>
  <Notes>37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AGENDA</vt:lpstr>
      <vt:lpstr>Rising cost of water &amp; sewer</vt:lpstr>
      <vt:lpstr>Drivers for rapid increase in water cost</vt:lpstr>
      <vt:lpstr>LOCAL UNDERSTANDING - Results may vary</vt:lpstr>
      <vt:lpstr>PowerPoint Presentation</vt:lpstr>
      <vt:lpstr>Energy:water NEXUS – utility scale</vt:lpstr>
      <vt:lpstr>Energy:water NEXUS – utility scale</vt:lpstr>
      <vt:lpstr>Energy:water NEXUS – utility scale</vt:lpstr>
      <vt:lpstr>Energy:water NEXUS – Building SCALE</vt:lpstr>
      <vt:lpstr>ENERGY:WATER NEXUS – FAÇADE ANALYSIS</vt:lpstr>
      <vt:lpstr>PowerPoint Presentation</vt:lpstr>
      <vt:lpstr>PowerPoint Presentation</vt:lpstr>
      <vt:lpstr>PowerPoint Presentation</vt:lpstr>
      <vt:lpstr>ENERGY:WATER NEXUS – INTERNAL LOADS</vt:lpstr>
      <vt:lpstr>ENERGY:WATER NEXUS – OA CONDITIONING</vt:lpstr>
      <vt:lpstr>Water use in lab &amp; research facilities</vt:lpstr>
      <vt:lpstr>Water use in lab &amp; research facilities</vt:lpstr>
      <vt:lpstr>Water use in lab &amp; research facilities</vt:lpstr>
      <vt:lpstr>Water use in lab &amp; research facilities</vt:lpstr>
      <vt:lpstr>Water use in lab &amp; research facilities</vt:lpstr>
      <vt:lpstr>Stirling Engine (ULT) Freezers</vt:lpstr>
      <vt:lpstr>Stirling Engine (ULT) FREEZER Benefits</vt:lpstr>
      <vt:lpstr>Water use in lab &amp; research facilities</vt:lpstr>
      <vt:lpstr>Washers &amp; sterilizers</vt:lpstr>
      <vt:lpstr>Total accounting: water + energy</vt:lpstr>
      <vt:lpstr>Total accounting: water + energy</vt:lpstr>
      <vt:lpstr>Total accounting: water + energy</vt:lpstr>
      <vt:lpstr>Total accounting: water + energy</vt:lpstr>
      <vt:lpstr>Total accounting: water + energy</vt:lpstr>
      <vt:lpstr>Total accounting: water + energy</vt:lpstr>
      <vt:lpstr>Total accounting: water + energy</vt:lpstr>
      <vt:lpstr>Whole building water modeling</vt:lpstr>
      <vt:lpstr>Whole building water modeling</vt:lpstr>
      <vt:lpstr>Whole building water modeling</vt:lpstr>
      <vt:lpstr>PRELIMINARY WATER BUDGET / early ANALYSIS</vt:lpstr>
      <vt:lpstr>PRELIMINARY WATER BUDGET / early ANALYSIS</vt:lpstr>
      <vt:lpstr>PRELIMINARY WATER BUDGET / early ANALYSIS</vt:lpstr>
      <vt:lpstr>PRELIMINARY WATER BUDGET / early ANALYSIS</vt:lpstr>
      <vt:lpstr>PRELIMINARY WATER BUDGET / early ANALYSIS</vt:lpstr>
      <vt:lpstr>INTERMEDIATE STEPS: SDDDCD</vt:lpstr>
      <vt:lpstr>LEED v4 Water credits</vt:lpstr>
      <vt:lpstr>LEED v4 Water credits</vt:lpstr>
      <vt:lpstr>LEED v4 ALTERNATIVE COMPLIANCE PATH</vt:lpstr>
      <vt:lpstr>LEED v4 ALTERNATIVE COMPLIANCE PATH</vt:lpstr>
      <vt:lpstr>LEED v4 ALTERNATIVE COMPLIANCE PATH</vt:lpstr>
      <vt:lpstr>LEED v4 ALTERNATIVE COMPLIANCE PATH</vt:lpstr>
      <vt:lpstr>LEED v4 ALTERNATIVE COMPLIANCE PATH</vt:lpstr>
      <vt:lpstr>PowerPoint Presentation</vt:lpstr>
    </vt:vector>
  </TitlesOfParts>
  <Company>Affiliated Engineers,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bchullino</dc:creator>
  <cp:lastModifiedBy>Lyle</cp:lastModifiedBy>
  <cp:revision>614</cp:revision>
  <dcterms:created xsi:type="dcterms:W3CDTF">2012-02-09T20:01:03Z</dcterms:created>
  <dcterms:modified xsi:type="dcterms:W3CDTF">2017-08-29T04:09:39Z</dcterms:modified>
</cp:coreProperties>
</file>