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0" r:id="rId3"/>
    <p:sldId id="271" r:id="rId4"/>
    <p:sldId id="273" r:id="rId5"/>
    <p:sldId id="272" r:id="rId6"/>
    <p:sldId id="274" r:id="rId7"/>
    <p:sldId id="275" r:id="rId8"/>
    <p:sldId id="276" r:id="rId9"/>
    <p:sldId id="296" r:id="rId10"/>
    <p:sldId id="297" r:id="rId11"/>
    <p:sldId id="279" r:id="rId12"/>
    <p:sldId id="301" r:id="rId13"/>
    <p:sldId id="282" r:id="rId14"/>
    <p:sldId id="281" r:id="rId15"/>
    <p:sldId id="280" r:id="rId16"/>
    <p:sldId id="305" r:id="rId17"/>
    <p:sldId id="306" r:id="rId18"/>
    <p:sldId id="307" r:id="rId19"/>
    <p:sldId id="308" r:id="rId20"/>
    <p:sldId id="287" r:id="rId21"/>
    <p:sldId id="309" r:id="rId22"/>
    <p:sldId id="310" r:id="rId23"/>
    <p:sldId id="311" r:id="rId24"/>
    <p:sldId id="313" r:id="rId25"/>
    <p:sldId id="314" r:id="rId26"/>
    <p:sldId id="299" r:id="rId27"/>
    <p:sldId id="294"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58B6"/>
    <a:srgbClr val="0559AA"/>
    <a:srgbClr val="0656B6"/>
    <a:srgbClr val="0066CC"/>
    <a:srgbClr val="4D4D4D"/>
    <a:srgbClr val="006496"/>
    <a:srgbClr val="5F5F5F"/>
    <a:srgbClr val="055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7" autoAdjust="0"/>
    <p:restoredTop sz="78032" autoAdjust="0"/>
  </p:normalViewPr>
  <p:slideViewPr>
    <p:cSldViewPr>
      <p:cViewPr varScale="1">
        <p:scale>
          <a:sx n="68" d="100"/>
          <a:sy n="68" d="100"/>
        </p:scale>
        <p:origin x="171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EBF602-9C73-48CE-B4FF-ACFBC3B9F5BC}" type="datetimeFigureOut">
              <a:rPr lang="en-US" smtClean="0"/>
              <a:t>8/28/2017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FBC3448-66AD-488F-A21A-20270A63EA79}" type="slidenum">
              <a:rPr lang="en-US" smtClean="0"/>
              <a:t>‹#›</a:t>
            </a:fld>
            <a:endParaRPr lang="en-US"/>
          </a:p>
        </p:txBody>
      </p:sp>
    </p:spTree>
    <p:extLst>
      <p:ext uri="{BB962C8B-B14F-4D97-AF65-F5344CB8AC3E}">
        <p14:creationId xmlns:p14="http://schemas.microsoft.com/office/powerpoint/2010/main" val="2416277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C3448-66AD-488F-A21A-20270A63EA79}" type="slidenum">
              <a:rPr lang="en-US" smtClean="0"/>
              <a:t>1</a:t>
            </a:fld>
            <a:endParaRPr lang="en-US"/>
          </a:p>
        </p:txBody>
      </p:sp>
    </p:spTree>
    <p:extLst>
      <p:ext uri="{BB962C8B-B14F-4D97-AF65-F5344CB8AC3E}">
        <p14:creationId xmlns:p14="http://schemas.microsoft.com/office/powerpoint/2010/main" val="4015759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rendering of the CoorsTek building</a:t>
            </a:r>
          </a:p>
          <a:p>
            <a:endParaRPr lang="en-US" dirty="0"/>
          </a:p>
          <a:p>
            <a:r>
              <a:rPr lang="en-US" dirty="0"/>
              <a:t>Relatively complex roof with stacks and intakes within the </a:t>
            </a:r>
            <a:r>
              <a:rPr lang="en-US" dirty="0" err="1"/>
              <a:t>screenwall</a:t>
            </a:r>
            <a:endParaRPr lang="en-US" dirty="0"/>
          </a:p>
          <a:p>
            <a:r>
              <a:rPr lang="en-US" dirty="0"/>
              <a:t>In close proximity (Numerical plume rise could over or under predict)</a:t>
            </a:r>
          </a:p>
          <a:p>
            <a:endParaRPr lang="en-US" dirty="0"/>
          </a:p>
          <a:p>
            <a:r>
              <a:rPr lang="en-US" dirty="0"/>
              <a:t>AHU’s intake suction could affect the shape of the plume within the screen </a:t>
            </a:r>
          </a:p>
        </p:txBody>
      </p:sp>
      <p:sp>
        <p:nvSpPr>
          <p:cNvPr id="4" name="Slide Number Placeholder 3"/>
          <p:cNvSpPr>
            <a:spLocks noGrp="1"/>
          </p:cNvSpPr>
          <p:nvPr>
            <p:ph type="sldNum" sz="quarter" idx="10"/>
          </p:nvPr>
        </p:nvSpPr>
        <p:spPr/>
        <p:txBody>
          <a:bodyPr/>
          <a:lstStyle/>
          <a:p>
            <a:fld id="{1FBC3448-66AD-488F-A21A-20270A63EA79}" type="slidenum">
              <a:rPr lang="en-US" smtClean="0"/>
              <a:t>10</a:t>
            </a:fld>
            <a:endParaRPr lang="en-US"/>
          </a:p>
        </p:txBody>
      </p:sp>
    </p:spTree>
    <p:extLst>
      <p:ext uri="{BB962C8B-B14F-4D97-AF65-F5344CB8AC3E}">
        <p14:creationId xmlns:p14="http://schemas.microsoft.com/office/powerpoint/2010/main" val="376405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summarize….</a:t>
            </a:r>
          </a:p>
          <a:p>
            <a:endParaRPr lang="en-US" dirty="0"/>
          </a:p>
          <a:p>
            <a:r>
              <a:rPr lang="en-US" dirty="0"/>
              <a:t>Relatively quick/easy method of obtaining exhaust concentration predictions</a:t>
            </a:r>
          </a:p>
          <a:p>
            <a:endParaRPr lang="en-US" dirty="0"/>
          </a:p>
          <a:p>
            <a:r>
              <a:rPr lang="en-US" dirty="0"/>
              <a:t>Can be used in basic-building applications, but becomes less accurate with complex rooftops or surrounds</a:t>
            </a:r>
          </a:p>
          <a:p>
            <a:endParaRPr lang="en-US" dirty="0"/>
          </a:p>
          <a:p>
            <a:r>
              <a:rPr lang="en-US" dirty="0"/>
              <a:t>In these cases, better predictions can be obtained with CFD or physical wind tunnel modeling - ANKE</a:t>
            </a:r>
          </a:p>
        </p:txBody>
      </p:sp>
      <p:sp>
        <p:nvSpPr>
          <p:cNvPr id="4" name="Slide Number Placeholder 3"/>
          <p:cNvSpPr>
            <a:spLocks noGrp="1"/>
          </p:cNvSpPr>
          <p:nvPr>
            <p:ph type="sldNum" sz="quarter" idx="10"/>
          </p:nvPr>
        </p:nvSpPr>
        <p:spPr/>
        <p:txBody>
          <a:bodyPr/>
          <a:lstStyle/>
          <a:p>
            <a:fld id="{1FBC3448-66AD-488F-A21A-20270A63EA79}" type="slidenum">
              <a:rPr lang="en-US" smtClean="0"/>
              <a:t>11</a:t>
            </a:fld>
            <a:endParaRPr lang="en-US"/>
          </a:p>
        </p:txBody>
      </p:sp>
    </p:spTree>
    <p:extLst>
      <p:ext uri="{BB962C8B-B14F-4D97-AF65-F5344CB8AC3E}">
        <p14:creationId xmlns:p14="http://schemas.microsoft.com/office/powerpoint/2010/main" val="3290824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Computational Fluid Dynamics Models (or CFD) solve the equations</a:t>
            </a:r>
            <a:r>
              <a:rPr lang="en-US" baseline="0" dirty="0"/>
              <a:t> of motion on a fixed grid in order to calculate the turbulent motion of the air masses.</a:t>
            </a:r>
          </a:p>
          <a:p>
            <a:pPr defTabSz="931774">
              <a:defRPr/>
            </a:pPr>
            <a:r>
              <a:rPr lang="en-US" baseline="0" dirty="0"/>
              <a:t>CFD simulations are extremely computationally intensive and usually only feasible for small scales.</a:t>
            </a:r>
          </a:p>
          <a:p>
            <a:pPr defTabSz="931774">
              <a:defRPr/>
            </a:pPr>
            <a:r>
              <a:rPr lang="en-US" baseline="0" dirty="0"/>
              <a:t>Even then, not all scales of turbulence can be resolved, because the smallest scales of turbulence in the atmosphere are on the millimeter scale (or fraction of an inch scale) and the largest turbulence elements can be on the km scale (i.e. mile). </a:t>
            </a:r>
          </a:p>
          <a:p>
            <a:pPr defTabSz="931774">
              <a:defRPr/>
            </a:pPr>
            <a:r>
              <a:rPr lang="en-US" baseline="0" dirty="0"/>
              <a:t>Therefore some or all turbulence needs to parameterized. </a:t>
            </a:r>
          </a:p>
          <a:p>
            <a:pPr defTabSz="931774">
              <a:defRPr/>
            </a:pPr>
            <a:r>
              <a:rPr lang="en-US" baseline="0" dirty="0"/>
              <a:t>If all turbulence is parameterized, you end up with a Reynolds number averaged </a:t>
            </a:r>
            <a:r>
              <a:rPr lang="en-US" baseline="0" dirty="0" err="1"/>
              <a:t>Navier</a:t>
            </a:r>
            <a:r>
              <a:rPr lang="en-US" baseline="0" dirty="0"/>
              <a:t> Stokes (RANS) CFD model. If only the turbulence that is smaller than your grid is parameterized and the larger turbulence scales are resolved, you have yourself a large eddy simulation (or LES).</a:t>
            </a:r>
          </a:p>
          <a:p>
            <a:pPr defTabSz="931774">
              <a:defRPr/>
            </a:pPr>
            <a:r>
              <a:rPr lang="en-US" baseline="0" dirty="0"/>
              <a:t>If you have the time and money to resolve all turbulence scales, you end up with direct numerical simulation (DNS).</a:t>
            </a:r>
          </a:p>
        </p:txBody>
      </p:sp>
      <p:sp>
        <p:nvSpPr>
          <p:cNvPr id="4" name="Slide Number Placeholder 3"/>
          <p:cNvSpPr>
            <a:spLocks noGrp="1"/>
          </p:cNvSpPr>
          <p:nvPr>
            <p:ph type="sldNum" sz="quarter" idx="10"/>
          </p:nvPr>
        </p:nvSpPr>
        <p:spPr/>
        <p:txBody>
          <a:bodyPr/>
          <a:lstStyle/>
          <a:p>
            <a:fld id="{1FBC3448-66AD-488F-A21A-20270A63EA79}" type="slidenum">
              <a:rPr lang="en-US" smtClean="0"/>
              <a:t>12</a:t>
            </a:fld>
            <a:endParaRPr lang="en-US"/>
          </a:p>
        </p:txBody>
      </p:sp>
    </p:spTree>
    <p:extLst>
      <p:ext uri="{BB962C8B-B14F-4D97-AF65-F5344CB8AC3E}">
        <p14:creationId xmlns:p14="http://schemas.microsoft.com/office/powerpoint/2010/main" val="3067979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C3448-66AD-488F-A21A-20270A63EA79}" type="slidenum">
              <a:rPr lang="en-US" smtClean="0"/>
              <a:t>13</a:t>
            </a:fld>
            <a:endParaRPr lang="en-US"/>
          </a:p>
        </p:txBody>
      </p:sp>
    </p:spTree>
    <p:extLst>
      <p:ext uri="{BB962C8B-B14F-4D97-AF65-F5344CB8AC3E}">
        <p14:creationId xmlns:p14="http://schemas.microsoft.com/office/powerpoint/2010/main" val="2982436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can be expensive and time-consuming to run.</a:t>
            </a:r>
          </a:p>
        </p:txBody>
      </p:sp>
      <p:sp>
        <p:nvSpPr>
          <p:cNvPr id="4" name="Slide Number Placeholder 3"/>
          <p:cNvSpPr>
            <a:spLocks noGrp="1"/>
          </p:cNvSpPr>
          <p:nvPr>
            <p:ph type="sldNum" sz="quarter" idx="10"/>
          </p:nvPr>
        </p:nvSpPr>
        <p:spPr/>
        <p:txBody>
          <a:bodyPr/>
          <a:lstStyle/>
          <a:p>
            <a:fld id="{1FBC3448-66AD-488F-A21A-20270A63EA79}" type="slidenum">
              <a:rPr lang="en-US" smtClean="0"/>
              <a:t>14</a:t>
            </a:fld>
            <a:endParaRPr lang="en-US"/>
          </a:p>
        </p:txBody>
      </p:sp>
    </p:spTree>
    <p:extLst>
      <p:ext uri="{BB962C8B-B14F-4D97-AF65-F5344CB8AC3E}">
        <p14:creationId xmlns:p14="http://schemas.microsoft.com/office/powerpoint/2010/main" val="3394051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Numerical diffusion</a:t>
            </a:r>
          </a:p>
        </p:txBody>
      </p:sp>
      <p:sp>
        <p:nvSpPr>
          <p:cNvPr id="4" name="Slide Number Placeholder 3"/>
          <p:cNvSpPr>
            <a:spLocks noGrp="1"/>
          </p:cNvSpPr>
          <p:nvPr>
            <p:ph type="sldNum" sz="quarter" idx="10"/>
          </p:nvPr>
        </p:nvSpPr>
        <p:spPr/>
        <p:txBody>
          <a:bodyPr/>
          <a:lstStyle/>
          <a:p>
            <a:fld id="{1FBC3448-66AD-488F-A21A-20270A63EA79}" type="slidenum">
              <a:rPr lang="en-US" smtClean="0"/>
              <a:t>15</a:t>
            </a:fld>
            <a:endParaRPr lang="en-US"/>
          </a:p>
        </p:txBody>
      </p:sp>
    </p:spTree>
    <p:extLst>
      <p:ext uri="{BB962C8B-B14F-4D97-AF65-F5344CB8AC3E}">
        <p14:creationId xmlns:p14="http://schemas.microsoft.com/office/powerpoint/2010/main" val="1701573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C3448-66AD-488F-A21A-20270A63EA79}" type="slidenum">
              <a:rPr lang="en-US" smtClean="0"/>
              <a:t>16</a:t>
            </a:fld>
            <a:endParaRPr lang="en-US"/>
          </a:p>
        </p:txBody>
      </p:sp>
    </p:spTree>
    <p:extLst>
      <p:ext uri="{BB962C8B-B14F-4D97-AF65-F5344CB8AC3E}">
        <p14:creationId xmlns:p14="http://schemas.microsoft.com/office/powerpoint/2010/main" val="1494203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C3448-66AD-488F-A21A-20270A63EA79}" type="slidenum">
              <a:rPr lang="en-US" smtClean="0"/>
              <a:t>17</a:t>
            </a:fld>
            <a:endParaRPr lang="en-US"/>
          </a:p>
        </p:txBody>
      </p:sp>
    </p:spTree>
    <p:extLst>
      <p:ext uri="{BB962C8B-B14F-4D97-AF65-F5344CB8AC3E}">
        <p14:creationId xmlns:p14="http://schemas.microsoft.com/office/powerpoint/2010/main" val="1008351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C3448-66AD-488F-A21A-20270A63EA79}" type="slidenum">
              <a:rPr lang="en-US" smtClean="0"/>
              <a:t>18</a:t>
            </a:fld>
            <a:endParaRPr lang="en-US"/>
          </a:p>
        </p:txBody>
      </p:sp>
    </p:spTree>
    <p:extLst>
      <p:ext uri="{BB962C8B-B14F-4D97-AF65-F5344CB8AC3E}">
        <p14:creationId xmlns:p14="http://schemas.microsoft.com/office/powerpoint/2010/main" val="1840830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C3448-66AD-488F-A21A-20270A63EA79}" type="slidenum">
              <a:rPr lang="en-US" smtClean="0"/>
              <a:t>19</a:t>
            </a:fld>
            <a:endParaRPr lang="en-US"/>
          </a:p>
        </p:txBody>
      </p:sp>
    </p:spTree>
    <p:extLst>
      <p:ext uri="{BB962C8B-B14F-4D97-AF65-F5344CB8AC3E}">
        <p14:creationId xmlns:p14="http://schemas.microsoft.com/office/powerpoint/2010/main" val="192497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covers the following:</a:t>
            </a:r>
          </a:p>
          <a:p>
            <a:endParaRPr lang="en-US" dirty="0"/>
          </a:p>
          <a:p>
            <a:endParaRPr lang="en-US" dirty="0"/>
          </a:p>
          <a:p>
            <a:r>
              <a:rPr lang="en-US" dirty="0"/>
              <a:t>Also will include occasional discussion on a case study for the recent construction CoorsTek</a:t>
            </a:r>
          </a:p>
        </p:txBody>
      </p:sp>
      <p:sp>
        <p:nvSpPr>
          <p:cNvPr id="4" name="Slide Number Placeholder 3"/>
          <p:cNvSpPr>
            <a:spLocks noGrp="1"/>
          </p:cNvSpPr>
          <p:nvPr>
            <p:ph type="sldNum" sz="quarter" idx="10"/>
          </p:nvPr>
        </p:nvSpPr>
        <p:spPr/>
        <p:txBody>
          <a:bodyPr/>
          <a:lstStyle/>
          <a:p>
            <a:fld id="{1FBC3448-66AD-488F-A21A-20270A63EA79}" type="slidenum">
              <a:rPr lang="en-US" smtClean="0"/>
              <a:t>2</a:t>
            </a:fld>
            <a:endParaRPr lang="en-US"/>
          </a:p>
        </p:txBody>
      </p:sp>
    </p:spTree>
    <p:extLst>
      <p:ext uri="{BB962C8B-B14F-4D97-AF65-F5344CB8AC3E}">
        <p14:creationId xmlns:p14="http://schemas.microsoft.com/office/powerpoint/2010/main" val="1886237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C3448-66AD-488F-A21A-20270A63EA79}" type="slidenum">
              <a:rPr lang="en-US" smtClean="0"/>
              <a:t>20</a:t>
            </a:fld>
            <a:endParaRPr lang="en-US"/>
          </a:p>
        </p:txBody>
      </p:sp>
    </p:spTree>
    <p:extLst>
      <p:ext uri="{BB962C8B-B14F-4D97-AF65-F5344CB8AC3E}">
        <p14:creationId xmlns:p14="http://schemas.microsoft.com/office/powerpoint/2010/main" val="2408336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C3448-66AD-488F-A21A-20270A63EA79}" type="slidenum">
              <a:rPr lang="en-US" smtClean="0"/>
              <a:t>21</a:t>
            </a:fld>
            <a:endParaRPr lang="en-US"/>
          </a:p>
        </p:txBody>
      </p:sp>
    </p:spTree>
    <p:extLst>
      <p:ext uri="{BB962C8B-B14F-4D97-AF65-F5344CB8AC3E}">
        <p14:creationId xmlns:p14="http://schemas.microsoft.com/office/powerpoint/2010/main" val="1639002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have we learned? The graphical method is a starting point. </a:t>
            </a:r>
          </a:p>
          <a:p>
            <a:r>
              <a:rPr lang="en-US" dirty="0"/>
              <a:t>I tried the ASHRAE graphical method on the </a:t>
            </a:r>
            <a:r>
              <a:rPr lang="en-US" dirty="0" err="1"/>
              <a:t>CoorsTek</a:t>
            </a:r>
            <a:r>
              <a:rPr lang="en-US" dirty="0"/>
              <a:t> Building. The building outline is shown in blue (screen walls and a rooftop AHU are included). As a rough estimate, a stack height of 40ft above roof is required so the lower edge of the plume stayed above the recirculation zones.</a:t>
            </a:r>
          </a:p>
          <a:p>
            <a:r>
              <a:rPr lang="en-US" dirty="0"/>
              <a:t>The graphical method does not </a:t>
            </a:r>
            <a:r>
              <a:rPr lang="en-US" dirty="0" err="1"/>
              <a:t>prodce</a:t>
            </a:r>
            <a:r>
              <a:rPr lang="en-US" dirty="0"/>
              <a:t> concentration estimates and is therefore not recommended for…</a:t>
            </a:r>
          </a:p>
        </p:txBody>
      </p:sp>
      <p:sp>
        <p:nvSpPr>
          <p:cNvPr id="4" name="Slide Number Placeholder 3"/>
          <p:cNvSpPr>
            <a:spLocks noGrp="1"/>
          </p:cNvSpPr>
          <p:nvPr>
            <p:ph type="sldNum" sz="quarter" idx="10"/>
          </p:nvPr>
        </p:nvSpPr>
        <p:spPr/>
        <p:txBody>
          <a:bodyPr/>
          <a:lstStyle/>
          <a:p>
            <a:fld id="{1FBC3448-66AD-488F-A21A-20270A63EA79}" type="slidenum">
              <a:rPr lang="en-US" smtClean="0"/>
              <a:t>22</a:t>
            </a:fld>
            <a:endParaRPr lang="en-US"/>
          </a:p>
        </p:txBody>
      </p:sp>
    </p:spTree>
    <p:extLst>
      <p:ext uri="{BB962C8B-B14F-4D97-AF65-F5344CB8AC3E}">
        <p14:creationId xmlns:p14="http://schemas.microsoft.com/office/powerpoint/2010/main" val="775477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gaussian plume model provides concentration estimates </a:t>
            </a:r>
            <a:r>
              <a:rPr lang="en-US" sz="1200" dirty="0"/>
              <a:t>and thus can be used for final design. </a:t>
            </a:r>
          </a:p>
          <a:p>
            <a:r>
              <a:rPr lang="en-US" sz="1200" dirty="0"/>
              <a:t>…</a:t>
            </a:r>
          </a:p>
          <a:p>
            <a:r>
              <a:rPr lang="en-US" sz="1200" dirty="0"/>
              <a:t>If we look at the </a:t>
            </a:r>
            <a:r>
              <a:rPr lang="en-US" sz="1200" dirty="0" err="1"/>
              <a:t>CoorsTek</a:t>
            </a:r>
            <a:r>
              <a:rPr lang="en-US" sz="1200" dirty="0"/>
              <a:t> Building, we can see rooftop equipment and screen walls that a plume model does not include. To account for the increased plume spread due to the screen wall, ASHRAE recommends screen wall reduction factors. </a:t>
            </a:r>
          </a:p>
          <a:p>
            <a:r>
              <a:rPr lang="en-US" sz="1200" dirty="0"/>
              <a:t>Overall, analytical models are designed to be conservative. If desirable concentrations are computed using a Gaussian Plume model, the exhaust and intake design can be finalized at that point. However, advanced modeling methods may be able to optimize the design.</a:t>
            </a:r>
            <a:endParaRPr lang="en-US" dirty="0"/>
          </a:p>
        </p:txBody>
      </p:sp>
      <p:sp>
        <p:nvSpPr>
          <p:cNvPr id="4" name="Slide Number Placeholder 3"/>
          <p:cNvSpPr>
            <a:spLocks noGrp="1"/>
          </p:cNvSpPr>
          <p:nvPr>
            <p:ph type="sldNum" sz="quarter" idx="10"/>
          </p:nvPr>
        </p:nvSpPr>
        <p:spPr/>
        <p:txBody>
          <a:bodyPr/>
          <a:lstStyle/>
          <a:p>
            <a:fld id="{1FBC3448-66AD-488F-A21A-20270A63EA79}" type="slidenum">
              <a:rPr lang="en-US" smtClean="0"/>
              <a:t>23</a:t>
            </a:fld>
            <a:endParaRPr lang="en-US"/>
          </a:p>
        </p:txBody>
      </p:sp>
    </p:spTree>
    <p:extLst>
      <p:ext uri="{BB962C8B-B14F-4D97-AF65-F5344CB8AC3E}">
        <p14:creationId xmlns:p14="http://schemas.microsoft.com/office/powerpoint/2010/main" val="1173367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CFD is desired to be used for exhaust dispersion, </a:t>
            </a:r>
            <a:r>
              <a:rPr lang="en-US" sz="1200" dirty="0"/>
              <a:t>sufficient WS/WD need to be modeled. And, sufficient means, at least 16 wind directions and multiple wind speeds for each direction foe each stack. We are talking up to 100 simulations to ensure that absolute worst case concentrations are computed. Considering that each simulation can take days to run, depending on the domain size, that project schedule can get out of hand very quickly. </a:t>
            </a:r>
          </a:p>
          <a:p>
            <a:r>
              <a:rPr lang="en-US" sz="1200" dirty="0"/>
              <a:t>Interior air flows are much more suitable to be simulated with CFD.</a:t>
            </a:r>
          </a:p>
          <a:p>
            <a:r>
              <a:rPr lang="en-US" dirty="0"/>
              <a:t>We did not do any CFD simulations for the </a:t>
            </a:r>
            <a:r>
              <a:rPr lang="en-US" dirty="0" err="1"/>
              <a:t>CoorsTek</a:t>
            </a:r>
            <a:r>
              <a:rPr lang="en-US" dirty="0"/>
              <a:t> Building. If we had, it may have looks similar to these two examples here. The top picture shows an LES simulation of atrium smoke. </a:t>
            </a:r>
          </a:p>
          <a:p>
            <a:r>
              <a:rPr lang="en-US" dirty="0"/>
              <a:t>The second picture shows odor associated with a tissue digester. In this case supply air comes from the vents up top and exhaust is pulled through the vent next to the digester.</a:t>
            </a:r>
          </a:p>
        </p:txBody>
      </p:sp>
      <p:sp>
        <p:nvSpPr>
          <p:cNvPr id="4" name="Slide Number Placeholder 3"/>
          <p:cNvSpPr>
            <a:spLocks noGrp="1"/>
          </p:cNvSpPr>
          <p:nvPr>
            <p:ph type="sldNum" sz="quarter" idx="10"/>
          </p:nvPr>
        </p:nvSpPr>
        <p:spPr/>
        <p:txBody>
          <a:bodyPr/>
          <a:lstStyle/>
          <a:p>
            <a:fld id="{1FBC3448-66AD-488F-A21A-20270A63EA79}" type="slidenum">
              <a:rPr lang="en-US" smtClean="0"/>
              <a:t>24</a:t>
            </a:fld>
            <a:endParaRPr lang="en-US"/>
          </a:p>
        </p:txBody>
      </p:sp>
    </p:spTree>
    <p:extLst>
      <p:ext uri="{BB962C8B-B14F-4D97-AF65-F5344CB8AC3E}">
        <p14:creationId xmlns:p14="http://schemas.microsoft.com/office/powerpoint/2010/main" val="734932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 designs, such as different screen walls, stack heights and intake locations are easily evaluated in the wind tunnel.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when employing a VAV exhaust strategy, because the exhaust parameters can be fine tuned.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 project timeline, wind tunnel simulations can be done during initial design, to optimize stack and intake placement, as well as during final design.</a:t>
            </a:r>
          </a:p>
          <a:p>
            <a:endParaRPr lang="en-US" dirty="0"/>
          </a:p>
        </p:txBody>
      </p:sp>
      <p:sp>
        <p:nvSpPr>
          <p:cNvPr id="4" name="Slide Number Placeholder 3"/>
          <p:cNvSpPr>
            <a:spLocks noGrp="1"/>
          </p:cNvSpPr>
          <p:nvPr>
            <p:ph type="sldNum" sz="quarter" idx="10"/>
          </p:nvPr>
        </p:nvSpPr>
        <p:spPr/>
        <p:txBody>
          <a:bodyPr/>
          <a:lstStyle/>
          <a:p>
            <a:fld id="{1FBC3448-66AD-488F-A21A-20270A63EA79}" type="slidenum">
              <a:rPr lang="en-US" smtClean="0"/>
              <a:t>25</a:t>
            </a:fld>
            <a:endParaRPr lang="en-US"/>
          </a:p>
        </p:txBody>
      </p:sp>
    </p:spTree>
    <p:extLst>
      <p:ext uri="{BB962C8B-B14F-4D97-AF65-F5344CB8AC3E}">
        <p14:creationId xmlns:p14="http://schemas.microsoft.com/office/powerpoint/2010/main" val="3712528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compare the concentration predictions for the </a:t>
            </a:r>
            <a:r>
              <a:rPr lang="en-US" dirty="0" err="1"/>
              <a:t>Coorstek</a:t>
            </a:r>
            <a:r>
              <a:rPr lang="en-US" dirty="0"/>
              <a:t> Building, </a:t>
            </a:r>
          </a:p>
          <a:p>
            <a:endParaRPr lang="en-US" dirty="0"/>
          </a:p>
          <a:p>
            <a:r>
              <a:rPr lang="en-US" dirty="0"/>
              <a:t>That concludes our presentation and we would love to answer your questions.</a:t>
            </a:r>
          </a:p>
        </p:txBody>
      </p:sp>
      <p:sp>
        <p:nvSpPr>
          <p:cNvPr id="4" name="Slide Number Placeholder 3"/>
          <p:cNvSpPr>
            <a:spLocks noGrp="1"/>
          </p:cNvSpPr>
          <p:nvPr>
            <p:ph type="sldNum" sz="quarter" idx="10"/>
          </p:nvPr>
        </p:nvSpPr>
        <p:spPr/>
        <p:txBody>
          <a:bodyPr/>
          <a:lstStyle/>
          <a:p>
            <a:fld id="{1FBC3448-66AD-488F-A21A-20270A63EA79}" type="slidenum">
              <a:rPr lang="en-US" smtClean="0"/>
              <a:t>26</a:t>
            </a:fld>
            <a:endParaRPr lang="en-US"/>
          </a:p>
        </p:txBody>
      </p:sp>
    </p:spTree>
    <p:extLst>
      <p:ext uri="{BB962C8B-B14F-4D97-AF65-F5344CB8AC3E}">
        <p14:creationId xmlns:p14="http://schemas.microsoft.com/office/powerpoint/2010/main" val="3994666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C3448-66AD-488F-A21A-20270A63EA79}" type="slidenum">
              <a:rPr lang="en-US" smtClean="0"/>
              <a:t>27</a:t>
            </a:fld>
            <a:endParaRPr lang="en-US"/>
          </a:p>
        </p:txBody>
      </p:sp>
    </p:spTree>
    <p:extLst>
      <p:ext uri="{BB962C8B-B14F-4D97-AF65-F5344CB8AC3E}">
        <p14:creationId xmlns:p14="http://schemas.microsoft.com/office/powerpoint/2010/main" val="73525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concern is to limit exhaust concentration</a:t>
            </a:r>
          </a:p>
          <a:p>
            <a:r>
              <a:rPr lang="en-US" dirty="0"/>
              <a:t>No hazardous or odorous exhaust is re-entrained or affects neighboring locations</a:t>
            </a:r>
          </a:p>
          <a:p>
            <a:endParaRPr lang="en-US" dirty="0"/>
          </a:p>
          <a:p>
            <a:r>
              <a:rPr lang="en-US" dirty="0"/>
              <a:t>Additional benefits:</a:t>
            </a:r>
          </a:p>
          <a:p>
            <a:r>
              <a:rPr lang="en-US" dirty="0"/>
              <a:t>Potential cost savings</a:t>
            </a:r>
          </a:p>
          <a:p>
            <a:r>
              <a:rPr lang="en-US" dirty="0"/>
              <a:t>Day 1 – capital cost</a:t>
            </a:r>
          </a:p>
          <a:p>
            <a:r>
              <a:rPr lang="en-US" dirty="0"/>
              <a:t>Long term energy use</a:t>
            </a:r>
          </a:p>
          <a:p>
            <a:endParaRPr lang="en-US" dirty="0"/>
          </a:p>
          <a:p>
            <a:r>
              <a:rPr lang="en-US" dirty="0"/>
              <a:t>Architecturally acceptable</a:t>
            </a:r>
          </a:p>
          <a:p>
            <a:endParaRPr lang="en-US" dirty="0"/>
          </a:p>
        </p:txBody>
      </p:sp>
      <p:sp>
        <p:nvSpPr>
          <p:cNvPr id="4" name="Slide Number Placeholder 3"/>
          <p:cNvSpPr>
            <a:spLocks noGrp="1"/>
          </p:cNvSpPr>
          <p:nvPr>
            <p:ph type="sldNum" sz="quarter" idx="10"/>
          </p:nvPr>
        </p:nvSpPr>
        <p:spPr/>
        <p:txBody>
          <a:bodyPr/>
          <a:lstStyle/>
          <a:p>
            <a:fld id="{1FBC3448-66AD-488F-A21A-20270A63EA79}" type="slidenum">
              <a:rPr lang="en-US" smtClean="0"/>
              <a:t>3</a:t>
            </a:fld>
            <a:endParaRPr lang="en-US"/>
          </a:p>
        </p:txBody>
      </p:sp>
    </p:spTree>
    <p:extLst>
      <p:ext uri="{BB962C8B-B14F-4D97-AF65-F5344CB8AC3E}">
        <p14:creationId xmlns:p14="http://schemas.microsoft.com/office/powerpoint/2010/main" val="301824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Sort of ranked in terms of complexity</a:t>
            </a:r>
          </a:p>
          <a:p>
            <a:r>
              <a:rPr lang="en-US" dirty="0"/>
              <a:t>Could argue that CFD and wind tunnel are most complex, depending on how many </a:t>
            </a:r>
            <a:r>
              <a:rPr lang="en-US" dirty="0" err="1"/>
              <a:t>cfd</a:t>
            </a:r>
            <a:r>
              <a:rPr lang="en-US" dirty="0"/>
              <a:t> </a:t>
            </a:r>
            <a:r>
              <a:rPr lang="en-US" dirty="0" err="1"/>
              <a:t>simuluations</a:t>
            </a:r>
            <a:r>
              <a:rPr lang="en-US" dirty="0"/>
              <a:t> are run</a:t>
            </a:r>
          </a:p>
          <a:p>
            <a:endParaRPr lang="en-US" dirty="0"/>
          </a:p>
          <a:p>
            <a:r>
              <a:rPr lang="en-US" dirty="0"/>
              <a:t>Benefit of better model - most accurate exhaust concentrations – turndown and energy savings</a:t>
            </a:r>
          </a:p>
        </p:txBody>
      </p:sp>
      <p:sp>
        <p:nvSpPr>
          <p:cNvPr id="4" name="Slide Number Placeholder 3"/>
          <p:cNvSpPr>
            <a:spLocks noGrp="1"/>
          </p:cNvSpPr>
          <p:nvPr>
            <p:ph type="sldNum" sz="quarter" idx="10"/>
          </p:nvPr>
        </p:nvSpPr>
        <p:spPr/>
        <p:txBody>
          <a:bodyPr/>
          <a:lstStyle/>
          <a:p>
            <a:fld id="{1FBC3448-66AD-488F-A21A-20270A63EA79}" type="slidenum">
              <a:rPr lang="en-US" smtClean="0"/>
              <a:t>4</a:t>
            </a:fld>
            <a:endParaRPr lang="en-US"/>
          </a:p>
        </p:txBody>
      </p:sp>
    </p:spTree>
    <p:extLst>
      <p:ext uri="{BB962C8B-B14F-4D97-AF65-F5344CB8AC3E}">
        <p14:creationId xmlns:p14="http://schemas.microsoft.com/office/powerpoint/2010/main" val="71023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of the dispersion methods, the main driving factor is the complex interaction of the approaching wind and the building</a:t>
            </a:r>
          </a:p>
          <a:p>
            <a:endParaRPr lang="en-US" dirty="0"/>
          </a:p>
          <a:p>
            <a:r>
              <a:rPr lang="en-US" dirty="0"/>
              <a:t>2 main phenomena</a:t>
            </a:r>
          </a:p>
          <a:p>
            <a:r>
              <a:rPr lang="en-US" dirty="0"/>
              <a:t>Rooftop </a:t>
            </a:r>
            <a:r>
              <a:rPr lang="en-US" dirty="0" err="1"/>
              <a:t>recirc</a:t>
            </a:r>
            <a:r>
              <a:rPr lang="en-US" dirty="0"/>
              <a:t> cavity – wind perpendicular to upwind wall</a:t>
            </a:r>
          </a:p>
          <a:p>
            <a:r>
              <a:rPr lang="en-US" dirty="0"/>
              <a:t>Corner </a:t>
            </a:r>
            <a:r>
              <a:rPr lang="en-US" dirty="0" err="1"/>
              <a:t>vortecies</a:t>
            </a:r>
            <a:r>
              <a:rPr lang="en-US" dirty="0"/>
              <a:t> – wind approaching corner</a:t>
            </a:r>
          </a:p>
        </p:txBody>
      </p:sp>
      <p:sp>
        <p:nvSpPr>
          <p:cNvPr id="4" name="Slide Number Placeholder 3"/>
          <p:cNvSpPr>
            <a:spLocks noGrp="1"/>
          </p:cNvSpPr>
          <p:nvPr>
            <p:ph type="sldNum" sz="quarter" idx="10"/>
          </p:nvPr>
        </p:nvSpPr>
        <p:spPr/>
        <p:txBody>
          <a:bodyPr/>
          <a:lstStyle/>
          <a:p>
            <a:fld id="{1FBC3448-66AD-488F-A21A-20270A63EA79}" type="slidenum">
              <a:rPr lang="en-US" smtClean="0"/>
              <a:t>5</a:t>
            </a:fld>
            <a:endParaRPr lang="en-US"/>
          </a:p>
        </p:txBody>
      </p:sp>
    </p:spTree>
    <p:extLst>
      <p:ext uri="{BB962C8B-B14F-4D97-AF65-F5344CB8AC3E}">
        <p14:creationId xmlns:p14="http://schemas.microsoft.com/office/powerpoint/2010/main" val="396991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ASHRAE Handbook </a:t>
            </a:r>
          </a:p>
          <a:p>
            <a:r>
              <a:rPr lang="en-US" dirty="0"/>
              <a:t>Guideline for stack placement</a:t>
            </a:r>
          </a:p>
          <a:p>
            <a:r>
              <a:rPr lang="en-US" dirty="0"/>
              <a:t>Calculate rooftop wake cavity using building dimensions</a:t>
            </a:r>
          </a:p>
          <a:p>
            <a:endParaRPr lang="en-US" dirty="0"/>
          </a:p>
          <a:p>
            <a:r>
              <a:rPr lang="en-US" dirty="0"/>
              <a:t>From that you can get stack placement and prelim stack </a:t>
            </a:r>
            <a:r>
              <a:rPr lang="en-US" dirty="0" err="1"/>
              <a:t>ht</a:t>
            </a:r>
            <a:endParaRPr lang="en-US" dirty="0"/>
          </a:p>
          <a:p>
            <a:endParaRPr lang="en-US" dirty="0"/>
          </a:p>
          <a:p>
            <a:r>
              <a:rPr lang="en-US" dirty="0"/>
              <a:t>ASHRAE also provides preliminary recommendations</a:t>
            </a:r>
          </a:p>
          <a:p>
            <a:r>
              <a:rPr lang="en-US" dirty="0"/>
              <a:t> stacks on roof, intake on ground to take advantage of stagnation region</a:t>
            </a:r>
          </a:p>
          <a:p>
            <a:r>
              <a:rPr lang="en-US" dirty="0"/>
              <a:t>Increasing separation distance, or sidewall receptors</a:t>
            </a:r>
          </a:p>
          <a:p>
            <a:endParaRPr lang="en-US" dirty="0"/>
          </a:p>
        </p:txBody>
      </p:sp>
      <p:sp>
        <p:nvSpPr>
          <p:cNvPr id="4" name="Slide Number Placeholder 3"/>
          <p:cNvSpPr>
            <a:spLocks noGrp="1"/>
          </p:cNvSpPr>
          <p:nvPr>
            <p:ph type="sldNum" sz="quarter" idx="10"/>
          </p:nvPr>
        </p:nvSpPr>
        <p:spPr/>
        <p:txBody>
          <a:bodyPr/>
          <a:lstStyle/>
          <a:p>
            <a:fld id="{1FBC3448-66AD-488F-A21A-20270A63EA79}" type="slidenum">
              <a:rPr lang="en-US" smtClean="0"/>
              <a:t>6</a:t>
            </a:fld>
            <a:endParaRPr lang="en-US"/>
          </a:p>
        </p:txBody>
      </p:sp>
    </p:spTree>
    <p:extLst>
      <p:ext uri="{BB962C8B-B14F-4D97-AF65-F5344CB8AC3E}">
        <p14:creationId xmlns:p14="http://schemas.microsoft.com/office/powerpoint/2010/main" val="394831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starting point to begin to understand how the wind affects the stack design</a:t>
            </a:r>
          </a:p>
          <a:p>
            <a:endParaRPr lang="en-US" dirty="0"/>
          </a:p>
          <a:p>
            <a:r>
              <a:rPr lang="en-US" dirty="0"/>
              <a:t>However, no concentrations are predicted</a:t>
            </a:r>
          </a:p>
          <a:p>
            <a:endParaRPr lang="en-US" dirty="0"/>
          </a:p>
          <a:p>
            <a:r>
              <a:rPr lang="en-US" dirty="0"/>
              <a:t>Not recommended for hazardous stacks</a:t>
            </a:r>
          </a:p>
        </p:txBody>
      </p:sp>
      <p:sp>
        <p:nvSpPr>
          <p:cNvPr id="4" name="Slide Number Placeholder 3"/>
          <p:cNvSpPr>
            <a:spLocks noGrp="1"/>
          </p:cNvSpPr>
          <p:nvPr>
            <p:ph type="sldNum" sz="quarter" idx="10"/>
          </p:nvPr>
        </p:nvSpPr>
        <p:spPr/>
        <p:txBody>
          <a:bodyPr/>
          <a:lstStyle/>
          <a:p>
            <a:fld id="{1FBC3448-66AD-488F-A21A-20270A63EA79}" type="slidenum">
              <a:rPr lang="en-US" smtClean="0"/>
              <a:t>7</a:t>
            </a:fld>
            <a:endParaRPr lang="en-US"/>
          </a:p>
        </p:txBody>
      </p:sp>
    </p:spTree>
    <p:extLst>
      <p:ext uri="{BB962C8B-B14F-4D97-AF65-F5344CB8AC3E}">
        <p14:creationId xmlns:p14="http://schemas.microsoft.com/office/powerpoint/2010/main" val="1135698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 depth</a:t>
            </a:r>
          </a:p>
          <a:p>
            <a:r>
              <a:rPr lang="en-US" dirty="0"/>
              <a:t>Exhaust concentration predictions achieved by combining plume rise calculations and gaussian dispersion (horizontal and vertical)</a:t>
            </a:r>
          </a:p>
          <a:p>
            <a:endParaRPr lang="en-US" dirty="0"/>
          </a:p>
          <a:p>
            <a:r>
              <a:rPr lang="en-US" dirty="0"/>
              <a:t>Usually conservative when used properly, but may not be if there are complexities (upwind structures, </a:t>
            </a:r>
            <a:r>
              <a:rPr lang="en-US" dirty="0" err="1"/>
              <a:t>screenwalls</a:t>
            </a:r>
            <a:r>
              <a:rPr lang="en-US" dirty="0"/>
              <a:t>)</a:t>
            </a:r>
          </a:p>
          <a:p>
            <a:endParaRPr lang="en-US" dirty="0"/>
          </a:p>
          <a:p>
            <a:r>
              <a:rPr lang="en-US" dirty="0"/>
              <a:t>Several models fall in this category – including AERMOD</a:t>
            </a:r>
          </a:p>
        </p:txBody>
      </p:sp>
      <p:sp>
        <p:nvSpPr>
          <p:cNvPr id="4" name="Slide Number Placeholder 3"/>
          <p:cNvSpPr>
            <a:spLocks noGrp="1"/>
          </p:cNvSpPr>
          <p:nvPr>
            <p:ph type="sldNum" sz="quarter" idx="10"/>
          </p:nvPr>
        </p:nvSpPr>
        <p:spPr/>
        <p:txBody>
          <a:bodyPr/>
          <a:lstStyle/>
          <a:p>
            <a:fld id="{1FBC3448-66AD-488F-A21A-20270A63EA79}" type="slidenum">
              <a:rPr lang="en-US" smtClean="0"/>
              <a:t>8</a:t>
            </a:fld>
            <a:endParaRPr lang="en-US"/>
          </a:p>
        </p:txBody>
      </p:sp>
    </p:spTree>
    <p:extLst>
      <p:ext uri="{BB962C8B-B14F-4D97-AF65-F5344CB8AC3E}">
        <p14:creationId xmlns:p14="http://schemas.microsoft.com/office/powerpoint/2010/main" val="234771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of nearby recently completed project on CSM</a:t>
            </a:r>
          </a:p>
          <a:p>
            <a:r>
              <a:rPr lang="en-US" dirty="0"/>
              <a:t>Because the campus is </a:t>
            </a:r>
            <a:r>
              <a:rPr lang="en-US" dirty="0" err="1"/>
              <a:t>realtively</a:t>
            </a:r>
            <a:r>
              <a:rPr lang="en-US" dirty="0"/>
              <a:t> open with all buildings similar size, would think ok for analytical method</a:t>
            </a:r>
          </a:p>
          <a:p>
            <a:endParaRPr lang="en-US" dirty="0"/>
          </a:p>
          <a:p>
            <a:r>
              <a:rPr lang="en-US" dirty="0"/>
              <a:t>If Alderson Hall were 3x size of CoorsTek the approach from the south would be turbulent, which would not be handled well by analytical dispersion</a:t>
            </a:r>
          </a:p>
        </p:txBody>
      </p:sp>
      <p:sp>
        <p:nvSpPr>
          <p:cNvPr id="4" name="Slide Number Placeholder 3"/>
          <p:cNvSpPr>
            <a:spLocks noGrp="1"/>
          </p:cNvSpPr>
          <p:nvPr>
            <p:ph type="sldNum" sz="quarter" idx="10"/>
          </p:nvPr>
        </p:nvSpPr>
        <p:spPr/>
        <p:txBody>
          <a:bodyPr/>
          <a:lstStyle/>
          <a:p>
            <a:fld id="{1FBC3448-66AD-488F-A21A-20270A63EA79}" type="slidenum">
              <a:rPr lang="en-US" smtClean="0"/>
              <a:t>9</a:t>
            </a:fld>
            <a:endParaRPr lang="en-US"/>
          </a:p>
        </p:txBody>
      </p:sp>
    </p:spTree>
    <p:extLst>
      <p:ext uri="{BB962C8B-B14F-4D97-AF65-F5344CB8AC3E}">
        <p14:creationId xmlns:p14="http://schemas.microsoft.com/office/powerpoint/2010/main" val="3129601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hunder\Marketing\Logos\Other\CPP.301.horizontal-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33400"/>
            <a:ext cx="5715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7772400" cy="1470025"/>
          </a:xfrm>
        </p:spPr>
        <p:txBody>
          <a:bodyPr/>
          <a:lstStyle>
            <a:lvl1pPr>
              <a:defRPr>
                <a:latin typeface="Calibri" panose="020F0502020204030204" pitchFamily="34" charset="0"/>
              </a:defRPr>
            </a:lvl1pPr>
          </a:lstStyle>
          <a:p>
            <a:pPr lvl="0"/>
            <a:r>
              <a:rPr lang="en-US" altLang="en-US" noProof="0"/>
              <a:t>Click to edit Master title style</a:t>
            </a:r>
            <a:endParaRPr lang="en-US" altLang="en-US" noProof="0" dirty="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Calibri" panose="020F0502020204030204" pitchFamily="34" charset="0"/>
              </a:defRPr>
            </a:lvl1pPr>
          </a:lstStyle>
          <a:p>
            <a:pPr lvl="0"/>
            <a:r>
              <a:rPr lang="en-US" altLang="en-US" noProof="0"/>
              <a:t>Click to edit Master subtitle style</a:t>
            </a:r>
            <a:endParaRPr lang="en-US" altLang="en-US" noProof="0" dirty="0"/>
          </a:p>
        </p:txBody>
      </p:sp>
    </p:spTree>
    <p:extLst>
      <p:ext uri="{BB962C8B-B14F-4D97-AF65-F5344CB8AC3E}">
        <p14:creationId xmlns:p14="http://schemas.microsoft.com/office/powerpoint/2010/main" val="401354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391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797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a:latin typeface="Calibri" panose="020F0502020204030204" pitchFamily="34" charset="0"/>
              </a:defRPr>
            </a:lvl1pPr>
          </a:lstStyle>
          <a:p>
            <a:pPr lvl="0"/>
            <a:r>
              <a:rPr lang="en-US"/>
              <a:t>Edit Master text styles</a:t>
            </a:r>
          </a:p>
        </p:txBody>
      </p:sp>
    </p:spTree>
    <p:extLst>
      <p:ext uri="{BB962C8B-B14F-4D97-AF65-F5344CB8AC3E}">
        <p14:creationId xmlns:p14="http://schemas.microsoft.com/office/powerpoint/2010/main" val="171448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00132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081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512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5425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94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effectLst/>
        </p:spPr>
        <p:txBody>
          <a:bodyPr anchor="b"/>
          <a:lstStyle>
            <a:lvl1pPr algn="l">
              <a:defRPr sz="2000" b="1">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74561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effectLst/>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2186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CPP no name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 y="6324600"/>
            <a:ext cx="6032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1"/>
          <p:cNvSpPr txBox="1">
            <a:spLocks noChangeArrowheads="1"/>
          </p:cNvSpPr>
          <p:nvPr userDrawn="1"/>
        </p:nvSpPr>
        <p:spPr bwMode="auto">
          <a:xfrm>
            <a:off x="5486400" y="6400800"/>
            <a:ext cx="3200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1500">
                <a:solidFill>
                  <a:srgbClr val="0559AA"/>
                </a:solidFill>
                <a:latin typeface="Calibri" pitchFamily="34" charset="0"/>
              </a:rPr>
              <a:t>www.cppwind.com</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1" fontAlgn="base" hangingPunct="1">
        <a:spcBef>
          <a:spcPct val="0"/>
        </a:spcBef>
        <a:spcAft>
          <a:spcPct val="0"/>
        </a:spcAft>
        <a:defRPr sz="4400">
          <a:solidFill>
            <a:srgbClr val="006496"/>
          </a:solidFill>
          <a:latin typeface="Calibri" panose="020F0502020204030204" pitchFamily="34" charset="0"/>
          <a:ea typeface="+mj-ea"/>
          <a:cs typeface="+mj-cs"/>
        </a:defRPr>
      </a:lvl1pPr>
      <a:lvl2pPr algn="l" rtl="0" eaLnBrk="1" fontAlgn="base" hangingPunct="1">
        <a:spcBef>
          <a:spcPct val="0"/>
        </a:spcBef>
        <a:spcAft>
          <a:spcPct val="0"/>
        </a:spcAft>
        <a:defRPr sz="4400">
          <a:solidFill>
            <a:srgbClr val="006496"/>
          </a:solidFill>
          <a:latin typeface="Calibri" pitchFamily="34" charset="0"/>
        </a:defRPr>
      </a:lvl2pPr>
      <a:lvl3pPr algn="l" rtl="0" eaLnBrk="1" fontAlgn="base" hangingPunct="1">
        <a:spcBef>
          <a:spcPct val="0"/>
        </a:spcBef>
        <a:spcAft>
          <a:spcPct val="0"/>
        </a:spcAft>
        <a:defRPr sz="4400">
          <a:solidFill>
            <a:srgbClr val="006496"/>
          </a:solidFill>
          <a:latin typeface="Calibri" pitchFamily="34" charset="0"/>
        </a:defRPr>
      </a:lvl3pPr>
      <a:lvl4pPr algn="l" rtl="0" eaLnBrk="1" fontAlgn="base" hangingPunct="1">
        <a:spcBef>
          <a:spcPct val="0"/>
        </a:spcBef>
        <a:spcAft>
          <a:spcPct val="0"/>
        </a:spcAft>
        <a:defRPr sz="4400">
          <a:solidFill>
            <a:srgbClr val="006496"/>
          </a:solidFill>
          <a:latin typeface="Calibri" pitchFamily="34" charset="0"/>
        </a:defRPr>
      </a:lvl4pPr>
      <a:lvl5pPr algn="l" rtl="0" eaLnBrk="1" fontAlgn="base" hangingPunct="1">
        <a:spcBef>
          <a:spcPct val="0"/>
        </a:spcBef>
        <a:spcAft>
          <a:spcPct val="0"/>
        </a:spcAft>
        <a:defRPr sz="4400">
          <a:solidFill>
            <a:srgbClr val="006496"/>
          </a:solidFill>
          <a:latin typeface="Calibri" pitchFamily="34" charset="0"/>
        </a:defRPr>
      </a:lvl5pPr>
      <a:lvl6pPr marL="457200" algn="l" rtl="0" eaLnBrk="1" fontAlgn="base" hangingPunct="1">
        <a:spcBef>
          <a:spcPct val="0"/>
        </a:spcBef>
        <a:spcAft>
          <a:spcPct val="0"/>
        </a:spcAft>
        <a:defRPr sz="4400">
          <a:solidFill>
            <a:srgbClr val="006496"/>
          </a:solidFill>
          <a:latin typeface="Arial" charset="0"/>
        </a:defRPr>
      </a:lvl6pPr>
      <a:lvl7pPr marL="914400" algn="l" rtl="0" eaLnBrk="1" fontAlgn="base" hangingPunct="1">
        <a:spcBef>
          <a:spcPct val="0"/>
        </a:spcBef>
        <a:spcAft>
          <a:spcPct val="0"/>
        </a:spcAft>
        <a:defRPr sz="4400">
          <a:solidFill>
            <a:srgbClr val="006496"/>
          </a:solidFill>
          <a:latin typeface="Arial" charset="0"/>
        </a:defRPr>
      </a:lvl7pPr>
      <a:lvl8pPr marL="1371600" algn="l" rtl="0" eaLnBrk="1" fontAlgn="base" hangingPunct="1">
        <a:spcBef>
          <a:spcPct val="0"/>
        </a:spcBef>
        <a:spcAft>
          <a:spcPct val="0"/>
        </a:spcAft>
        <a:defRPr sz="4400">
          <a:solidFill>
            <a:srgbClr val="006496"/>
          </a:solidFill>
          <a:latin typeface="Arial" charset="0"/>
        </a:defRPr>
      </a:lvl8pPr>
      <a:lvl9pPr marL="1828800" algn="l" rtl="0" eaLnBrk="1" fontAlgn="base" hangingPunct="1">
        <a:spcBef>
          <a:spcPct val="0"/>
        </a:spcBef>
        <a:spcAft>
          <a:spcPct val="0"/>
        </a:spcAft>
        <a:defRPr sz="4400">
          <a:solidFill>
            <a:srgbClr val="006496"/>
          </a:solidFill>
          <a:latin typeface="Arial" charset="0"/>
        </a:defRPr>
      </a:lvl9pPr>
    </p:titleStyle>
    <p:bodyStyle>
      <a:lvl1pPr marL="342900" indent="-342900" algn="l" rtl="0" eaLnBrk="1" fontAlgn="base" hangingPunct="1">
        <a:spcBef>
          <a:spcPct val="20000"/>
        </a:spcBef>
        <a:spcAft>
          <a:spcPct val="0"/>
        </a:spcAft>
        <a:buChar char="•"/>
        <a:defRPr sz="3200">
          <a:solidFill>
            <a:srgbClr val="5F5F5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rgbClr val="5F5F5F"/>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rgbClr val="5F5F5F"/>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rgbClr val="5F5F5F"/>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rgbClr val="5F5F5F"/>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rgbClr val="5F5F5F"/>
          </a:solidFill>
          <a:latin typeface="+mn-lt"/>
        </a:defRPr>
      </a:lvl6pPr>
      <a:lvl7pPr marL="2971800" indent="-228600" algn="l" rtl="0" eaLnBrk="1" fontAlgn="base" hangingPunct="1">
        <a:spcBef>
          <a:spcPct val="20000"/>
        </a:spcBef>
        <a:spcAft>
          <a:spcPct val="0"/>
        </a:spcAft>
        <a:buChar char="»"/>
        <a:defRPr sz="2000">
          <a:solidFill>
            <a:srgbClr val="5F5F5F"/>
          </a:solidFill>
          <a:latin typeface="+mn-lt"/>
        </a:defRPr>
      </a:lvl7pPr>
      <a:lvl8pPr marL="3429000" indent="-228600" algn="l" rtl="0" eaLnBrk="1" fontAlgn="base" hangingPunct="1">
        <a:spcBef>
          <a:spcPct val="20000"/>
        </a:spcBef>
        <a:spcAft>
          <a:spcPct val="0"/>
        </a:spcAft>
        <a:buChar char="»"/>
        <a:defRPr sz="2000">
          <a:solidFill>
            <a:srgbClr val="5F5F5F"/>
          </a:solidFill>
          <a:latin typeface="+mn-lt"/>
        </a:defRPr>
      </a:lvl8pPr>
      <a:lvl9pPr marL="3886200" indent="-228600" algn="l" rtl="0" eaLnBrk="1" fontAlgn="base" hangingPunct="1">
        <a:spcBef>
          <a:spcPct val="20000"/>
        </a:spcBef>
        <a:spcAft>
          <a:spcPct val="0"/>
        </a:spcAft>
        <a:buChar char="»"/>
        <a:defRPr sz="20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Basics of Dispersion Modeling</a:t>
            </a:r>
          </a:p>
        </p:txBody>
      </p:sp>
      <p:sp>
        <p:nvSpPr>
          <p:cNvPr id="3" name="Subtitle 2"/>
          <p:cNvSpPr>
            <a:spLocks noGrp="1"/>
          </p:cNvSpPr>
          <p:nvPr>
            <p:ph type="subTitle" idx="1"/>
          </p:nvPr>
        </p:nvSpPr>
        <p:spPr>
          <a:xfrm>
            <a:off x="1371600" y="3429000"/>
            <a:ext cx="6400800" cy="2419350"/>
          </a:xfrm>
        </p:spPr>
        <p:txBody>
          <a:bodyPr/>
          <a:lstStyle/>
          <a:p>
            <a:r>
              <a:rPr lang="en-US" dirty="0"/>
              <a:t>Anke Beyer-Lout &amp; Jared Ritter</a:t>
            </a:r>
          </a:p>
          <a:p>
            <a:endParaRPr lang="en-US" dirty="0"/>
          </a:p>
          <a:p>
            <a:r>
              <a:rPr lang="en-US" sz="2800" dirty="0"/>
              <a:t>2017 Colorado I</a:t>
            </a:r>
            <a:r>
              <a:rPr lang="en-US" sz="2800" baseline="30000" dirty="0"/>
              <a:t>2</a:t>
            </a:r>
            <a:r>
              <a:rPr lang="en-US" sz="2800" dirty="0"/>
              <a:t>SL Chapter Education Day</a:t>
            </a:r>
          </a:p>
          <a:p>
            <a:r>
              <a:rPr lang="en-US" sz="2800" dirty="0"/>
              <a:t>Colorado School of Mines</a:t>
            </a:r>
          </a:p>
          <a:p>
            <a:r>
              <a:rPr lang="en-US" sz="2800" dirty="0"/>
              <a:t>August 29,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63AE-F1C8-40D1-B207-E7EA4F4D4323}"/>
              </a:ext>
            </a:extLst>
          </p:cNvPr>
          <p:cNvSpPr>
            <a:spLocks noGrp="1"/>
          </p:cNvSpPr>
          <p:nvPr>
            <p:ph type="title"/>
          </p:nvPr>
        </p:nvSpPr>
        <p:spPr>
          <a:xfrm>
            <a:off x="628650" y="0"/>
            <a:ext cx="7886700" cy="1325563"/>
          </a:xfrm>
        </p:spPr>
        <p:txBody>
          <a:bodyPr>
            <a:noAutofit/>
          </a:bodyPr>
          <a:lstStyle/>
          <a:p>
            <a:r>
              <a:rPr lang="en-US" dirty="0"/>
              <a:t>Case Study – CSM CoorsTek</a:t>
            </a:r>
          </a:p>
        </p:txBody>
      </p:sp>
      <p:sp>
        <p:nvSpPr>
          <p:cNvPr id="4" name="Content Placeholder 3">
            <a:extLst>
              <a:ext uri="{FF2B5EF4-FFF2-40B4-BE49-F238E27FC236}">
                <a16:creationId xmlns:a16="http://schemas.microsoft.com/office/drawing/2014/main" id="{3D3369ED-84EE-4FAF-BFA1-0FA3E6B92AAE}"/>
              </a:ext>
            </a:extLst>
          </p:cNvPr>
          <p:cNvSpPr>
            <a:spLocks noGrp="1"/>
          </p:cNvSpPr>
          <p:nvPr>
            <p:ph sz="half" idx="1"/>
          </p:nvPr>
        </p:nvSpPr>
        <p:spPr>
          <a:xfrm>
            <a:off x="123824" y="1296988"/>
            <a:ext cx="4448176" cy="4525963"/>
          </a:xfrm>
        </p:spPr>
        <p:txBody>
          <a:bodyPr/>
          <a:lstStyle/>
          <a:p>
            <a:pPr marL="0" indent="0">
              <a:buNone/>
            </a:pPr>
            <a:r>
              <a:rPr lang="en-US" dirty="0"/>
              <a:t>Analytical Dispersion Method</a:t>
            </a:r>
          </a:p>
          <a:p>
            <a:pPr marL="0" indent="0">
              <a:buNone/>
            </a:pPr>
            <a:endParaRPr lang="en-US" dirty="0"/>
          </a:p>
          <a:p>
            <a:pPr marL="0" indent="0">
              <a:buNone/>
            </a:pPr>
            <a:r>
              <a:rPr lang="en-US" dirty="0"/>
              <a:t>Cons:</a:t>
            </a:r>
          </a:p>
          <a:p>
            <a:r>
              <a:rPr lang="en-US" dirty="0"/>
              <a:t>Complex rooftop features</a:t>
            </a:r>
          </a:p>
          <a:p>
            <a:r>
              <a:rPr lang="en-US" dirty="0"/>
              <a:t>Critical locations are expected to be within the rooftop wake cavity</a:t>
            </a:r>
          </a:p>
          <a:p>
            <a:r>
              <a:rPr lang="en-US" dirty="0"/>
              <a:t>Intake flow from the AHUs may affect results</a:t>
            </a:r>
          </a:p>
          <a:p>
            <a:pPr marL="0" indent="0">
              <a:buNone/>
            </a:pPr>
            <a:endParaRPr lang="en-US" dirty="0"/>
          </a:p>
        </p:txBody>
      </p:sp>
      <p:pic>
        <p:nvPicPr>
          <p:cNvPr id="5" name="Picture 4">
            <a:extLst>
              <a:ext uri="{FF2B5EF4-FFF2-40B4-BE49-F238E27FC236}">
                <a16:creationId xmlns:a16="http://schemas.microsoft.com/office/drawing/2014/main" id="{8DD75185-FE93-4948-881A-7A386E9ADF45}"/>
              </a:ext>
            </a:extLst>
          </p:cNvPr>
          <p:cNvPicPr>
            <a:picLocks noChangeAspect="1"/>
          </p:cNvPicPr>
          <p:nvPr/>
        </p:nvPicPr>
        <p:blipFill>
          <a:blip r:embed="rId3"/>
          <a:stretch>
            <a:fillRect/>
          </a:stretch>
        </p:blipFill>
        <p:spPr>
          <a:xfrm>
            <a:off x="4572000" y="1828800"/>
            <a:ext cx="4537451" cy="3048000"/>
          </a:xfrm>
          <a:prstGeom prst="rect">
            <a:avLst/>
          </a:prstGeom>
        </p:spPr>
      </p:pic>
    </p:spTree>
    <p:extLst>
      <p:ext uri="{BB962C8B-B14F-4D97-AF65-F5344CB8AC3E}">
        <p14:creationId xmlns:p14="http://schemas.microsoft.com/office/powerpoint/2010/main" val="3787362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6579-3527-497E-BAF3-0A1B0A1BAF97}"/>
              </a:ext>
            </a:extLst>
          </p:cNvPr>
          <p:cNvSpPr>
            <a:spLocks noGrp="1"/>
          </p:cNvSpPr>
          <p:nvPr>
            <p:ph type="title"/>
          </p:nvPr>
        </p:nvSpPr>
        <p:spPr/>
        <p:txBody>
          <a:bodyPr/>
          <a:lstStyle/>
          <a:p>
            <a:r>
              <a:rPr lang="en-US" dirty="0"/>
              <a:t>Analytical Dispersion Methods</a:t>
            </a:r>
          </a:p>
        </p:txBody>
      </p:sp>
      <p:sp>
        <p:nvSpPr>
          <p:cNvPr id="4" name="Content Placeholder 3">
            <a:extLst>
              <a:ext uri="{FF2B5EF4-FFF2-40B4-BE49-F238E27FC236}">
                <a16:creationId xmlns:a16="http://schemas.microsoft.com/office/drawing/2014/main" id="{5BE6398A-09E1-47DD-9ABE-81ED941490F4}"/>
              </a:ext>
            </a:extLst>
          </p:cNvPr>
          <p:cNvSpPr>
            <a:spLocks noGrp="1"/>
          </p:cNvSpPr>
          <p:nvPr>
            <p:ph sz="half" idx="1"/>
          </p:nvPr>
        </p:nvSpPr>
        <p:spPr/>
        <p:txBody>
          <a:bodyPr/>
          <a:lstStyle/>
          <a:p>
            <a:pPr marL="0" indent="0">
              <a:buNone/>
            </a:pPr>
            <a:r>
              <a:rPr lang="en-US" dirty="0"/>
              <a:t>Pros:</a:t>
            </a:r>
          </a:p>
          <a:p>
            <a:r>
              <a:rPr lang="en-US" sz="2400" dirty="0"/>
              <a:t>Relatively easy to use</a:t>
            </a:r>
          </a:p>
          <a:p>
            <a:r>
              <a:rPr lang="en-US" sz="2400" dirty="0"/>
              <a:t>Based on Gaussian plume dispersion theory</a:t>
            </a:r>
          </a:p>
          <a:p>
            <a:r>
              <a:rPr lang="en-US" sz="2400" dirty="0"/>
              <a:t>Takes into account building and stack downwash</a:t>
            </a:r>
          </a:p>
          <a:p>
            <a:r>
              <a:rPr lang="en-US" sz="2400" dirty="0"/>
              <a:t>When properly applied, will generate conservative results</a:t>
            </a:r>
          </a:p>
          <a:p>
            <a:r>
              <a:rPr lang="en-US" sz="2400" dirty="0"/>
              <a:t>Less expensive than CFD or Wind Tunnel testing</a:t>
            </a:r>
          </a:p>
          <a:p>
            <a:endParaRPr lang="en-US" dirty="0"/>
          </a:p>
        </p:txBody>
      </p:sp>
      <p:sp>
        <p:nvSpPr>
          <p:cNvPr id="5" name="Content Placeholder 4">
            <a:extLst>
              <a:ext uri="{FF2B5EF4-FFF2-40B4-BE49-F238E27FC236}">
                <a16:creationId xmlns:a16="http://schemas.microsoft.com/office/drawing/2014/main" id="{9C4F140D-9CDF-4E96-98B6-133D2ED4ACBD}"/>
              </a:ext>
            </a:extLst>
          </p:cNvPr>
          <p:cNvSpPr>
            <a:spLocks noGrp="1"/>
          </p:cNvSpPr>
          <p:nvPr>
            <p:ph sz="half" idx="2"/>
          </p:nvPr>
        </p:nvSpPr>
        <p:spPr/>
        <p:txBody>
          <a:bodyPr/>
          <a:lstStyle/>
          <a:p>
            <a:pPr marL="0" indent="0">
              <a:buNone/>
            </a:pPr>
            <a:r>
              <a:rPr lang="en-US" dirty="0"/>
              <a:t>Cons:</a:t>
            </a:r>
          </a:p>
          <a:p>
            <a:r>
              <a:rPr lang="en-US" sz="2400" dirty="0"/>
              <a:t>Building geometries are generic</a:t>
            </a:r>
          </a:p>
          <a:p>
            <a:r>
              <a:rPr lang="en-US" sz="2400" dirty="0"/>
              <a:t>Doesn’t properly account for corner vortices or complex rooftops</a:t>
            </a:r>
          </a:p>
          <a:p>
            <a:r>
              <a:rPr lang="en-US" sz="2400" dirty="0"/>
              <a:t>May be overly conservative for certain situations</a:t>
            </a:r>
          </a:p>
          <a:p>
            <a:r>
              <a:rPr lang="en-US" sz="2400" dirty="0"/>
              <a:t>Most accurate for isolated buildings</a:t>
            </a:r>
          </a:p>
          <a:p>
            <a:endParaRPr lang="en-US" dirty="0"/>
          </a:p>
        </p:txBody>
      </p:sp>
    </p:spTree>
    <p:extLst>
      <p:ext uri="{BB962C8B-B14F-4D97-AF65-F5344CB8AC3E}">
        <p14:creationId xmlns:p14="http://schemas.microsoft.com/office/powerpoint/2010/main" val="362485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A85F-AF6D-46C5-9D98-154198AE6C82}"/>
              </a:ext>
            </a:extLst>
          </p:cNvPr>
          <p:cNvSpPr>
            <a:spLocks noGrp="1"/>
          </p:cNvSpPr>
          <p:nvPr>
            <p:ph type="title"/>
          </p:nvPr>
        </p:nvSpPr>
        <p:spPr>
          <a:xfrm>
            <a:off x="228600" y="304800"/>
            <a:ext cx="8686800" cy="1143000"/>
          </a:xfrm>
        </p:spPr>
        <p:txBody>
          <a:bodyPr/>
          <a:lstStyle/>
          <a:p>
            <a:r>
              <a:rPr lang="en-US" dirty="0"/>
              <a:t>Numerical Dispersion Methods - CFD</a:t>
            </a:r>
          </a:p>
        </p:txBody>
      </p:sp>
      <p:sp>
        <p:nvSpPr>
          <p:cNvPr id="3" name="Content Placeholder 2">
            <a:extLst>
              <a:ext uri="{FF2B5EF4-FFF2-40B4-BE49-F238E27FC236}">
                <a16:creationId xmlns:a16="http://schemas.microsoft.com/office/drawing/2014/main" id="{13C6DC03-1436-4408-A75E-840B464193F3}"/>
              </a:ext>
            </a:extLst>
          </p:cNvPr>
          <p:cNvSpPr>
            <a:spLocks noGrp="1"/>
          </p:cNvSpPr>
          <p:nvPr>
            <p:ph idx="1"/>
          </p:nvPr>
        </p:nvSpPr>
        <p:spPr/>
        <p:txBody>
          <a:bodyPr/>
          <a:lstStyle/>
          <a:p>
            <a:r>
              <a:rPr lang="en-US" sz="2800" dirty="0"/>
              <a:t>Computational Fluid Dynamics Models (or CFD) solve the equations of motion on a fixed grid in order to calculate the turbulent motion of the air masses.</a:t>
            </a:r>
          </a:p>
          <a:p>
            <a:endParaRPr lang="en-US" dirty="0"/>
          </a:p>
        </p:txBody>
      </p:sp>
      <p:sp>
        <p:nvSpPr>
          <p:cNvPr id="9" name="TextBox 8">
            <a:extLst>
              <a:ext uri="{FF2B5EF4-FFF2-40B4-BE49-F238E27FC236}">
                <a16:creationId xmlns:a16="http://schemas.microsoft.com/office/drawing/2014/main" id="{9BDFAE4F-F3EC-4FC5-86E6-62D6ED7144C4}"/>
              </a:ext>
            </a:extLst>
          </p:cNvPr>
          <p:cNvSpPr txBox="1"/>
          <p:nvPr/>
        </p:nvSpPr>
        <p:spPr>
          <a:xfrm>
            <a:off x="152400" y="4057471"/>
            <a:ext cx="3124200" cy="1200329"/>
          </a:xfrm>
          <a:prstGeom prst="rect">
            <a:avLst/>
          </a:prstGeom>
          <a:noFill/>
        </p:spPr>
        <p:txBody>
          <a:bodyPr wrap="square" rtlCol="0">
            <a:spAutoFit/>
          </a:bodyPr>
          <a:lstStyle/>
          <a:p>
            <a:pPr algn="ctr"/>
            <a:r>
              <a:rPr lang="en-US" sz="2400" dirty="0">
                <a:solidFill>
                  <a:srgbClr val="5F5F5F"/>
                </a:solidFill>
                <a:latin typeface="Calibri" panose="020F0502020204030204" pitchFamily="34" charset="0"/>
              </a:rPr>
              <a:t>Reynolds Number Averaged </a:t>
            </a:r>
            <a:r>
              <a:rPr lang="en-US" sz="2400" dirty="0" err="1">
                <a:solidFill>
                  <a:srgbClr val="5F5F5F"/>
                </a:solidFill>
                <a:latin typeface="Calibri" panose="020F0502020204030204" pitchFamily="34" charset="0"/>
              </a:rPr>
              <a:t>Navier</a:t>
            </a:r>
            <a:r>
              <a:rPr lang="en-US" sz="2400" dirty="0">
                <a:solidFill>
                  <a:srgbClr val="5F5F5F"/>
                </a:solidFill>
                <a:latin typeface="Calibri" panose="020F0502020204030204" pitchFamily="34" charset="0"/>
              </a:rPr>
              <a:t> Stokes (RANS) </a:t>
            </a:r>
          </a:p>
        </p:txBody>
      </p:sp>
      <p:sp>
        <p:nvSpPr>
          <p:cNvPr id="10" name="TextBox 9">
            <a:extLst>
              <a:ext uri="{FF2B5EF4-FFF2-40B4-BE49-F238E27FC236}">
                <a16:creationId xmlns:a16="http://schemas.microsoft.com/office/drawing/2014/main" id="{B86FFE10-0B23-4C0A-811E-D0E49EF01CD5}"/>
              </a:ext>
            </a:extLst>
          </p:cNvPr>
          <p:cNvSpPr txBox="1"/>
          <p:nvPr/>
        </p:nvSpPr>
        <p:spPr>
          <a:xfrm>
            <a:off x="3352800" y="4122003"/>
            <a:ext cx="2743200" cy="830997"/>
          </a:xfrm>
          <a:prstGeom prst="rect">
            <a:avLst/>
          </a:prstGeom>
          <a:noFill/>
        </p:spPr>
        <p:txBody>
          <a:bodyPr wrap="square" rtlCol="0">
            <a:spAutoFit/>
          </a:bodyPr>
          <a:lstStyle/>
          <a:p>
            <a:pPr algn="ctr"/>
            <a:r>
              <a:rPr lang="en-US" sz="2400" dirty="0">
                <a:solidFill>
                  <a:srgbClr val="5F5F5F"/>
                </a:solidFill>
                <a:latin typeface="Calibri" panose="020F0502020204030204" pitchFamily="34" charset="0"/>
              </a:rPr>
              <a:t>Large Eddy Simulation (LES)</a:t>
            </a:r>
          </a:p>
        </p:txBody>
      </p:sp>
      <p:sp>
        <p:nvSpPr>
          <p:cNvPr id="11" name="TextBox 10">
            <a:extLst>
              <a:ext uri="{FF2B5EF4-FFF2-40B4-BE49-F238E27FC236}">
                <a16:creationId xmlns:a16="http://schemas.microsoft.com/office/drawing/2014/main" id="{320CC15A-F227-415D-94E9-D271E6BFC3C7}"/>
              </a:ext>
            </a:extLst>
          </p:cNvPr>
          <p:cNvSpPr txBox="1"/>
          <p:nvPr/>
        </p:nvSpPr>
        <p:spPr>
          <a:xfrm>
            <a:off x="5943600" y="4122003"/>
            <a:ext cx="2743200" cy="830997"/>
          </a:xfrm>
          <a:prstGeom prst="rect">
            <a:avLst/>
          </a:prstGeom>
          <a:noFill/>
        </p:spPr>
        <p:txBody>
          <a:bodyPr wrap="square" rtlCol="0">
            <a:spAutoFit/>
          </a:bodyPr>
          <a:lstStyle/>
          <a:p>
            <a:pPr algn="ctr"/>
            <a:r>
              <a:rPr lang="en-US" sz="2400" dirty="0">
                <a:solidFill>
                  <a:srgbClr val="5F5F5F"/>
                </a:solidFill>
                <a:latin typeface="Calibri" panose="020F0502020204030204" pitchFamily="34" charset="0"/>
              </a:rPr>
              <a:t>Direct Numerical Simulation (DNS)</a:t>
            </a:r>
          </a:p>
        </p:txBody>
      </p:sp>
      <p:sp>
        <p:nvSpPr>
          <p:cNvPr id="12" name="Arrow: Down 11">
            <a:extLst>
              <a:ext uri="{FF2B5EF4-FFF2-40B4-BE49-F238E27FC236}">
                <a16:creationId xmlns:a16="http://schemas.microsoft.com/office/drawing/2014/main" id="{22E3CE5F-B2FC-4C45-B1E3-1127FBE459A0}"/>
              </a:ext>
            </a:extLst>
          </p:cNvPr>
          <p:cNvSpPr/>
          <p:nvPr/>
        </p:nvSpPr>
        <p:spPr>
          <a:xfrm>
            <a:off x="4495800" y="31242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60E4729-0A8A-4502-B0C9-14AE6B9FE0E3}"/>
              </a:ext>
            </a:extLst>
          </p:cNvPr>
          <p:cNvSpPr/>
          <p:nvPr/>
        </p:nvSpPr>
        <p:spPr>
          <a:xfrm rot="18974940">
            <a:off x="6279348" y="3069552"/>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C6B54197-E824-471C-BB00-5D144057E30B}"/>
              </a:ext>
            </a:extLst>
          </p:cNvPr>
          <p:cNvSpPr/>
          <p:nvPr/>
        </p:nvSpPr>
        <p:spPr>
          <a:xfrm rot="2595344">
            <a:off x="2438400" y="3067787"/>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92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FFA9EC7-50BC-49EA-992A-5DBAC533931C}"/>
              </a:ext>
            </a:extLst>
          </p:cNvPr>
          <p:cNvSpPr>
            <a:spLocks noGrp="1"/>
          </p:cNvSpPr>
          <p:nvPr>
            <p:ph type="title"/>
          </p:nvPr>
        </p:nvSpPr>
        <p:spPr>
          <a:xfrm>
            <a:off x="304800" y="274638"/>
            <a:ext cx="8610600" cy="1143000"/>
          </a:xfrm>
        </p:spPr>
        <p:txBody>
          <a:bodyPr/>
          <a:lstStyle/>
          <a:p>
            <a:r>
              <a:rPr lang="en-US" dirty="0"/>
              <a:t>Numerical Dispersion Methods - CFD</a:t>
            </a:r>
          </a:p>
        </p:txBody>
      </p:sp>
      <p:pic>
        <p:nvPicPr>
          <p:cNvPr id="13" name="Content Placeholder 12">
            <a:extLst>
              <a:ext uri="{FF2B5EF4-FFF2-40B4-BE49-F238E27FC236}">
                <a16:creationId xmlns:a16="http://schemas.microsoft.com/office/drawing/2014/main" id="{8BE7196F-B6BD-44E1-837F-51363D6F7277}"/>
              </a:ext>
            </a:extLst>
          </p:cNvPr>
          <p:cNvPicPr>
            <a:picLocks noGrp="1" noChangeAspect="1"/>
          </p:cNvPicPr>
          <p:nvPr>
            <p:ph idx="1"/>
          </p:nvPr>
        </p:nvPicPr>
        <p:blipFill>
          <a:blip r:embed="rId3"/>
          <a:stretch>
            <a:fillRect/>
          </a:stretch>
        </p:blipFill>
        <p:spPr>
          <a:xfrm>
            <a:off x="304800" y="2133600"/>
            <a:ext cx="5428785" cy="4068763"/>
          </a:xfrm>
          <a:prstGeom prst="rect">
            <a:avLst/>
          </a:prstGeom>
        </p:spPr>
      </p:pic>
      <p:sp>
        <p:nvSpPr>
          <p:cNvPr id="14" name="Content Placeholder 2">
            <a:extLst>
              <a:ext uri="{FF2B5EF4-FFF2-40B4-BE49-F238E27FC236}">
                <a16:creationId xmlns:a16="http://schemas.microsoft.com/office/drawing/2014/main" id="{980FBC12-D172-4C33-826A-7ADB43EB00E0}"/>
              </a:ext>
            </a:extLst>
          </p:cNvPr>
          <p:cNvSpPr txBox="1">
            <a:spLocks/>
          </p:cNvSpPr>
          <p:nvPr/>
        </p:nvSpPr>
        <p:spPr bwMode="auto">
          <a:xfrm>
            <a:off x="457200" y="1638300"/>
            <a:ext cx="61722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3200">
                <a:solidFill>
                  <a:srgbClr val="5F5F5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rgbClr val="5F5F5F"/>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rgbClr val="5F5F5F"/>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rgbClr val="5F5F5F"/>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rgbClr val="5F5F5F"/>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rgbClr val="5F5F5F"/>
                </a:solidFill>
                <a:latin typeface="+mn-lt"/>
              </a:defRPr>
            </a:lvl6pPr>
            <a:lvl7pPr marL="2971800" indent="-228600" algn="l" rtl="0" eaLnBrk="1" fontAlgn="base" hangingPunct="1">
              <a:spcBef>
                <a:spcPct val="20000"/>
              </a:spcBef>
              <a:spcAft>
                <a:spcPct val="0"/>
              </a:spcAft>
              <a:buChar char="»"/>
              <a:defRPr sz="2000">
                <a:solidFill>
                  <a:srgbClr val="5F5F5F"/>
                </a:solidFill>
                <a:latin typeface="+mn-lt"/>
              </a:defRPr>
            </a:lvl7pPr>
            <a:lvl8pPr marL="3429000" indent="-228600" algn="l" rtl="0" eaLnBrk="1" fontAlgn="base" hangingPunct="1">
              <a:spcBef>
                <a:spcPct val="20000"/>
              </a:spcBef>
              <a:spcAft>
                <a:spcPct val="0"/>
              </a:spcAft>
              <a:buChar char="»"/>
              <a:defRPr sz="2000">
                <a:solidFill>
                  <a:srgbClr val="5F5F5F"/>
                </a:solidFill>
                <a:latin typeface="+mn-lt"/>
              </a:defRPr>
            </a:lvl8pPr>
            <a:lvl9pPr marL="3886200" indent="-228600" algn="l" rtl="0" eaLnBrk="1" fontAlgn="base" hangingPunct="1">
              <a:spcBef>
                <a:spcPct val="20000"/>
              </a:spcBef>
              <a:spcAft>
                <a:spcPct val="0"/>
              </a:spcAft>
              <a:buChar char="»"/>
              <a:defRPr sz="2000">
                <a:solidFill>
                  <a:srgbClr val="5F5F5F"/>
                </a:solidFill>
                <a:latin typeface="+mn-lt"/>
              </a:defRPr>
            </a:lvl9pPr>
          </a:lstStyle>
          <a:p>
            <a:endParaRPr lang="en-US" kern="0" dirty="0"/>
          </a:p>
          <a:p>
            <a:endParaRPr lang="en-US" kern="0" dirty="0"/>
          </a:p>
        </p:txBody>
      </p:sp>
      <p:sp>
        <p:nvSpPr>
          <p:cNvPr id="15" name="Content Placeholder 4">
            <a:extLst>
              <a:ext uri="{FF2B5EF4-FFF2-40B4-BE49-F238E27FC236}">
                <a16:creationId xmlns:a16="http://schemas.microsoft.com/office/drawing/2014/main" id="{D0C795B3-8B6B-4ED4-9778-51D6A8D83F00}"/>
              </a:ext>
            </a:extLst>
          </p:cNvPr>
          <p:cNvSpPr txBox="1">
            <a:spLocks/>
          </p:cNvSpPr>
          <p:nvPr/>
        </p:nvSpPr>
        <p:spPr>
          <a:xfrm>
            <a:off x="5486400" y="1600200"/>
            <a:ext cx="3200400" cy="4525963"/>
          </a:xfrm>
          <a:prstGeom prst="rect">
            <a:avLst/>
          </a:prstGeom>
        </p:spPr>
        <p:txBody>
          <a:bodyPr/>
          <a:lstStyle>
            <a:lvl1pPr marL="342900" indent="-342900" algn="l" rtl="0" eaLnBrk="1" fontAlgn="base" hangingPunct="1">
              <a:spcBef>
                <a:spcPct val="20000"/>
              </a:spcBef>
              <a:spcAft>
                <a:spcPct val="0"/>
              </a:spcAft>
              <a:buChar char="•"/>
              <a:defRPr sz="3200">
                <a:solidFill>
                  <a:srgbClr val="5F5F5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rgbClr val="5F5F5F"/>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rgbClr val="5F5F5F"/>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rgbClr val="5F5F5F"/>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rgbClr val="5F5F5F"/>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rgbClr val="5F5F5F"/>
                </a:solidFill>
                <a:latin typeface="+mn-lt"/>
              </a:defRPr>
            </a:lvl6pPr>
            <a:lvl7pPr marL="2971800" indent="-228600" algn="l" rtl="0" eaLnBrk="1" fontAlgn="base" hangingPunct="1">
              <a:spcBef>
                <a:spcPct val="20000"/>
              </a:spcBef>
              <a:spcAft>
                <a:spcPct val="0"/>
              </a:spcAft>
              <a:buChar char="»"/>
              <a:defRPr sz="2000">
                <a:solidFill>
                  <a:srgbClr val="5F5F5F"/>
                </a:solidFill>
                <a:latin typeface="+mn-lt"/>
              </a:defRPr>
            </a:lvl7pPr>
            <a:lvl8pPr marL="3429000" indent="-228600" algn="l" rtl="0" eaLnBrk="1" fontAlgn="base" hangingPunct="1">
              <a:spcBef>
                <a:spcPct val="20000"/>
              </a:spcBef>
              <a:spcAft>
                <a:spcPct val="0"/>
              </a:spcAft>
              <a:buChar char="»"/>
              <a:defRPr sz="2000">
                <a:solidFill>
                  <a:srgbClr val="5F5F5F"/>
                </a:solidFill>
                <a:latin typeface="+mn-lt"/>
              </a:defRPr>
            </a:lvl8pPr>
            <a:lvl9pPr marL="3886200" indent="-228600" algn="l" rtl="0" eaLnBrk="1" fontAlgn="base" hangingPunct="1">
              <a:spcBef>
                <a:spcPct val="20000"/>
              </a:spcBef>
              <a:spcAft>
                <a:spcPct val="0"/>
              </a:spcAft>
              <a:buChar char="»"/>
              <a:defRPr sz="2000">
                <a:solidFill>
                  <a:srgbClr val="5F5F5F"/>
                </a:solidFill>
                <a:latin typeface="+mn-lt"/>
              </a:defRPr>
            </a:lvl9pPr>
          </a:lstStyle>
          <a:p>
            <a:endParaRPr lang="en-US" kern="0" dirty="0"/>
          </a:p>
        </p:txBody>
      </p:sp>
      <p:sp>
        <p:nvSpPr>
          <p:cNvPr id="16" name="Content Placeholder 4">
            <a:extLst>
              <a:ext uri="{FF2B5EF4-FFF2-40B4-BE49-F238E27FC236}">
                <a16:creationId xmlns:a16="http://schemas.microsoft.com/office/drawing/2014/main" id="{0BCFCC6A-F587-4419-8BD0-BCDC1F3CB426}"/>
              </a:ext>
            </a:extLst>
          </p:cNvPr>
          <p:cNvSpPr txBox="1">
            <a:spLocks/>
          </p:cNvSpPr>
          <p:nvPr/>
        </p:nvSpPr>
        <p:spPr>
          <a:xfrm>
            <a:off x="5791200" y="1600200"/>
            <a:ext cx="2895600" cy="4525963"/>
          </a:xfrm>
          <a:prstGeom prst="rect">
            <a:avLst/>
          </a:prstGeom>
        </p:spPr>
        <p:txBody>
          <a:bodyPr/>
          <a:lstStyle>
            <a:lvl1pPr marL="342900" indent="-342900" algn="l" rtl="0" eaLnBrk="1" fontAlgn="base" hangingPunct="1">
              <a:spcBef>
                <a:spcPct val="20000"/>
              </a:spcBef>
              <a:spcAft>
                <a:spcPct val="0"/>
              </a:spcAft>
              <a:buChar char="•"/>
              <a:defRPr sz="3200">
                <a:solidFill>
                  <a:srgbClr val="5F5F5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rgbClr val="5F5F5F"/>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rgbClr val="5F5F5F"/>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rgbClr val="5F5F5F"/>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rgbClr val="5F5F5F"/>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rgbClr val="5F5F5F"/>
                </a:solidFill>
                <a:latin typeface="+mn-lt"/>
              </a:defRPr>
            </a:lvl6pPr>
            <a:lvl7pPr marL="2971800" indent="-228600" algn="l" rtl="0" eaLnBrk="1" fontAlgn="base" hangingPunct="1">
              <a:spcBef>
                <a:spcPct val="20000"/>
              </a:spcBef>
              <a:spcAft>
                <a:spcPct val="0"/>
              </a:spcAft>
              <a:buChar char="»"/>
              <a:defRPr sz="2000">
                <a:solidFill>
                  <a:srgbClr val="5F5F5F"/>
                </a:solidFill>
                <a:latin typeface="+mn-lt"/>
              </a:defRPr>
            </a:lvl7pPr>
            <a:lvl8pPr marL="3429000" indent="-228600" algn="l" rtl="0" eaLnBrk="1" fontAlgn="base" hangingPunct="1">
              <a:spcBef>
                <a:spcPct val="20000"/>
              </a:spcBef>
              <a:spcAft>
                <a:spcPct val="0"/>
              </a:spcAft>
              <a:buChar char="»"/>
              <a:defRPr sz="2000">
                <a:solidFill>
                  <a:srgbClr val="5F5F5F"/>
                </a:solidFill>
                <a:latin typeface="+mn-lt"/>
              </a:defRPr>
            </a:lvl8pPr>
            <a:lvl9pPr marL="3886200" indent="-228600" algn="l" rtl="0" eaLnBrk="1" fontAlgn="base" hangingPunct="1">
              <a:spcBef>
                <a:spcPct val="20000"/>
              </a:spcBef>
              <a:spcAft>
                <a:spcPct val="0"/>
              </a:spcAft>
              <a:buChar char="»"/>
              <a:defRPr sz="2000">
                <a:solidFill>
                  <a:srgbClr val="5F5F5F"/>
                </a:solidFill>
                <a:latin typeface="+mn-lt"/>
              </a:defRPr>
            </a:lvl9pPr>
          </a:lstStyle>
          <a:p>
            <a:pPr marL="0" indent="0">
              <a:buNone/>
            </a:pPr>
            <a:r>
              <a:rPr lang="en-US" kern="0" dirty="0"/>
              <a:t>Steady State  </a:t>
            </a:r>
          </a:p>
          <a:p>
            <a:pPr marL="0" indent="0">
              <a:buNone/>
            </a:pPr>
            <a:r>
              <a:rPr lang="en-US" kern="0" dirty="0"/>
              <a:t>Reynolds-Average </a:t>
            </a:r>
            <a:r>
              <a:rPr lang="en-US" kern="0" dirty="0" err="1"/>
              <a:t>Navier</a:t>
            </a:r>
            <a:r>
              <a:rPr lang="en-US" kern="0" dirty="0"/>
              <a:t> Stokes (RANS)</a:t>
            </a:r>
          </a:p>
          <a:p>
            <a:pPr marL="0" indent="0">
              <a:buNone/>
            </a:pPr>
            <a:endParaRPr lang="en-US" kern="0" dirty="0"/>
          </a:p>
        </p:txBody>
      </p:sp>
      <p:sp>
        <p:nvSpPr>
          <p:cNvPr id="17" name="TextBox 16">
            <a:extLst>
              <a:ext uri="{FF2B5EF4-FFF2-40B4-BE49-F238E27FC236}">
                <a16:creationId xmlns:a16="http://schemas.microsoft.com/office/drawing/2014/main" id="{DD68DE0A-CD22-4AEF-99F3-648693F1F840}"/>
              </a:ext>
            </a:extLst>
          </p:cNvPr>
          <p:cNvSpPr txBox="1"/>
          <p:nvPr/>
        </p:nvSpPr>
        <p:spPr>
          <a:xfrm>
            <a:off x="5733585" y="4876800"/>
            <a:ext cx="2953215" cy="1323439"/>
          </a:xfrm>
          <a:prstGeom prst="rect">
            <a:avLst/>
          </a:prstGeom>
          <a:noFill/>
        </p:spPr>
        <p:txBody>
          <a:bodyPr wrap="square" rtlCol="0">
            <a:spAutoFit/>
          </a:bodyPr>
          <a:lstStyle/>
          <a:p>
            <a:r>
              <a:rPr lang="en-US" sz="2000" kern="0" dirty="0">
                <a:solidFill>
                  <a:srgbClr val="5F5F5F"/>
                </a:solidFill>
                <a:latin typeface="Calibri" panose="020F0502020204030204" pitchFamily="34" charset="0"/>
              </a:rPr>
              <a:t>Does not resolve turbulent fluctuations within the flow field (important for dispersion modeling)</a:t>
            </a:r>
          </a:p>
        </p:txBody>
      </p:sp>
    </p:spTree>
    <p:extLst>
      <p:ext uri="{BB962C8B-B14F-4D97-AF65-F5344CB8AC3E}">
        <p14:creationId xmlns:p14="http://schemas.microsoft.com/office/powerpoint/2010/main" val="6421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597F9547-2E05-434E-8E15-74187109E64F}"/>
              </a:ext>
            </a:extLst>
          </p:cNvPr>
          <p:cNvSpPr txBox="1">
            <a:spLocks/>
          </p:cNvSpPr>
          <p:nvPr/>
        </p:nvSpPr>
        <p:spPr bwMode="auto">
          <a:xfrm>
            <a:off x="228600" y="239162"/>
            <a:ext cx="8610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gn="l" rtl="0" eaLnBrk="0" fontAlgn="base" hangingPunct="0">
              <a:spcBef>
                <a:spcPct val="0"/>
              </a:spcBef>
              <a:spcAft>
                <a:spcPct val="0"/>
              </a:spcAft>
              <a:defRPr sz="3400">
                <a:solidFill>
                  <a:schemeClr val="bg1"/>
                </a:solidFill>
                <a:latin typeface="+mj-lt"/>
                <a:ea typeface="+mj-ea"/>
                <a:cs typeface="+mj-cs"/>
              </a:defRPr>
            </a:lvl1pPr>
            <a:lvl2pPr algn="l" rtl="0" eaLnBrk="0" fontAlgn="base" hangingPunct="0">
              <a:spcBef>
                <a:spcPct val="0"/>
              </a:spcBef>
              <a:spcAft>
                <a:spcPct val="0"/>
              </a:spcAft>
              <a:defRPr sz="3400">
                <a:solidFill>
                  <a:schemeClr val="bg1"/>
                </a:solidFill>
                <a:latin typeface="Arial" charset="0"/>
              </a:defRPr>
            </a:lvl2pPr>
            <a:lvl3pPr algn="l" rtl="0" eaLnBrk="0" fontAlgn="base" hangingPunct="0">
              <a:spcBef>
                <a:spcPct val="0"/>
              </a:spcBef>
              <a:spcAft>
                <a:spcPct val="0"/>
              </a:spcAft>
              <a:defRPr sz="3400">
                <a:solidFill>
                  <a:schemeClr val="bg1"/>
                </a:solidFill>
                <a:latin typeface="Arial" charset="0"/>
              </a:defRPr>
            </a:lvl3pPr>
            <a:lvl4pPr algn="l" rtl="0" eaLnBrk="0" fontAlgn="base" hangingPunct="0">
              <a:spcBef>
                <a:spcPct val="0"/>
              </a:spcBef>
              <a:spcAft>
                <a:spcPct val="0"/>
              </a:spcAft>
              <a:defRPr sz="3400">
                <a:solidFill>
                  <a:schemeClr val="bg1"/>
                </a:solidFill>
                <a:latin typeface="Arial" charset="0"/>
              </a:defRPr>
            </a:lvl4pPr>
            <a:lvl5pPr algn="l" rtl="0" eaLnBrk="0" fontAlgn="base" hangingPunct="0">
              <a:spcBef>
                <a:spcPct val="0"/>
              </a:spcBef>
              <a:spcAft>
                <a:spcPct val="0"/>
              </a:spcAft>
              <a:defRPr sz="3400">
                <a:solidFill>
                  <a:schemeClr val="bg1"/>
                </a:solidFill>
                <a:latin typeface="Arial" charset="0"/>
              </a:defRPr>
            </a:lvl5pPr>
            <a:lvl6pPr marL="457200" algn="l" rtl="0" fontAlgn="base">
              <a:spcBef>
                <a:spcPct val="0"/>
              </a:spcBef>
              <a:spcAft>
                <a:spcPct val="0"/>
              </a:spcAft>
              <a:defRPr sz="3400">
                <a:solidFill>
                  <a:schemeClr val="bg1"/>
                </a:solidFill>
                <a:latin typeface="Arial" charset="0"/>
              </a:defRPr>
            </a:lvl6pPr>
            <a:lvl7pPr marL="914400" algn="l" rtl="0" fontAlgn="base">
              <a:spcBef>
                <a:spcPct val="0"/>
              </a:spcBef>
              <a:spcAft>
                <a:spcPct val="0"/>
              </a:spcAft>
              <a:defRPr sz="3400">
                <a:solidFill>
                  <a:schemeClr val="bg1"/>
                </a:solidFill>
                <a:latin typeface="Arial" charset="0"/>
              </a:defRPr>
            </a:lvl7pPr>
            <a:lvl8pPr marL="1371600" algn="l" rtl="0" fontAlgn="base">
              <a:spcBef>
                <a:spcPct val="0"/>
              </a:spcBef>
              <a:spcAft>
                <a:spcPct val="0"/>
              </a:spcAft>
              <a:defRPr sz="3400">
                <a:solidFill>
                  <a:schemeClr val="bg1"/>
                </a:solidFill>
                <a:latin typeface="Arial" charset="0"/>
              </a:defRPr>
            </a:lvl8pPr>
            <a:lvl9pPr marL="1828800" algn="l" rtl="0" fontAlgn="base">
              <a:spcBef>
                <a:spcPct val="0"/>
              </a:spcBef>
              <a:spcAft>
                <a:spcPct val="0"/>
              </a:spcAft>
              <a:defRPr sz="3400">
                <a:solidFill>
                  <a:schemeClr val="bg1"/>
                </a:solidFill>
                <a:latin typeface="Arial" charset="0"/>
              </a:defRPr>
            </a:lvl9pPr>
          </a:lstStyle>
          <a:p>
            <a:pPr eaLnBrk="1" hangingPunct="1">
              <a:lnSpc>
                <a:spcPct val="100000"/>
              </a:lnSpc>
              <a:defRPr/>
            </a:pPr>
            <a:r>
              <a:rPr lang="en-US" sz="4400" dirty="0">
                <a:solidFill>
                  <a:srgbClr val="006496"/>
                </a:solidFill>
                <a:latin typeface="Calibri" panose="020F0502020204030204" pitchFamily="34" charset="0"/>
              </a:rPr>
              <a:t>Numerical Dispersion Methods - CFD</a:t>
            </a:r>
          </a:p>
          <a:p>
            <a:pPr>
              <a:lnSpc>
                <a:spcPct val="100000"/>
              </a:lnSpc>
              <a:defRPr/>
            </a:pPr>
            <a:endParaRPr lang="en-US" kern="0" dirty="0">
              <a:latin typeface="Calibri" pitchFamily="34" charset="0"/>
              <a:cs typeface="Calibri" pitchFamily="34" charset="0"/>
            </a:endParaRPr>
          </a:p>
          <a:p>
            <a:pPr>
              <a:lnSpc>
                <a:spcPct val="100000"/>
              </a:lnSpc>
              <a:defRPr/>
            </a:pPr>
            <a:endParaRPr lang="en-US" kern="0" dirty="0">
              <a:latin typeface="Calibri" pitchFamily="34" charset="0"/>
              <a:cs typeface="Calibri" pitchFamily="34" charset="0"/>
            </a:endParaRPr>
          </a:p>
        </p:txBody>
      </p:sp>
      <p:sp>
        <p:nvSpPr>
          <p:cNvPr id="7" name="TextBox 6">
            <a:extLst>
              <a:ext uri="{FF2B5EF4-FFF2-40B4-BE49-F238E27FC236}">
                <a16:creationId xmlns:a16="http://schemas.microsoft.com/office/drawing/2014/main" id="{1D90D64B-2569-4C6B-92C5-DCF19778FBFB}"/>
              </a:ext>
            </a:extLst>
          </p:cNvPr>
          <p:cNvSpPr txBox="1"/>
          <p:nvPr/>
        </p:nvSpPr>
        <p:spPr>
          <a:xfrm>
            <a:off x="381001" y="1371601"/>
            <a:ext cx="8305799" cy="1027974"/>
          </a:xfrm>
          <a:prstGeom prst="rect">
            <a:avLst/>
          </a:prstGeom>
          <a:noFill/>
        </p:spPr>
        <p:txBody>
          <a:bodyPr wrap="square">
            <a:spAutoFit/>
          </a:bodyPr>
          <a:lstStyle/>
          <a:p>
            <a:pPr eaLnBrk="0" hangingPunct="0">
              <a:spcBef>
                <a:spcPct val="20000"/>
              </a:spcBef>
              <a:buClr>
                <a:srgbClr val="65D7FF"/>
              </a:buClr>
              <a:buSzPct val="80000"/>
              <a:defRPr/>
            </a:pPr>
            <a:endParaRPr lang="en-US" sz="3200" dirty="0">
              <a:latin typeface="Calibri" pitchFamily="34" charset="0"/>
              <a:cs typeface="Calibri" pitchFamily="34" charset="0"/>
            </a:endParaRPr>
          </a:p>
          <a:p>
            <a:pPr eaLnBrk="0" hangingPunct="0">
              <a:spcBef>
                <a:spcPct val="20000"/>
              </a:spcBef>
              <a:buClr>
                <a:srgbClr val="65D7FF"/>
              </a:buClr>
              <a:buSzPct val="80000"/>
              <a:defRPr/>
            </a:pPr>
            <a:endParaRPr lang="en-US" sz="2400" dirty="0">
              <a:latin typeface="Calibri" pitchFamily="34" charset="0"/>
              <a:cs typeface="Calibri" pitchFamily="34" charset="0"/>
            </a:endParaRPr>
          </a:p>
        </p:txBody>
      </p:sp>
      <p:sp>
        <p:nvSpPr>
          <p:cNvPr id="8" name="Rectangle 7">
            <a:extLst>
              <a:ext uri="{FF2B5EF4-FFF2-40B4-BE49-F238E27FC236}">
                <a16:creationId xmlns:a16="http://schemas.microsoft.com/office/drawing/2014/main" id="{A95867E0-9710-431D-A8B3-F8A106F85A87}"/>
              </a:ext>
            </a:extLst>
          </p:cNvPr>
          <p:cNvSpPr/>
          <p:nvPr/>
        </p:nvSpPr>
        <p:spPr>
          <a:xfrm>
            <a:off x="6151305" y="1842727"/>
            <a:ext cx="2861648" cy="1077218"/>
          </a:xfrm>
          <a:prstGeom prst="rect">
            <a:avLst/>
          </a:prstGeom>
        </p:spPr>
        <p:txBody>
          <a:bodyPr wrap="square">
            <a:spAutoFit/>
          </a:bodyPr>
          <a:lstStyle/>
          <a:p>
            <a:pPr>
              <a:spcBef>
                <a:spcPct val="20000"/>
              </a:spcBef>
              <a:buClr>
                <a:srgbClr val="65D7FF"/>
              </a:buClr>
              <a:buSzPct val="80000"/>
              <a:defRPr/>
            </a:pPr>
            <a:r>
              <a:rPr lang="en-US" sz="3200" kern="0" dirty="0">
                <a:solidFill>
                  <a:srgbClr val="5F5F5F"/>
                </a:solidFill>
                <a:latin typeface="Calibri" panose="020F0502020204030204" pitchFamily="34" charset="0"/>
              </a:rPr>
              <a:t>Large Eddy Simulation (LES)</a:t>
            </a:r>
          </a:p>
        </p:txBody>
      </p:sp>
      <p:sp>
        <p:nvSpPr>
          <p:cNvPr id="9" name="TextBox 8">
            <a:extLst>
              <a:ext uri="{FF2B5EF4-FFF2-40B4-BE49-F238E27FC236}">
                <a16:creationId xmlns:a16="http://schemas.microsoft.com/office/drawing/2014/main" id="{AA706B02-042A-4253-A29B-CD3EAD67559B}"/>
              </a:ext>
            </a:extLst>
          </p:cNvPr>
          <p:cNvSpPr txBox="1"/>
          <p:nvPr/>
        </p:nvSpPr>
        <p:spPr>
          <a:xfrm>
            <a:off x="6248400" y="3962400"/>
            <a:ext cx="2770391" cy="1015663"/>
          </a:xfrm>
          <a:prstGeom prst="rect">
            <a:avLst/>
          </a:prstGeom>
          <a:noFill/>
        </p:spPr>
        <p:txBody>
          <a:bodyPr wrap="square" rtlCol="0">
            <a:spAutoFit/>
          </a:bodyPr>
          <a:lstStyle/>
          <a:p>
            <a:r>
              <a:rPr lang="en-US" sz="2000" kern="0" dirty="0">
                <a:solidFill>
                  <a:srgbClr val="5F5F5F"/>
                </a:solidFill>
                <a:latin typeface="Calibri" panose="020F0502020204030204" pitchFamily="34" charset="0"/>
              </a:rPr>
              <a:t>Resolves most of the turbulent fluctuations within the flow field.</a:t>
            </a:r>
          </a:p>
        </p:txBody>
      </p:sp>
      <p:pic>
        <p:nvPicPr>
          <p:cNvPr id="10" name="Picture 9">
            <a:extLst>
              <a:ext uri="{FF2B5EF4-FFF2-40B4-BE49-F238E27FC236}">
                <a16:creationId xmlns:a16="http://schemas.microsoft.com/office/drawing/2014/main" id="{383BC98D-EBEF-4F4A-A623-0D191BCBFF8C}"/>
              </a:ext>
            </a:extLst>
          </p:cNvPr>
          <p:cNvPicPr>
            <a:picLocks noChangeAspect="1"/>
          </p:cNvPicPr>
          <p:nvPr/>
        </p:nvPicPr>
        <p:blipFill>
          <a:blip r:embed="rId3"/>
          <a:stretch>
            <a:fillRect/>
          </a:stretch>
        </p:blipFill>
        <p:spPr>
          <a:xfrm>
            <a:off x="381001" y="1969585"/>
            <a:ext cx="5861561" cy="3796911"/>
          </a:xfrm>
          <a:prstGeom prst="rect">
            <a:avLst/>
          </a:prstGeom>
        </p:spPr>
      </p:pic>
    </p:spTree>
    <p:extLst>
      <p:ext uri="{BB962C8B-B14F-4D97-AF65-F5344CB8AC3E}">
        <p14:creationId xmlns:p14="http://schemas.microsoft.com/office/powerpoint/2010/main" val="187812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A85F-AF6D-46C5-9D98-154198AE6C82}"/>
              </a:ext>
            </a:extLst>
          </p:cNvPr>
          <p:cNvSpPr>
            <a:spLocks noGrp="1"/>
          </p:cNvSpPr>
          <p:nvPr>
            <p:ph type="title"/>
          </p:nvPr>
        </p:nvSpPr>
        <p:spPr>
          <a:xfrm>
            <a:off x="304800" y="274638"/>
            <a:ext cx="8610600" cy="1143000"/>
          </a:xfrm>
        </p:spPr>
        <p:txBody>
          <a:bodyPr/>
          <a:lstStyle/>
          <a:p>
            <a:r>
              <a:rPr lang="en-US" dirty="0"/>
              <a:t>Numerical Dispersion Methods - CFD</a:t>
            </a:r>
          </a:p>
        </p:txBody>
      </p:sp>
      <p:sp>
        <p:nvSpPr>
          <p:cNvPr id="3" name="Content Placeholder 2">
            <a:extLst>
              <a:ext uri="{FF2B5EF4-FFF2-40B4-BE49-F238E27FC236}">
                <a16:creationId xmlns:a16="http://schemas.microsoft.com/office/drawing/2014/main" id="{13C6DC03-1436-4408-A75E-840B464193F3}"/>
              </a:ext>
            </a:extLst>
          </p:cNvPr>
          <p:cNvSpPr>
            <a:spLocks noGrp="1"/>
          </p:cNvSpPr>
          <p:nvPr>
            <p:ph sz="half" idx="1"/>
          </p:nvPr>
        </p:nvSpPr>
        <p:spPr/>
        <p:txBody>
          <a:bodyPr/>
          <a:lstStyle/>
          <a:p>
            <a:pPr marL="0" indent="0">
              <a:buNone/>
            </a:pPr>
            <a:r>
              <a:rPr lang="en-US" dirty="0"/>
              <a:t>Critical Issues:</a:t>
            </a:r>
          </a:p>
          <a:p>
            <a:r>
              <a:rPr lang="en-US" sz="2400" dirty="0"/>
              <a:t>Mesh Resolution</a:t>
            </a:r>
          </a:p>
          <a:p>
            <a:r>
              <a:rPr lang="en-US" sz="2400" dirty="0"/>
              <a:t>Turbulence Modeling </a:t>
            </a:r>
          </a:p>
          <a:p>
            <a:r>
              <a:rPr lang="en-US" sz="2400" dirty="0"/>
              <a:t>Boundary Conditions</a:t>
            </a:r>
          </a:p>
          <a:p>
            <a:endParaRPr lang="en-US" dirty="0"/>
          </a:p>
        </p:txBody>
      </p:sp>
      <p:pic>
        <p:nvPicPr>
          <p:cNvPr id="5" name="Picture 11" descr="9">
            <a:extLst>
              <a:ext uri="{FF2B5EF4-FFF2-40B4-BE49-F238E27FC236}">
                <a16:creationId xmlns:a16="http://schemas.microsoft.com/office/drawing/2014/main" id="{6DC04F20-C38A-4A2C-BF4B-102CB5CDCADF}"/>
              </a:ext>
            </a:extLst>
          </p:cNvPr>
          <p:cNvPicPr>
            <a:picLocks noGrp="1" noChangeAspect="1" noChangeArrowheads="1"/>
          </p:cNvPicPr>
          <p:nvPr>
            <p:ph sz="half" idx="2"/>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24350" b="8927"/>
          <a:stretch/>
        </p:blipFill>
        <p:spPr bwMode="auto">
          <a:xfrm>
            <a:off x="1181100" y="3581400"/>
            <a:ext cx="2705100" cy="2448570"/>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7" descr="WT-stack-visulaization">
            <a:extLst>
              <a:ext uri="{FF2B5EF4-FFF2-40B4-BE49-F238E27FC236}">
                <a16:creationId xmlns:a16="http://schemas.microsoft.com/office/drawing/2014/main" id="{B4A1461F-EC3D-4A25-B89D-F086A2CA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1" y="1513523"/>
            <a:ext cx="38862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5">
            <a:extLst>
              <a:ext uri="{FF2B5EF4-FFF2-40B4-BE49-F238E27FC236}">
                <a16:creationId xmlns:a16="http://schemas.microsoft.com/office/drawing/2014/main" id="{885C81E3-C7C5-452C-84F3-0E6D0A2A448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008" t="34269" r="63714" b="48215"/>
          <a:stretch/>
        </p:blipFill>
        <p:spPr bwMode="auto">
          <a:xfrm>
            <a:off x="5029200" y="4144856"/>
            <a:ext cx="3886200" cy="1874944"/>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379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6579-3527-497E-BAF3-0A1B0A1BAF97}"/>
              </a:ext>
            </a:extLst>
          </p:cNvPr>
          <p:cNvSpPr>
            <a:spLocks noGrp="1"/>
          </p:cNvSpPr>
          <p:nvPr>
            <p:ph type="title"/>
          </p:nvPr>
        </p:nvSpPr>
        <p:spPr>
          <a:xfrm>
            <a:off x="228600" y="274638"/>
            <a:ext cx="8686800" cy="1143000"/>
          </a:xfrm>
        </p:spPr>
        <p:txBody>
          <a:bodyPr/>
          <a:lstStyle/>
          <a:p>
            <a:r>
              <a:rPr lang="en-US" dirty="0"/>
              <a:t>Numerical Dispersion Methods - CFD</a:t>
            </a:r>
          </a:p>
        </p:txBody>
      </p:sp>
      <p:sp>
        <p:nvSpPr>
          <p:cNvPr id="4" name="Content Placeholder 3">
            <a:extLst>
              <a:ext uri="{FF2B5EF4-FFF2-40B4-BE49-F238E27FC236}">
                <a16:creationId xmlns:a16="http://schemas.microsoft.com/office/drawing/2014/main" id="{5BE6398A-09E1-47DD-9ABE-81ED941490F4}"/>
              </a:ext>
            </a:extLst>
          </p:cNvPr>
          <p:cNvSpPr>
            <a:spLocks noGrp="1"/>
          </p:cNvSpPr>
          <p:nvPr>
            <p:ph sz="half" idx="1"/>
          </p:nvPr>
        </p:nvSpPr>
        <p:spPr/>
        <p:txBody>
          <a:bodyPr/>
          <a:lstStyle/>
          <a:p>
            <a:pPr marL="0" indent="0">
              <a:buNone/>
            </a:pPr>
            <a:r>
              <a:rPr lang="en-US" dirty="0"/>
              <a:t>Pros:</a:t>
            </a:r>
          </a:p>
          <a:p>
            <a:r>
              <a:rPr lang="en-US" sz="2400" dirty="0"/>
              <a:t>Provides a nice visual picture of flow phenomenon</a:t>
            </a:r>
          </a:p>
          <a:p>
            <a:r>
              <a:rPr lang="en-US" sz="2400" dirty="0"/>
              <a:t>RANS useful for interior and mean flow exterior modeling</a:t>
            </a:r>
          </a:p>
          <a:p>
            <a:r>
              <a:rPr lang="en-US" sz="2400" dirty="0"/>
              <a:t>Can model complex environments</a:t>
            </a:r>
          </a:p>
          <a:p>
            <a:r>
              <a:rPr lang="en-US" sz="2400" dirty="0"/>
              <a:t>Can include atmospheric stability and thermal effects</a:t>
            </a:r>
          </a:p>
        </p:txBody>
      </p:sp>
      <p:sp>
        <p:nvSpPr>
          <p:cNvPr id="5" name="Content Placeholder 4">
            <a:extLst>
              <a:ext uri="{FF2B5EF4-FFF2-40B4-BE49-F238E27FC236}">
                <a16:creationId xmlns:a16="http://schemas.microsoft.com/office/drawing/2014/main" id="{9C4F140D-9CDF-4E96-98B6-133D2ED4ACBD}"/>
              </a:ext>
            </a:extLst>
          </p:cNvPr>
          <p:cNvSpPr>
            <a:spLocks noGrp="1"/>
          </p:cNvSpPr>
          <p:nvPr>
            <p:ph sz="half" idx="2"/>
          </p:nvPr>
        </p:nvSpPr>
        <p:spPr>
          <a:xfrm>
            <a:off x="4495800" y="1600200"/>
            <a:ext cx="4419600" cy="4525963"/>
          </a:xfrm>
        </p:spPr>
        <p:txBody>
          <a:bodyPr/>
          <a:lstStyle/>
          <a:p>
            <a:pPr marL="0" indent="0">
              <a:buNone/>
            </a:pPr>
            <a:r>
              <a:rPr lang="en-US" dirty="0"/>
              <a:t>Cons:</a:t>
            </a:r>
          </a:p>
          <a:p>
            <a:r>
              <a:rPr lang="en-US" sz="2400" dirty="0"/>
              <a:t>Steady-State RANS does not sufficiently resolve turbulence. (not accurate for plume dispersion modeling)</a:t>
            </a:r>
          </a:p>
          <a:p>
            <a:r>
              <a:rPr lang="en-US" sz="2400" dirty="0"/>
              <a:t>LES shows promise, but the time dependent models are currently too computationally intensive for most applications</a:t>
            </a:r>
          </a:p>
          <a:p>
            <a:r>
              <a:rPr lang="en-US" sz="2400" dirty="0"/>
              <a:t>Every wind speed and wind direction requires a separate simulation</a:t>
            </a:r>
          </a:p>
        </p:txBody>
      </p:sp>
    </p:spTree>
    <p:extLst>
      <p:ext uri="{BB962C8B-B14F-4D97-AF65-F5344CB8AC3E}">
        <p14:creationId xmlns:p14="http://schemas.microsoft.com/office/powerpoint/2010/main" val="89881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CBA3CD-BEC6-4375-8235-285096DC77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231481"/>
            <a:ext cx="5410200" cy="4057650"/>
          </a:xfrm>
          <a:prstGeom prst="rect">
            <a:avLst/>
          </a:prstGeom>
        </p:spPr>
      </p:pic>
      <p:sp>
        <p:nvSpPr>
          <p:cNvPr id="5" name="Title 4">
            <a:extLst>
              <a:ext uri="{FF2B5EF4-FFF2-40B4-BE49-F238E27FC236}">
                <a16:creationId xmlns:a16="http://schemas.microsoft.com/office/drawing/2014/main" id="{46E0E098-DA63-4BEA-A60E-4D8C34A0FAD9}"/>
              </a:ext>
            </a:extLst>
          </p:cNvPr>
          <p:cNvSpPr>
            <a:spLocks noGrp="1"/>
          </p:cNvSpPr>
          <p:nvPr>
            <p:ph type="title"/>
          </p:nvPr>
        </p:nvSpPr>
        <p:spPr/>
        <p:txBody>
          <a:bodyPr/>
          <a:lstStyle/>
          <a:p>
            <a:r>
              <a:rPr lang="en-US" dirty="0"/>
              <a:t>Physical Dispersion Methods</a:t>
            </a:r>
          </a:p>
        </p:txBody>
      </p:sp>
      <p:sp>
        <p:nvSpPr>
          <p:cNvPr id="6" name="Content Placeholder 5">
            <a:extLst>
              <a:ext uri="{FF2B5EF4-FFF2-40B4-BE49-F238E27FC236}">
                <a16:creationId xmlns:a16="http://schemas.microsoft.com/office/drawing/2014/main" id="{BBD2B380-2119-40A3-B48E-EAC70DF350E7}"/>
              </a:ext>
            </a:extLst>
          </p:cNvPr>
          <p:cNvSpPr>
            <a:spLocks noGrp="1"/>
          </p:cNvSpPr>
          <p:nvPr>
            <p:ph idx="1"/>
          </p:nvPr>
        </p:nvSpPr>
        <p:spPr/>
        <p:txBody>
          <a:bodyPr/>
          <a:lstStyle/>
          <a:p>
            <a:r>
              <a:rPr lang="en-US" sz="2800" dirty="0"/>
              <a:t>Construct Scale Model of Site Building and Surroundings</a:t>
            </a:r>
          </a:p>
          <a:p>
            <a:endParaRPr lang="en-US" sz="2800" dirty="0"/>
          </a:p>
          <a:p>
            <a:r>
              <a:rPr lang="en-US" sz="2800" dirty="0"/>
              <a:t>Colorado </a:t>
            </a:r>
          </a:p>
          <a:p>
            <a:r>
              <a:rPr lang="en-US" sz="2800" dirty="0"/>
              <a:t>School of Mines </a:t>
            </a:r>
          </a:p>
          <a:p>
            <a:r>
              <a:rPr lang="en-US" sz="2800" dirty="0"/>
              <a:t>CoorsTek</a:t>
            </a:r>
          </a:p>
          <a:p>
            <a:endParaRPr lang="en-US" dirty="0"/>
          </a:p>
        </p:txBody>
      </p:sp>
    </p:spTree>
    <p:extLst>
      <p:ext uri="{BB962C8B-B14F-4D97-AF65-F5344CB8AC3E}">
        <p14:creationId xmlns:p14="http://schemas.microsoft.com/office/powerpoint/2010/main" val="3722405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E0E098-DA63-4BEA-A60E-4D8C34A0FAD9}"/>
              </a:ext>
            </a:extLst>
          </p:cNvPr>
          <p:cNvSpPr>
            <a:spLocks noGrp="1"/>
          </p:cNvSpPr>
          <p:nvPr>
            <p:ph type="title"/>
          </p:nvPr>
        </p:nvSpPr>
        <p:spPr/>
        <p:txBody>
          <a:bodyPr/>
          <a:lstStyle/>
          <a:p>
            <a:r>
              <a:rPr lang="en-US" dirty="0"/>
              <a:t>Physical Dispersion Methods</a:t>
            </a:r>
          </a:p>
        </p:txBody>
      </p:sp>
      <p:sp>
        <p:nvSpPr>
          <p:cNvPr id="6" name="Content Placeholder 5">
            <a:extLst>
              <a:ext uri="{FF2B5EF4-FFF2-40B4-BE49-F238E27FC236}">
                <a16:creationId xmlns:a16="http://schemas.microsoft.com/office/drawing/2014/main" id="{BBD2B380-2119-40A3-B48E-EAC70DF350E7}"/>
              </a:ext>
            </a:extLst>
          </p:cNvPr>
          <p:cNvSpPr>
            <a:spLocks noGrp="1"/>
          </p:cNvSpPr>
          <p:nvPr>
            <p:ph idx="1"/>
          </p:nvPr>
        </p:nvSpPr>
        <p:spPr/>
        <p:txBody>
          <a:bodyPr/>
          <a:lstStyle/>
          <a:p>
            <a:pPr eaLnBrk="0" hangingPunct="0">
              <a:defRPr/>
            </a:pPr>
            <a:r>
              <a:rPr lang="en-US" sz="2800" dirty="0"/>
              <a:t>Place in Atmospheric Boundary Layer Wind Tunnel</a:t>
            </a:r>
          </a:p>
          <a:p>
            <a:endParaRPr lang="en-US" dirty="0"/>
          </a:p>
        </p:txBody>
      </p:sp>
      <p:pic>
        <p:nvPicPr>
          <p:cNvPr id="8" name="Picture 7">
            <a:extLst>
              <a:ext uri="{FF2B5EF4-FFF2-40B4-BE49-F238E27FC236}">
                <a16:creationId xmlns:a16="http://schemas.microsoft.com/office/drawing/2014/main" id="{FC2E41F5-F9A9-4683-B0EE-12CE5D2691A6}"/>
              </a:ext>
            </a:extLst>
          </p:cNvPr>
          <p:cNvPicPr>
            <a:picLocks noChangeAspect="1"/>
          </p:cNvPicPr>
          <p:nvPr/>
        </p:nvPicPr>
        <p:blipFill>
          <a:blip r:embed="rId3"/>
          <a:stretch>
            <a:fillRect/>
          </a:stretch>
        </p:blipFill>
        <p:spPr>
          <a:xfrm>
            <a:off x="2222091" y="2209800"/>
            <a:ext cx="4788843" cy="4098925"/>
          </a:xfrm>
          <a:prstGeom prst="rect">
            <a:avLst/>
          </a:prstGeom>
        </p:spPr>
      </p:pic>
    </p:spTree>
    <p:extLst>
      <p:ext uri="{BB962C8B-B14F-4D97-AF65-F5344CB8AC3E}">
        <p14:creationId xmlns:p14="http://schemas.microsoft.com/office/powerpoint/2010/main" val="77969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E0E098-DA63-4BEA-A60E-4D8C34A0FAD9}"/>
              </a:ext>
            </a:extLst>
          </p:cNvPr>
          <p:cNvSpPr>
            <a:spLocks noGrp="1"/>
          </p:cNvSpPr>
          <p:nvPr>
            <p:ph type="title"/>
          </p:nvPr>
        </p:nvSpPr>
        <p:spPr/>
        <p:txBody>
          <a:bodyPr/>
          <a:lstStyle/>
          <a:p>
            <a:r>
              <a:rPr lang="en-US" dirty="0"/>
              <a:t>Physical Dispersion Methods</a:t>
            </a:r>
          </a:p>
        </p:txBody>
      </p:sp>
      <p:sp>
        <p:nvSpPr>
          <p:cNvPr id="6" name="Content Placeholder 5">
            <a:extLst>
              <a:ext uri="{FF2B5EF4-FFF2-40B4-BE49-F238E27FC236}">
                <a16:creationId xmlns:a16="http://schemas.microsoft.com/office/drawing/2014/main" id="{BBD2B380-2119-40A3-B48E-EAC70DF350E7}"/>
              </a:ext>
            </a:extLst>
          </p:cNvPr>
          <p:cNvSpPr>
            <a:spLocks noGrp="1"/>
          </p:cNvSpPr>
          <p:nvPr>
            <p:ph idx="1"/>
          </p:nvPr>
        </p:nvSpPr>
        <p:spPr/>
        <p:txBody>
          <a:bodyPr/>
          <a:lstStyle/>
          <a:p>
            <a:pPr eaLnBrk="0" hangingPunct="0">
              <a:defRPr/>
            </a:pPr>
            <a:r>
              <a:rPr lang="en-US" sz="2800" dirty="0"/>
              <a:t>Concentration Measurements in Atmospheric Boundary Layer Wind Tunnel</a:t>
            </a:r>
          </a:p>
          <a:p>
            <a:endParaRPr lang="en-US" dirty="0"/>
          </a:p>
        </p:txBody>
      </p:sp>
      <p:pic>
        <p:nvPicPr>
          <p:cNvPr id="7" name="2527 run 3.avi">
            <a:hlinkClick r:id="" action="ppaction://media"/>
            <a:extLst>
              <a:ext uri="{FF2B5EF4-FFF2-40B4-BE49-F238E27FC236}">
                <a16:creationId xmlns:a16="http://schemas.microsoft.com/office/drawing/2014/main" id="{12266F0C-A494-443C-8C83-F0BF17E41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683002"/>
            <a:ext cx="5907148" cy="362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a:extLst>
              <a:ext uri="{FF2B5EF4-FFF2-40B4-BE49-F238E27FC236}">
                <a16:creationId xmlns:a16="http://schemas.microsoft.com/office/drawing/2014/main" id="{C1497EF2-9F6E-4C82-AE16-7B45DEE31A4F}"/>
              </a:ext>
            </a:extLst>
          </p:cNvPr>
          <p:cNvSpPr txBox="1">
            <a:spLocks noChangeArrowheads="1"/>
          </p:cNvSpPr>
          <p:nvPr/>
        </p:nvSpPr>
        <p:spPr bwMode="auto">
          <a:xfrm>
            <a:off x="6936039" y="2665585"/>
            <a:ext cx="175076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5F5F5F"/>
                </a:solidFill>
                <a:latin typeface="Calibri" pitchFamily="34" charset="0"/>
              </a:defRPr>
            </a:lvl1pPr>
            <a:lvl2pPr marL="742950" indent="-285750" eaLnBrk="0" hangingPunct="0">
              <a:spcBef>
                <a:spcPct val="20000"/>
              </a:spcBef>
              <a:buChar char="–"/>
              <a:defRPr sz="2800">
                <a:solidFill>
                  <a:srgbClr val="5F5F5F"/>
                </a:solidFill>
                <a:latin typeface="Calibri" pitchFamily="34" charset="0"/>
              </a:defRPr>
            </a:lvl2pPr>
            <a:lvl3pPr marL="1143000" indent="-228600" eaLnBrk="0" hangingPunct="0">
              <a:spcBef>
                <a:spcPct val="20000"/>
              </a:spcBef>
              <a:buChar char="•"/>
              <a:defRPr sz="2400">
                <a:solidFill>
                  <a:srgbClr val="5F5F5F"/>
                </a:solidFill>
                <a:latin typeface="Calibri" pitchFamily="34" charset="0"/>
              </a:defRPr>
            </a:lvl3pPr>
            <a:lvl4pPr marL="1600200" indent="-228600" eaLnBrk="0" hangingPunct="0">
              <a:spcBef>
                <a:spcPct val="20000"/>
              </a:spcBef>
              <a:buChar char="–"/>
              <a:defRPr sz="2000">
                <a:solidFill>
                  <a:srgbClr val="5F5F5F"/>
                </a:solidFill>
                <a:latin typeface="Calibri" pitchFamily="34" charset="0"/>
              </a:defRPr>
            </a:lvl4pPr>
            <a:lvl5pPr marL="2057400" indent="-228600" eaLnBrk="0" hangingPunct="0">
              <a:spcBef>
                <a:spcPct val="20000"/>
              </a:spcBef>
              <a:buChar char="»"/>
              <a:defRPr sz="2000">
                <a:solidFill>
                  <a:srgbClr val="5F5F5F"/>
                </a:solidFill>
                <a:latin typeface="Calibri" pitchFamily="34" charset="0"/>
              </a:defRPr>
            </a:lvl5pPr>
            <a:lvl6pPr marL="2514600" indent="-228600" eaLnBrk="0" fontAlgn="base" hangingPunct="0">
              <a:spcBef>
                <a:spcPct val="20000"/>
              </a:spcBef>
              <a:spcAft>
                <a:spcPct val="0"/>
              </a:spcAft>
              <a:buChar char="»"/>
              <a:defRPr sz="2000">
                <a:solidFill>
                  <a:srgbClr val="5F5F5F"/>
                </a:solidFill>
                <a:latin typeface="Calibri" pitchFamily="34" charset="0"/>
              </a:defRPr>
            </a:lvl6pPr>
            <a:lvl7pPr marL="2971800" indent="-228600" eaLnBrk="0" fontAlgn="base" hangingPunct="0">
              <a:spcBef>
                <a:spcPct val="20000"/>
              </a:spcBef>
              <a:spcAft>
                <a:spcPct val="0"/>
              </a:spcAft>
              <a:buChar char="»"/>
              <a:defRPr sz="2000">
                <a:solidFill>
                  <a:srgbClr val="5F5F5F"/>
                </a:solidFill>
                <a:latin typeface="Calibri" pitchFamily="34" charset="0"/>
              </a:defRPr>
            </a:lvl7pPr>
            <a:lvl8pPr marL="3429000" indent="-228600" eaLnBrk="0" fontAlgn="base" hangingPunct="0">
              <a:spcBef>
                <a:spcPct val="20000"/>
              </a:spcBef>
              <a:spcAft>
                <a:spcPct val="0"/>
              </a:spcAft>
              <a:buChar char="»"/>
              <a:defRPr sz="2000">
                <a:solidFill>
                  <a:srgbClr val="5F5F5F"/>
                </a:solidFill>
                <a:latin typeface="Calibri" pitchFamily="34" charset="0"/>
              </a:defRPr>
            </a:lvl8pPr>
            <a:lvl9pPr marL="3886200" indent="-228600" eaLnBrk="0" fontAlgn="base" hangingPunct="0">
              <a:spcBef>
                <a:spcPct val="20000"/>
              </a:spcBef>
              <a:spcAft>
                <a:spcPct val="0"/>
              </a:spcAft>
              <a:buChar char="»"/>
              <a:defRPr sz="2000">
                <a:solidFill>
                  <a:srgbClr val="5F5F5F"/>
                </a:solidFill>
                <a:latin typeface="Calibri" pitchFamily="34" charset="0"/>
              </a:defRPr>
            </a:lvl9pPr>
          </a:lstStyle>
          <a:p>
            <a:pPr>
              <a:spcBef>
                <a:spcPct val="0"/>
              </a:spcBef>
              <a:buFontTx/>
              <a:buNone/>
            </a:pPr>
            <a:r>
              <a:rPr lang="en-US" altLang="en-US" sz="2000" dirty="0"/>
              <a:t>Tracer gas   released from stack</a:t>
            </a:r>
          </a:p>
        </p:txBody>
      </p:sp>
      <p:sp>
        <p:nvSpPr>
          <p:cNvPr id="13" name="Text Box 5">
            <a:extLst>
              <a:ext uri="{FF2B5EF4-FFF2-40B4-BE49-F238E27FC236}">
                <a16:creationId xmlns:a16="http://schemas.microsoft.com/office/drawing/2014/main" id="{42F54B04-2B9A-4B41-ADB3-48DB9886EEAC}"/>
              </a:ext>
            </a:extLst>
          </p:cNvPr>
          <p:cNvSpPr txBox="1">
            <a:spLocks noChangeArrowheads="1"/>
          </p:cNvSpPr>
          <p:nvPr/>
        </p:nvSpPr>
        <p:spPr bwMode="auto">
          <a:xfrm>
            <a:off x="0" y="4419600"/>
            <a:ext cx="25000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rgbClr val="5F5F5F"/>
                </a:solidFill>
                <a:latin typeface="Calibri" pitchFamily="34" charset="0"/>
              </a:defRPr>
            </a:lvl1pPr>
            <a:lvl2pPr marL="742950" indent="-285750" eaLnBrk="0" hangingPunct="0">
              <a:spcBef>
                <a:spcPct val="20000"/>
              </a:spcBef>
              <a:buChar char="–"/>
              <a:defRPr sz="2800">
                <a:solidFill>
                  <a:srgbClr val="5F5F5F"/>
                </a:solidFill>
                <a:latin typeface="Calibri" pitchFamily="34" charset="0"/>
              </a:defRPr>
            </a:lvl2pPr>
            <a:lvl3pPr marL="1143000" indent="-228600" eaLnBrk="0" hangingPunct="0">
              <a:spcBef>
                <a:spcPct val="20000"/>
              </a:spcBef>
              <a:buChar char="•"/>
              <a:defRPr sz="2400">
                <a:solidFill>
                  <a:srgbClr val="5F5F5F"/>
                </a:solidFill>
                <a:latin typeface="Calibri" pitchFamily="34" charset="0"/>
              </a:defRPr>
            </a:lvl3pPr>
            <a:lvl4pPr marL="1600200" indent="-228600" eaLnBrk="0" hangingPunct="0">
              <a:spcBef>
                <a:spcPct val="20000"/>
              </a:spcBef>
              <a:buChar char="–"/>
              <a:defRPr sz="2000">
                <a:solidFill>
                  <a:srgbClr val="5F5F5F"/>
                </a:solidFill>
                <a:latin typeface="Calibri" pitchFamily="34" charset="0"/>
              </a:defRPr>
            </a:lvl4pPr>
            <a:lvl5pPr marL="2057400" indent="-228600" eaLnBrk="0" hangingPunct="0">
              <a:spcBef>
                <a:spcPct val="20000"/>
              </a:spcBef>
              <a:buChar char="»"/>
              <a:defRPr sz="2000">
                <a:solidFill>
                  <a:srgbClr val="5F5F5F"/>
                </a:solidFill>
                <a:latin typeface="Calibri" pitchFamily="34" charset="0"/>
              </a:defRPr>
            </a:lvl5pPr>
            <a:lvl6pPr marL="2514600" indent="-228600" eaLnBrk="0" fontAlgn="base" hangingPunct="0">
              <a:spcBef>
                <a:spcPct val="20000"/>
              </a:spcBef>
              <a:spcAft>
                <a:spcPct val="0"/>
              </a:spcAft>
              <a:buChar char="»"/>
              <a:defRPr sz="2000">
                <a:solidFill>
                  <a:srgbClr val="5F5F5F"/>
                </a:solidFill>
                <a:latin typeface="Calibri" pitchFamily="34" charset="0"/>
              </a:defRPr>
            </a:lvl6pPr>
            <a:lvl7pPr marL="2971800" indent="-228600" eaLnBrk="0" fontAlgn="base" hangingPunct="0">
              <a:spcBef>
                <a:spcPct val="20000"/>
              </a:spcBef>
              <a:spcAft>
                <a:spcPct val="0"/>
              </a:spcAft>
              <a:buChar char="»"/>
              <a:defRPr sz="2000">
                <a:solidFill>
                  <a:srgbClr val="5F5F5F"/>
                </a:solidFill>
                <a:latin typeface="Calibri" pitchFamily="34" charset="0"/>
              </a:defRPr>
            </a:lvl7pPr>
            <a:lvl8pPr marL="3429000" indent="-228600" eaLnBrk="0" fontAlgn="base" hangingPunct="0">
              <a:spcBef>
                <a:spcPct val="20000"/>
              </a:spcBef>
              <a:spcAft>
                <a:spcPct val="0"/>
              </a:spcAft>
              <a:buChar char="»"/>
              <a:defRPr sz="2000">
                <a:solidFill>
                  <a:srgbClr val="5F5F5F"/>
                </a:solidFill>
                <a:latin typeface="Calibri" pitchFamily="34" charset="0"/>
              </a:defRPr>
            </a:lvl8pPr>
            <a:lvl9pPr marL="3886200" indent="-228600" eaLnBrk="0" fontAlgn="base" hangingPunct="0">
              <a:spcBef>
                <a:spcPct val="20000"/>
              </a:spcBef>
              <a:spcAft>
                <a:spcPct val="0"/>
              </a:spcAft>
              <a:buChar char="»"/>
              <a:defRPr sz="2000">
                <a:solidFill>
                  <a:srgbClr val="5F5F5F"/>
                </a:solidFill>
                <a:latin typeface="Calibri" pitchFamily="34" charset="0"/>
              </a:defRPr>
            </a:lvl9pPr>
          </a:lstStyle>
          <a:p>
            <a:pPr algn="r">
              <a:spcBef>
                <a:spcPct val="0"/>
              </a:spcBef>
              <a:buFontTx/>
              <a:buNone/>
            </a:pPr>
            <a:r>
              <a:rPr lang="en-US" altLang="en-US" sz="2400" dirty="0"/>
              <a:t>Sample withdrawn from intake</a:t>
            </a:r>
          </a:p>
        </p:txBody>
      </p:sp>
      <p:cxnSp>
        <p:nvCxnSpPr>
          <p:cNvPr id="3" name="Straight Arrow Connector 2">
            <a:extLst>
              <a:ext uri="{FF2B5EF4-FFF2-40B4-BE49-F238E27FC236}">
                <a16:creationId xmlns:a16="http://schemas.microsoft.com/office/drawing/2014/main" id="{883E9D59-4CA6-4807-ADC5-D8A35D390101}"/>
              </a:ext>
            </a:extLst>
          </p:cNvPr>
          <p:cNvCxnSpPr>
            <a:stCxn id="9" idx="2"/>
          </p:cNvCxnSpPr>
          <p:nvPr/>
        </p:nvCxnSpPr>
        <p:spPr>
          <a:xfrm flipH="1">
            <a:off x="7620000" y="3681248"/>
            <a:ext cx="191420" cy="814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38570D7-4905-467B-9661-604A2786438F}"/>
              </a:ext>
            </a:extLst>
          </p:cNvPr>
          <p:cNvCxnSpPr>
            <a:cxnSpLocks/>
          </p:cNvCxnSpPr>
          <p:nvPr/>
        </p:nvCxnSpPr>
        <p:spPr>
          <a:xfrm flipV="1">
            <a:off x="2667000" y="4191000"/>
            <a:ext cx="685800" cy="644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88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5E5A-6151-495D-A3F7-44024EBBD3F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DF1F42B-7BBA-4646-A653-937EC74BBE19}"/>
              </a:ext>
            </a:extLst>
          </p:cNvPr>
          <p:cNvSpPr>
            <a:spLocks noGrp="1"/>
          </p:cNvSpPr>
          <p:nvPr>
            <p:ph idx="1"/>
          </p:nvPr>
        </p:nvSpPr>
        <p:spPr/>
        <p:txBody>
          <a:bodyPr/>
          <a:lstStyle/>
          <a:p>
            <a:pPr marL="457200" indent="-457200">
              <a:spcAft>
                <a:spcPts val="600"/>
              </a:spcAft>
              <a:buFont typeface="Arial" panose="020B0604020202020204" pitchFamily="34" charset="0"/>
              <a:buChar char="•"/>
            </a:pPr>
            <a:r>
              <a:rPr lang="en-US" sz="3150" dirty="0"/>
              <a:t>Describe the problem of effluent dispersion within a turbulent flow field</a:t>
            </a:r>
          </a:p>
          <a:p>
            <a:pPr marL="457200" indent="-457200">
              <a:spcAft>
                <a:spcPts val="600"/>
              </a:spcAft>
              <a:buFont typeface="Arial" panose="020B0604020202020204" pitchFamily="34" charset="0"/>
              <a:buChar char="•"/>
            </a:pPr>
            <a:r>
              <a:rPr lang="en-US" sz="3150" dirty="0"/>
              <a:t>Review the types of dispersion models that are available</a:t>
            </a:r>
          </a:p>
          <a:p>
            <a:pPr marL="457200" indent="-457200">
              <a:spcAft>
                <a:spcPts val="600"/>
              </a:spcAft>
              <a:buFont typeface="Arial" panose="020B0604020202020204" pitchFamily="34" charset="0"/>
              <a:buChar char="•"/>
            </a:pPr>
            <a:r>
              <a:rPr lang="en-US" sz="3150" dirty="0"/>
              <a:t>Explain the strengths and weaknesses of each simulation technique</a:t>
            </a:r>
          </a:p>
          <a:p>
            <a:pPr marL="457200" indent="-457200">
              <a:spcAft>
                <a:spcPts val="600"/>
              </a:spcAft>
              <a:buFont typeface="Arial" panose="020B0604020202020204" pitchFamily="34" charset="0"/>
              <a:buChar char="•"/>
            </a:pPr>
            <a:r>
              <a:rPr lang="en-US" sz="3150" dirty="0"/>
              <a:t>Define which is most appropriate for a given application</a:t>
            </a:r>
          </a:p>
          <a:p>
            <a:endParaRPr lang="en-US" dirty="0"/>
          </a:p>
        </p:txBody>
      </p:sp>
    </p:spTree>
    <p:extLst>
      <p:ext uri="{BB962C8B-B14F-4D97-AF65-F5344CB8AC3E}">
        <p14:creationId xmlns:p14="http://schemas.microsoft.com/office/powerpoint/2010/main" val="3109646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66ABC7-E86D-4C85-AFCA-FC2417F57C9B}"/>
              </a:ext>
            </a:extLst>
          </p:cNvPr>
          <p:cNvSpPr txBox="1">
            <a:spLocks noChangeArrowheads="1"/>
          </p:cNvSpPr>
          <p:nvPr/>
        </p:nvSpPr>
        <p:spPr bwMode="auto">
          <a:xfrm>
            <a:off x="457200" y="1633736"/>
            <a:ext cx="8676456" cy="576064"/>
          </a:xfrm>
          <a:prstGeom prst="rect">
            <a:avLst/>
          </a:prstGeom>
          <a:noFill/>
          <a:ln w="9525">
            <a:noFill/>
            <a:miter lim="800000"/>
            <a:headEnd/>
            <a:tailEnd/>
          </a:ln>
        </p:spPr>
        <p:txBody>
          <a:bodyPr anchor="ctr"/>
          <a:lstStyle>
            <a:lvl1pPr algn="l" rtl="0" eaLnBrk="1" fontAlgn="base" hangingPunct="1">
              <a:spcBef>
                <a:spcPct val="0"/>
              </a:spcBef>
              <a:spcAft>
                <a:spcPct val="0"/>
              </a:spcAft>
              <a:defRPr sz="2800" b="1">
                <a:solidFill>
                  <a:srgbClr val="5F5F5F"/>
                </a:solidFill>
                <a:latin typeface="Arial Narrow" pitchFamily="34" charset="0"/>
                <a:ea typeface="+mj-ea"/>
                <a:cs typeface="+mj-cs"/>
              </a:defRPr>
            </a:lvl1pPr>
            <a:lvl2pPr algn="l" rtl="0" eaLnBrk="1" fontAlgn="base" hangingPunct="1">
              <a:spcBef>
                <a:spcPct val="0"/>
              </a:spcBef>
              <a:spcAft>
                <a:spcPct val="0"/>
              </a:spcAft>
              <a:defRPr sz="2800" b="1">
                <a:solidFill>
                  <a:srgbClr val="5F5F5F"/>
                </a:solidFill>
                <a:latin typeface="Arial Narrow" pitchFamily="34" charset="0"/>
              </a:defRPr>
            </a:lvl2pPr>
            <a:lvl3pPr algn="l" rtl="0" eaLnBrk="1" fontAlgn="base" hangingPunct="1">
              <a:spcBef>
                <a:spcPct val="0"/>
              </a:spcBef>
              <a:spcAft>
                <a:spcPct val="0"/>
              </a:spcAft>
              <a:defRPr sz="2800" b="1">
                <a:solidFill>
                  <a:srgbClr val="5F5F5F"/>
                </a:solidFill>
                <a:latin typeface="Arial Narrow" pitchFamily="34" charset="0"/>
              </a:defRPr>
            </a:lvl3pPr>
            <a:lvl4pPr algn="l" rtl="0" eaLnBrk="1" fontAlgn="base" hangingPunct="1">
              <a:spcBef>
                <a:spcPct val="0"/>
              </a:spcBef>
              <a:spcAft>
                <a:spcPct val="0"/>
              </a:spcAft>
              <a:defRPr sz="2800" b="1">
                <a:solidFill>
                  <a:srgbClr val="5F5F5F"/>
                </a:solidFill>
                <a:latin typeface="Arial Narrow" pitchFamily="34" charset="0"/>
              </a:defRPr>
            </a:lvl4pPr>
            <a:lvl5pPr algn="l" rtl="0" eaLnBrk="1" fontAlgn="base" hangingPunct="1">
              <a:spcBef>
                <a:spcPct val="0"/>
              </a:spcBef>
              <a:spcAft>
                <a:spcPct val="0"/>
              </a:spcAft>
              <a:defRPr sz="2800" b="1">
                <a:solidFill>
                  <a:srgbClr val="5F5F5F"/>
                </a:solidFill>
                <a:latin typeface="Arial Narrow" pitchFamily="34" charset="0"/>
              </a:defRPr>
            </a:lvl5pPr>
            <a:lvl6pPr marL="457200" algn="l" rtl="0" eaLnBrk="1" fontAlgn="base" hangingPunct="1">
              <a:spcBef>
                <a:spcPct val="0"/>
              </a:spcBef>
              <a:spcAft>
                <a:spcPct val="0"/>
              </a:spcAft>
              <a:defRPr sz="2400" b="1">
                <a:solidFill>
                  <a:srgbClr val="5F5F5F"/>
                </a:solidFill>
                <a:latin typeface="Verdana" pitchFamily="34" charset="0"/>
              </a:defRPr>
            </a:lvl6pPr>
            <a:lvl7pPr marL="914400" algn="l" rtl="0" eaLnBrk="1" fontAlgn="base" hangingPunct="1">
              <a:spcBef>
                <a:spcPct val="0"/>
              </a:spcBef>
              <a:spcAft>
                <a:spcPct val="0"/>
              </a:spcAft>
              <a:defRPr sz="2400" b="1">
                <a:solidFill>
                  <a:srgbClr val="5F5F5F"/>
                </a:solidFill>
                <a:latin typeface="Verdana" pitchFamily="34" charset="0"/>
              </a:defRPr>
            </a:lvl7pPr>
            <a:lvl8pPr marL="1371600" algn="l" rtl="0" eaLnBrk="1" fontAlgn="base" hangingPunct="1">
              <a:spcBef>
                <a:spcPct val="0"/>
              </a:spcBef>
              <a:spcAft>
                <a:spcPct val="0"/>
              </a:spcAft>
              <a:defRPr sz="2400" b="1">
                <a:solidFill>
                  <a:srgbClr val="5F5F5F"/>
                </a:solidFill>
                <a:latin typeface="Verdana" pitchFamily="34" charset="0"/>
              </a:defRPr>
            </a:lvl8pPr>
            <a:lvl9pPr marL="1828800" algn="l" rtl="0" eaLnBrk="1" fontAlgn="base" hangingPunct="1">
              <a:spcBef>
                <a:spcPct val="0"/>
              </a:spcBef>
              <a:spcAft>
                <a:spcPct val="0"/>
              </a:spcAft>
              <a:defRPr sz="2400" b="1">
                <a:solidFill>
                  <a:srgbClr val="5F5F5F"/>
                </a:solidFill>
                <a:latin typeface="Verdana" pitchFamily="34" charset="0"/>
              </a:defRPr>
            </a:lvl9pPr>
          </a:lstStyle>
          <a:p>
            <a:pPr eaLnBrk="0" hangingPunct="0">
              <a:spcBef>
                <a:spcPct val="20000"/>
              </a:spcBef>
              <a:defRPr/>
            </a:pPr>
            <a:r>
              <a:rPr lang="en-US" b="0" dirty="0">
                <a:latin typeface="Calibri" panose="020F0502020204030204" pitchFamily="34" charset="0"/>
                <a:ea typeface="+mn-ea"/>
                <a:cs typeface="+mn-cs"/>
              </a:rPr>
              <a:t>Develop Concentration Profiles of C/m vs. WS and WD</a:t>
            </a:r>
          </a:p>
        </p:txBody>
      </p:sp>
      <p:pic>
        <p:nvPicPr>
          <p:cNvPr id="3" name="Picture 2">
            <a:extLst>
              <a:ext uri="{FF2B5EF4-FFF2-40B4-BE49-F238E27FC236}">
                <a16:creationId xmlns:a16="http://schemas.microsoft.com/office/drawing/2014/main" id="{B6FE9869-5BF7-4791-AFD4-65EFE89E3F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0" b="1825"/>
          <a:stretch/>
        </p:blipFill>
        <p:spPr bwMode="auto">
          <a:xfrm>
            <a:off x="4572000" y="2346960"/>
            <a:ext cx="4248150"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BB6B5858-03ED-432A-BDC9-171EE750CBB1}"/>
              </a:ext>
            </a:extLst>
          </p:cNvPr>
          <p:cNvPicPr>
            <a:picLocks noChangeAspect="1"/>
          </p:cNvPicPr>
          <p:nvPr/>
        </p:nvPicPr>
        <p:blipFill rotWithShape="1">
          <a:blip r:embed="rId4">
            <a:extLst>
              <a:ext uri="{28A0092B-C50C-407E-A947-70E740481C1C}">
                <a14:useLocalDpi xmlns:a14="http://schemas.microsoft.com/office/drawing/2010/main" val="0"/>
              </a:ext>
            </a:extLst>
          </a:blip>
          <a:srcRect l="1046" t="353" r="-1046" b="1119"/>
          <a:stretch/>
        </p:blipFill>
        <p:spPr>
          <a:xfrm>
            <a:off x="301752" y="2346960"/>
            <a:ext cx="4315427" cy="2834640"/>
          </a:xfrm>
          <a:prstGeom prst="rect">
            <a:avLst/>
          </a:prstGeom>
        </p:spPr>
      </p:pic>
      <p:sp>
        <p:nvSpPr>
          <p:cNvPr id="5" name="TextBox 4">
            <a:extLst>
              <a:ext uri="{FF2B5EF4-FFF2-40B4-BE49-F238E27FC236}">
                <a16:creationId xmlns:a16="http://schemas.microsoft.com/office/drawing/2014/main" id="{F0841574-BB1F-4EC7-875E-F28CE612F5E1}"/>
              </a:ext>
            </a:extLst>
          </p:cNvPr>
          <p:cNvSpPr txBox="1"/>
          <p:nvPr/>
        </p:nvSpPr>
        <p:spPr>
          <a:xfrm>
            <a:off x="807485" y="5452394"/>
            <a:ext cx="3307315" cy="707886"/>
          </a:xfrm>
          <a:prstGeom prst="rect">
            <a:avLst/>
          </a:prstGeom>
          <a:noFill/>
        </p:spPr>
        <p:txBody>
          <a:bodyPr wrap="square" rtlCol="0">
            <a:spAutoFit/>
          </a:bodyPr>
          <a:lstStyle/>
          <a:p>
            <a:pPr algn="ctr"/>
            <a:r>
              <a:rPr lang="en-US" sz="2000" dirty="0">
                <a:solidFill>
                  <a:srgbClr val="5F5F5F"/>
                </a:solidFill>
                <a:latin typeface="Calibri" panose="020F0502020204030204" pitchFamily="34" charset="0"/>
              </a:rPr>
              <a:t>C/m vs. Wind Direction for various Wind Speeds</a:t>
            </a:r>
            <a:endParaRPr lang="en-US" sz="2800" dirty="0">
              <a:solidFill>
                <a:srgbClr val="5F5F5F"/>
              </a:solidFill>
              <a:latin typeface="Calibri" panose="020F0502020204030204" pitchFamily="34" charset="0"/>
            </a:endParaRPr>
          </a:p>
        </p:txBody>
      </p:sp>
      <p:sp>
        <p:nvSpPr>
          <p:cNvPr id="6" name="TextBox 5">
            <a:extLst>
              <a:ext uri="{FF2B5EF4-FFF2-40B4-BE49-F238E27FC236}">
                <a16:creationId xmlns:a16="http://schemas.microsoft.com/office/drawing/2014/main" id="{181AD1D0-FC98-4D24-AFA9-1DB5DB5E5846}"/>
              </a:ext>
            </a:extLst>
          </p:cNvPr>
          <p:cNvSpPr txBox="1"/>
          <p:nvPr/>
        </p:nvSpPr>
        <p:spPr>
          <a:xfrm>
            <a:off x="4998485" y="5464314"/>
            <a:ext cx="3307315" cy="707886"/>
          </a:xfrm>
          <a:prstGeom prst="rect">
            <a:avLst/>
          </a:prstGeom>
          <a:noFill/>
        </p:spPr>
        <p:txBody>
          <a:bodyPr wrap="square" rtlCol="0">
            <a:spAutoFit/>
          </a:bodyPr>
          <a:lstStyle/>
          <a:p>
            <a:pPr algn="ctr"/>
            <a:r>
              <a:rPr lang="en-US" sz="2000" dirty="0">
                <a:solidFill>
                  <a:srgbClr val="5F5F5F"/>
                </a:solidFill>
                <a:latin typeface="Calibri" panose="020F0502020204030204" pitchFamily="34" charset="0"/>
              </a:rPr>
              <a:t>C/m vs. Wind Speeds for various Wind Directions</a:t>
            </a:r>
          </a:p>
        </p:txBody>
      </p:sp>
      <p:sp>
        <p:nvSpPr>
          <p:cNvPr id="8" name="Title 4">
            <a:extLst>
              <a:ext uri="{FF2B5EF4-FFF2-40B4-BE49-F238E27FC236}">
                <a16:creationId xmlns:a16="http://schemas.microsoft.com/office/drawing/2014/main" id="{2C1F6F89-674B-470F-89A5-8E47A694FB8A}"/>
              </a:ext>
            </a:extLst>
          </p:cNvPr>
          <p:cNvSpPr>
            <a:spLocks noGrp="1"/>
          </p:cNvSpPr>
          <p:nvPr>
            <p:ph type="title"/>
          </p:nvPr>
        </p:nvSpPr>
        <p:spPr>
          <a:xfrm>
            <a:off x="457200" y="274638"/>
            <a:ext cx="8229600" cy="1143000"/>
          </a:xfrm>
        </p:spPr>
        <p:txBody>
          <a:bodyPr/>
          <a:lstStyle/>
          <a:p>
            <a:r>
              <a:rPr lang="en-US" dirty="0"/>
              <a:t>Physical Dispersion Methods</a:t>
            </a:r>
          </a:p>
        </p:txBody>
      </p:sp>
    </p:spTree>
    <p:extLst>
      <p:ext uri="{BB962C8B-B14F-4D97-AF65-F5344CB8AC3E}">
        <p14:creationId xmlns:p14="http://schemas.microsoft.com/office/powerpoint/2010/main" val="287699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6579-3527-497E-BAF3-0A1B0A1BAF97}"/>
              </a:ext>
            </a:extLst>
          </p:cNvPr>
          <p:cNvSpPr>
            <a:spLocks noGrp="1"/>
          </p:cNvSpPr>
          <p:nvPr>
            <p:ph type="title"/>
          </p:nvPr>
        </p:nvSpPr>
        <p:spPr>
          <a:xfrm>
            <a:off x="457200" y="274638"/>
            <a:ext cx="8458200" cy="1143000"/>
          </a:xfrm>
        </p:spPr>
        <p:txBody>
          <a:bodyPr/>
          <a:lstStyle/>
          <a:p>
            <a:r>
              <a:rPr lang="en-US" dirty="0"/>
              <a:t>Physical Dispersion Methods</a:t>
            </a:r>
          </a:p>
        </p:txBody>
      </p:sp>
      <p:sp>
        <p:nvSpPr>
          <p:cNvPr id="4" name="Content Placeholder 3">
            <a:extLst>
              <a:ext uri="{FF2B5EF4-FFF2-40B4-BE49-F238E27FC236}">
                <a16:creationId xmlns:a16="http://schemas.microsoft.com/office/drawing/2014/main" id="{5BE6398A-09E1-47DD-9ABE-81ED941490F4}"/>
              </a:ext>
            </a:extLst>
          </p:cNvPr>
          <p:cNvSpPr>
            <a:spLocks noGrp="1"/>
          </p:cNvSpPr>
          <p:nvPr>
            <p:ph sz="half" idx="1"/>
          </p:nvPr>
        </p:nvSpPr>
        <p:spPr/>
        <p:txBody>
          <a:bodyPr/>
          <a:lstStyle/>
          <a:p>
            <a:pPr marL="0" indent="0">
              <a:buNone/>
            </a:pPr>
            <a:r>
              <a:rPr lang="en-US" dirty="0"/>
              <a:t>Pros:</a:t>
            </a:r>
          </a:p>
          <a:p>
            <a:r>
              <a:rPr lang="en-US" sz="2400" dirty="0"/>
              <a:t>Accurate simulation of air flow patterns around complex buildings</a:t>
            </a:r>
          </a:p>
          <a:p>
            <a:r>
              <a:rPr lang="en-US" sz="2400" dirty="0"/>
              <a:t>Can evaluate impact of screens, stack shape, and other reasonably small structures</a:t>
            </a:r>
          </a:p>
          <a:p>
            <a:r>
              <a:rPr lang="en-US" sz="2400" dirty="0"/>
              <a:t>Multiple wind speeds and wind directions can be readily modeled</a:t>
            </a:r>
          </a:p>
        </p:txBody>
      </p:sp>
      <p:sp>
        <p:nvSpPr>
          <p:cNvPr id="5" name="Content Placeholder 4">
            <a:extLst>
              <a:ext uri="{FF2B5EF4-FFF2-40B4-BE49-F238E27FC236}">
                <a16:creationId xmlns:a16="http://schemas.microsoft.com/office/drawing/2014/main" id="{9C4F140D-9CDF-4E96-98B6-133D2ED4ACBD}"/>
              </a:ext>
            </a:extLst>
          </p:cNvPr>
          <p:cNvSpPr>
            <a:spLocks noGrp="1"/>
          </p:cNvSpPr>
          <p:nvPr>
            <p:ph sz="half" idx="2"/>
          </p:nvPr>
        </p:nvSpPr>
        <p:spPr>
          <a:xfrm>
            <a:off x="4495800" y="1600200"/>
            <a:ext cx="4419600" cy="4525963"/>
          </a:xfrm>
        </p:spPr>
        <p:txBody>
          <a:bodyPr/>
          <a:lstStyle/>
          <a:p>
            <a:pPr marL="0" indent="0">
              <a:buNone/>
            </a:pPr>
            <a:r>
              <a:rPr lang="en-US" dirty="0"/>
              <a:t>Cons:</a:t>
            </a:r>
          </a:p>
          <a:p>
            <a:r>
              <a:rPr lang="en-US" sz="2400" dirty="0"/>
              <a:t>Size of wind tunnel limits the sizes (scales) of objects</a:t>
            </a:r>
          </a:p>
          <a:p>
            <a:r>
              <a:rPr lang="en-US" sz="2400" dirty="0"/>
              <a:t>Discrete sampling rather than entire flow field (flow visualization can be misleading)</a:t>
            </a:r>
          </a:p>
          <a:p>
            <a:r>
              <a:rPr lang="en-US" sz="2400" dirty="0"/>
              <a:t>Atmospheric Stability and thermal impact difficult to model</a:t>
            </a:r>
          </a:p>
        </p:txBody>
      </p:sp>
    </p:spTree>
    <p:extLst>
      <p:ext uri="{BB962C8B-B14F-4D97-AF65-F5344CB8AC3E}">
        <p14:creationId xmlns:p14="http://schemas.microsoft.com/office/powerpoint/2010/main" val="3867931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6B4E-178E-42F0-B5F2-FAA691BED66F}"/>
              </a:ext>
            </a:extLst>
          </p:cNvPr>
          <p:cNvSpPr>
            <a:spLocks noGrp="1"/>
          </p:cNvSpPr>
          <p:nvPr>
            <p:ph type="title"/>
          </p:nvPr>
        </p:nvSpPr>
        <p:spPr/>
        <p:txBody>
          <a:bodyPr/>
          <a:lstStyle/>
          <a:p>
            <a:r>
              <a:rPr lang="en-US" dirty="0"/>
              <a:t>Conclusions</a:t>
            </a:r>
          </a:p>
        </p:txBody>
      </p:sp>
      <p:sp>
        <p:nvSpPr>
          <p:cNvPr id="5" name="Content Placeholder 4">
            <a:extLst>
              <a:ext uri="{FF2B5EF4-FFF2-40B4-BE49-F238E27FC236}">
                <a16:creationId xmlns:a16="http://schemas.microsoft.com/office/drawing/2014/main" id="{0DCFE736-7DBE-49D6-B410-A3A15250E74F}"/>
              </a:ext>
            </a:extLst>
          </p:cNvPr>
          <p:cNvSpPr>
            <a:spLocks noGrp="1"/>
          </p:cNvSpPr>
          <p:nvPr>
            <p:ph idx="1"/>
          </p:nvPr>
        </p:nvSpPr>
        <p:spPr/>
        <p:txBody>
          <a:bodyPr/>
          <a:lstStyle/>
          <a:p>
            <a:r>
              <a:rPr lang="en-US" dirty="0"/>
              <a:t>Graphical Method</a:t>
            </a:r>
          </a:p>
          <a:p>
            <a:pPr marL="457200" indent="-457200">
              <a:buFont typeface="Arial" panose="020B0604020202020204" pitchFamily="34" charset="0"/>
              <a:buChar char="•"/>
            </a:pPr>
            <a:r>
              <a:rPr lang="en-US" sz="2400" dirty="0"/>
              <a:t>Use only as a first cut for estimating stack height and location</a:t>
            </a:r>
          </a:p>
          <a:p>
            <a:pPr marL="457200" indent="-457200">
              <a:buFont typeface="Arial" panose="020B0604020202020204" pitchFamily="34" charset="0"/>
              <a:buChar char="•"/>
            </a:pPr>
            <a:r>
              <a:rPr lang="en-US" sz="2400" dirty="0"/>
              <a:t>Do not use for final design if using hazardous chemicals.</a:t>
            </a:r>
          </a:p>
          <a:p>
            <a:endParaRPr lang="en-US" dirty="0"/>
          </a:p>
        </p:txBody>
      </p:sp>
      <p:pic>
        <p:nvPicPr>
          <p:cNvPr id="6" name="Picture 5" descr="\\THUNDER\Marketing\Photos - Copyright Clear\Illustrations\Brad\I2SL Presi\Fig 6_ASHRAE Stack Height.jpg">
            <a:extLst>
              <a:ext uri="{FF2B5EF4-FFF2-40B4-BE49-F238E27FC236}">
                <a16:creationId xmlns:a16="http://schemas.microsoft.com/office/drawing/2014/main" id="{A24797A9-9743-4FF4-8A81-53B052E55973}"/>
              </a:ext>
            </a:extLst>
          </p:cNvPr>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28600" y="4031274"/>
            <a:ext cx="3083318" cy="154701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55C08F4-8099-4F08-9ACE-0E254B5C3C0D}"/>
              </a:ext>
            </a:extLst>
          </p:cNvPr>
          <p:cNvPicPr>
            <a:picLocks noChangeAspect="1"/>
          </p:cNvPicPr>
          <p:nvPr/>
        </p:nvPicPr>
        <p:blipFill>
          <a:blip r:embed="rId4"/>
          <a:stretch>
            <a:fillRect/>
          </a:stretch>
        </p:blipFill>
        <p:spPr>
          <a:xfrm>
            <a:off x="3520707" y="3707713"/>
            <a:ext cx="5166093" cy="2194139"/>
          </a:xfrm>
          <a:prstGeom prst="rect">
            <a:avLst/>
          </a:prstGeom>
        </p:spPr>
      </p:pic>
    </p:spTree>
    <p:extLst>
      <p:ext uri="{BB962C8B-B14F-4D97-AF65-F5344CB8AC3E}">
        <p14:creationId xmlns:p14="http://schemas.microsoft.com/office/powerpoint/2010/main" val="159779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6B4E-178E-42F0-B5F2-FAA691BED66F}"/>
              </a:ext>
            </a:extLst>
          </p:cNvPr>
          <p:cNvSpPr>
            <a:spLocks noGrp="1"/>
          </p:cNvSpPr>
          <p:nvPr>
            <p:ph type="title"/>
          </p:nvPr>
        </p:nvSpPr>
        <p:spPr/>
        <p:txBody>
          <a:bodyPr/>
          <a:lstStyle/>
          <a:p>
            <a:r>
              <a:rPr lang="en-US" dirty="0"/>
              <a:t>Conclusions</a:t>
            </a:r>
          </a:p>
        </p:txBody>
      </p:sp>
      <p:sp>
        <p:nvSpPr>
          <p:cNvPr id="5" name="Content Placeholder 4">
            <a:extLst>
              <a:ext uri="{FF2B5EF4-FFF2-40B4-BE49-F238E27FC236}">
                <a16:creationId xmlns:a16="http://schemas.microsoft.com/office/drawing/2014/main" id="{0DCFE736-7DBE-49D6-B410-A3A15250E74F}"/>
              </a:ext>
            </a:extLst>
          </p:cNvPr>
          <p:cNvSpPr>
            <a:spLocks noGrp="1"/>
          </p:cNvSpPr>
          <p:nvPr>
            <p:ph idx="1"/>
          </p:nvPr>
        </p:nvSpPr>
        <p:spPr/>
        <p:txBody>
          <a:bodyPr/>
          <a:lstStyle/>
          <a:p>
            <a:r>
              <a:rPr lang="en-US" dirty="0"/>
              <a:t>Analytical Modeling</a:t>
            </a:r>
          </a:p>
          <a:p>
            <a:pPr marL="457200" indent="-457200">
              <a:buFont typeface="Arial" panose="020B0604020202020204" pitchFamily="34" charset="0"/>
              <a:buChar char="•"/>
            </a:pPr>
            <a:r>
              <a:rPr lang="en-US" sz="2400" dirty="0"/>
              <a:t>Provides plume dispersion estimates and thus can be used for final design</a:t>
            </a:r>
          </a:p>
          <a:p>
            <a:pPr marL="457200" indent="-457200">
              <a:buFont typeface="Arial" panose="020B0604020202020204" pitchFamily="34" charset="0"/>
              <a:buChar char="•"/>
            </a:pPr>
            <a:r>
              <a:rPr lang="en-US" sz="2400" dirty="0"/>
              <a:t>Applicable for simple buildings with no taller surrounding buildings/features and/or when stack height is not a critical issue</a:t>
            </a:r>
          </a:p>
          <a:p>
            <a:endParaRPr lang="en-US" dirty="0"/>
          </a:p>
        </p:txBody>
      </p:sp>
      <p:pic>
        <p:nvPicPr>
          <p:cNvPr id="6" name="Picture 5">
            <a:extLst>
              <a:ext uri="{FF2B5EF4-FFF2-40B4-BE49-F238E27FC236}">
                <a16:creationId xmlns:a16="http://schemas.microsoft.com/office/drawing/2014/main" id="{6B9B544C-625F-432D-9700-8AAB3DC661A5}"/>
              </a:ext>
            </a:extLst>
          </p:cNvPr>
          <p:cNvPicPr>
            <a:picLocks noChangeAspect="1"/>
          </p:cNvPicPr>
          <p:nvPr/>
        </p:nvPicPr>
        <p:blipFill>
          <a:blip r:embed="rId3"/>
          <a:stretch>
            <a:fillRect/>
          </a:stretch>
        </p:blipFill>
        <p:spPr>
          <a:xfrm>
            <a:off x="2870455" y="4022725"/>
            <a:ext cx="3403089" cy="2286000"/>
          </a:xfrm>
          <a:prstGeom prst="rect">
            <a:avLst/>
          </a:prstGeom>
        </p:spPr>
      </p:pic>
    </p:spTree>
    <p:extLst>
      <p:ext uri="{BB962C8B-B14F-4D97-AF65-F5344CB8AC3E}">
        <p14:creationId xmlns:p14="http://schemas.microsoft.com/office/powerpoint/2010/main" val="405386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998395-A27B-45AD-8E9D-A4DAEBE02F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933" y="3561208"/>
            <a:ext cx="4648200" cy="2317110"/>
          </a:xfrm>
          <a:prstGeom prst="rect">
            <a:avLst/>
          </a:prstGeom>
        </p:spPr>
      </p:pic>
      <p:pic>
        <p:nvPicPr>
          <p:cNvPr id="6" name="Picture 5">
            <a:extLst>
              <a:ext uri="{FF2B5EF4-FFF2-40B4-BE49-F238E27FC236}">
                <a16:creationId xmlns:a16="http://schemas.microsoft.com/office/drawing/2014/main" id="{EECED9A9-C0FE-4CC5-9BA7-FF8641C160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252" y="533400"/>
            <a:ext cx="4076748" cy="2769046"/>
          </a:xfrm>
          <a:prstGeom prst="rect">
            <a:avLst/>
          </a:prstGeom>
        </p:spPr>
      </p:pic>
      <p:sp>
        <p:nvSpPr>
          <p:cNvPr id="2" name="Title 1">
            <a:extLst>
              <a:ext uri="{FF2B5EF4-FFF2-40B4-BE49-F238E27FC236}">
                <a16:creationId xmlns:a16="http://schemas.microsoft.com/office/drawing/2014/main" id="{09F06B4E-178E-42F0-B5F2-FAA691BED66F}"/>
              </a:ext>
            </a:extLst>
          </p:cNvPr>
          <p:cNvSpPr>
            <a:spLocks noGrp="1"/>
          </p:cNvSpPr>
          <p:nvPr>
            <p:ph type="title"/>
          </p:nvPr>
        </p:nvSpPr>
        <p:spPr/>
        <p:txBody>
          <a:bodyPr/>
          <a:lstStyle/>
          <a:p>
            <a:r>
              <a:rPr lang="en-US" dirty="0"/>
              <a:t>Conclusions</a:t>
            </a:r>
          </a:p>
        </p:txBody>
      </p:sp>
      <p:sp>
        <p:nvSpPr>
          <p:cNvPr id="5" name="Content Placeholder 4">
            <a:extLst>
              <a:ext uri="{FF2B5EF4-FFF2-40B4-BE49-F238E27FC236}">
                <a16:creationId xmlns:a16="http://schemas.microsoft.com/office/drawing/2014/main" id="{0DCFE736-7DBE-49D6-B410-A3A15250E74F}"/>
              </a:ext>
            </a:extLst>
          </p:cNvPr>
          <p:cNvSpPr>
            <a:spLocks noGrp="1"/>
          </p:cNvSpPr>
          <p:nvPr>
            <p:ph idx="1"/>
          </p:nvPr>
        </p:nvSpPr>
        <p:spPr>
          <a:xfrm>
            <a:off x="457200" y="1600200"/>
            <a:ext cx="4419600" cy="4525963"/>
          </a:xfrm>
        </p:spPr>
        <p:txBody>
          <a:bodyPr/>
          <a:lstStyle/>
          <a:p>
            <a:r>
              <a:rPr lang="en-US" dirty="0"/>
              <a:t>CFD Modeling</a:t>
            </a:r>
          </a:p>
          <a:p>
            <a:pPr marL="457200" indent="-457200">
              <a:buFont typeface="Arial" panose="020B0604020202020204" pitchFamily="34" charset="0"/>
              <a:buChar char="•"/>
            </a:pPr>
            <a:r>
              <a:rPr lang="en-US" sz="2400" dirty="0"/>
              <a:t>Typical RANS method is not appropriate for dispersion modeling. Rather, only LES models should be used for dispersion modeling</a:t>
            </a:r>
          </a:p>
          <a:p>
            <a:pPr marL="457200" indent="-457200">
              <a:buFont typeface="Arial" panose="020B0604020202020204" pitchFamily="34" charset="0"/>
              <a:buChar char="•"/>
            </a:pPr>
            <a:r>
              <a:rPr lang="en-US" sz="2400" dirty="0"/>
              <a:t>Make sure sufficient WS/WD are modeled</a:t>
            </a:r>
          </a:p>
          <a:p>
            <a:pPr marL="457200" indent="-457200">
              <a:buFont typeface="Arial" panose="020B0604020202020204" pitchFamily="34" charset="0"/>
              <a:buChar char="•"/>
            </a:pPr>
            <a:r>
              <a:rPr lang="en-US" sz="2400" dirty="0"/>
              <a:t>Validation of CFD results is still very critical</a:t>
            </a:r>
          </a:p>
          <a:p>
            <a:endParaRPr lang="en-US" dirty="0"/>
          </a:p>
        </p:txBody>
      </p:sp>
    </p:spTree>
    <p:extLst>
      <p:ext uri="{BB962C8B-B14F-4D97-AF65-F5344CB8AC3E}">
        <p14:creationId xmlns:p14="http://schemas.microsoft.com/office/powerpoint/2010/main" val="3493074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6B4E-178E-42F0-B5F2-FAA691BED66F}"/>
              </a:ext>
            </a:extLst>
          </p:cNvPr>
          <p:cNvSpPr>
            <a:spLocks noGrp="1"/>
          </p:cNvSpPr>
          <p:nvPr>
            <p:ph type="title"/>
          </p:nvPr>
        </p:nvSpPr>
        <p:spPr/>
        <p:txBody>
          <a:bodyPr/>
          <a:lstStyle/>
          <a:p>
            <a:r>
              <a:rPr lang="en-US" dirty="0"/>
              <a:t>Conclusions</a:t>
            </a:r>
          </a:p>
        </p:txBody>
      </p:sp>
      <p:sp>
        <p:nvSpPr>
          <p:cNvPr id="5" name="Content Placeholder 4">
            <a:extLst>
              <a:ext uri="{FF2B5EF4-FFF2-40B4-BE49-F238E27FC236}">
                <a16:creationId xmlns:a16="http://schemas.microsoft.com/office/drawing/2014/main" id="{0DCFE736-7DBE-49D6-B410-A3A15250E74F}"/>
              </a:ext>
            </a:extLst>
          </p:cNvPr>
          <p:cNvSpPr>
            <a:spLocks noGrp="1"/>
          </p:cNvSpPr>
          <p:nvPr>
            <p:ph idx="1"/>
          </p:nvPr>
        </p:nvSpPr>
        <p:spPr>
          <a:xfrm>
            <a:off x="457200" y="1600200"/>
            <a:ext cx="4800600" cy="4525963"/>
          </a:xfrm>
        </p:spPr>
        <p:txBody>
          <a:bodyPr/>
          <a:lstStyle/>
          <a:p>
            <a:r>
              <a:rPr lang="en-US" dirty="0"/>
              <a:t>Wind Tunnel Modeling</a:t>
            </a:r>
          </a:p>
          <a:p>
            <a:pPr marL="457200" indent="-457200">
              <a:buFont typeface="Arial" panose="020B0604020202020204" pitchFamily="34" charset="0"/>
              <a:buChar char="•"/>
            </a:pPr>
            <a:r>
              <a:rPr lang="en-US" sz="2400" dirty="0"/>
              <a:t>Use for complex geometries and/or when stack height is critical</a:t>
            </a:r>
          </a:p>
          <a:p>
            <a:pPr marL="457200" indent="-457200">
              <a:buFont typeface="Arial" panose="020B0604020202020204" pitchFamily="34" charset="0"/>
              <a:buChar char="•"/>
            </a:pPr>
            <a:r>
              <a:rPr lang="en-US" sz="2400" dirty="0"/>
              <a:t>Can be fully validated using EPA methodology</a:t>
            </a:r>
          </a:p>
          <a:p>
            <a:pPr marL="457200" indent="-457200">
              <a:buFont typeface="Arial" panose="020B0604020202020204" pitchFamily="34" charset="0"/>
              <a:buChar char="•"/>
            </a:pPr>
            <a:r>
              <a:rPr lang="en-US" sz="2400" dirty="0"/>
              <a:t>Use when employing a VAV exhaust strategy</a:t>
            </a:r>
          </a:p>
          <a:p>
            <a:pPr marL="457200" indent="-457200">
              <a:buFont typeface="Arial" panose="020B0604020202020204" pitchFamily="34" charset="0"/>
              <a:buChar char="•"/>
            </a:pPr>
            <a:r>
              <a:rPr lang="en-US" sz="2400" dirty="0"/>
              <a:t>Make sure sufficient WS/WD are modeled</a:t>
            </a:r>
          </a:p>
          <a:p>
            <a:endParaRPr lang="en-US" dirty="0"/>
          </a:p>
        </p:txBody>
      </p:sp>
      <p:pic>
        <p:nvPicPr>
          <p:cNvPr id="3" name="Picture 2">
            <a:extLst>
              <a:ext uri="{FF2B5EF4-FFF2-40B4-BE49-F238E27FC236}">
                <a16:creationId xmlns:a16="http://schemas.microsoft.com/office/drawing/2014/main" id="{33D84210-3B0F-4FF9-B606-C4D99097D2BC}"/>
              </a:ext>
            </a:extLst>
          </p:cNvPr>
          <p:cNvPicPr>
            <a:picLocks noChangeAspect="1"/>
          </p:cNvPicPr>
          <p:nvPr/>
        </p:nvPicPr>
        <p:blipFill>
          <a:blip r:embed="rId3"/>
          <a:stretch>
            <a:fillRect/>
          </a:stretch>
        </p:blipFill>
        <p:spPr>
          <a:xfrm>
            <a:off x="5181600" y="2057400"/>
            <a:ext cx="3750514" cy="3794125"/>
          </a:xfrm>
          <a:prstGeom prst="rect">
            <a:avLst/>
          </a:prstGeom>
        </p:spPr>
      </p:pic>
      <p:sp>
        <p:nvSpPr>
          <p:cNvPr id="4" name="TextBox 3">
            <a:extLst>
              <a:ext uri="{FF2B5EF4-FFF2-40B4-BE49-F238E27FC236}">
                <a16:creationId xmlns:a16="http://schemas.microsoft.com/office/drawing/2014/main" id="{0BCC7FC4-9638-4B35-A718-D2D7D29AF999}"/>
              </a:ext>
            </a:extLst>
          </p:cNvPr>
          <p:cNvSpPr txBox="1"/>
          <p:nvPr/>
        </p:nvSpPr>
        <p:spPr>
          <a:xfrm>
            <a:off x="6362700" y="1334344"/>
            <a:ext cx="1752600" cy="369332"/>
          </a:xfrm>
          <a:prstGeom prst="rect">
            <a:avLst/>
          </a:prstGeom>
          <a:noFill/>
        </p:spPr>
        <p:txBody>
          <a:bodyPr wrap="square" rtlCol="0">
            <a:spAutoFit/>
          </a:bodyPr>
          <a:lstStyle/>
          <a:p>
            <a:r>
              <a:rPr lang="en-US" dirty="0"/>
              <a:t>EF-1</a:t>
            </a:r>
          </a:p>
        </p:txBody>
      </p:sp>
      <p:cxnSp>
        <p:nvCxnSpPr>
          <p:cNvPr id="7" name="Straight Arrow Connector 6">
            <a:extLst>
              <a:ext uri="{FF2B5EF4-FFF2-40B4-BE49-F238E27FC236}">
                <a16:creationId xmlns:a16="http://schemas.microsoft.com/office/drawing/2014/main" id="{CC6E2904-E2F3-42F0-B09E-7832EC8F1FD5}"/>
              </a:ext>
            </a:extLst>
          </p:cNvPr>
          <p:cNvCxnSpPr>
            <a:cxnSpLocks/>
          </p:cNvCxnSpPr>
          <p:nvPr/>
        </p:nvCxnSpPr>
        <p:spPr>
          <a:xfrm>
            <a:off x="6705600" y="1703676"/>
            <a:ext cx="0" cy="157292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254D5A1-2D5D-421E-AB46-46697DC1861D}"/>
              </a:ext>
            </a:extLst>
          </p:cNvPr>
          <p:cNvSpPr txBox="1"/>
          <p:nvPr/>
        </p:nvSpPr>
        <p:spPr>
          <a:xfrm>
            <a:off x="8153400" y="3429000"/>
            <a:ext cx="1752600" cy="369332"/>
          </a:xfrm>
          <a:prstGeom prst="rect">
            <a:avLst/>
          </a:prstGeom>
          <a:noFill/>
        </p:spPr>
        <p:txBody>
          <a:bodyPr wrap="square" rtlCol="0">
            <a:spAutoFit/>
          </a:bodyPr>
          <a:lstStyle/>
          <a:p>
            <a:r>
              <a:rPr lang="en-US" dirty="0"/>
              <a:t>AHU-1</a:t>
            </a:r>
          </a:p>
        </p:txBody>
      </p:sp>
      <p:sp>
        <p:nvSpPr>
          <p:cNvPr id="9" name="TextBox 8">
            <a:extLst>
              <a:ext uri="{FF2B5EF4-FFF2-40B4-BE49-F238E27FC236}">
                <a16:creationId xmlns:a16="http://schemas.microsoft.com/office/drawing/2014/main" id="{139C5BDD-0FCF-4029-920F-0778F101B1CF}"/>
              </a:ext>
            </a:extLst>
          </p:cNvPr>
          <p:cNvSpPr txBox="1"/>
          <p:nvPr/>
        </p:nvSpPr>
        <p:spPr>
          <a:xfrm>
            <a:off x="7086600" y="2590800"/>
            <a:ext cx="1752600" cy="369332"/>
          </a:xfrm>
          <a:prstGeom prst="rect">
            <a:avLst/>
          </a:prstGeom>
          <a:noFill/>
        </p:spPr>
        <p:txBody>
          <a:bodyPr wrap="square" rtlCol="0">
            <a:spAutoFit/>
          </a:bodyPr>
          <a:lstStyle/>
          <a:p>
            <a:r>
              <a:rPr lang="en-US" dirty="0"/>
              <a:t>AHU-2</a:t>
            </a:r>
          </a:p>
        </p:txBody>
      </p:sp>
      <p:sp>
        <p:nvSpPr>
          <p:cNvPr id="10" name="TextBox 9">
            <a:extLst>
              <a:ext uri="{FF2B5EF4-FFF2-40B4-BE49-F238E27FC236}">
                <a16:creationId xmlns:a16="http://schemas.microsoft.com/office/drawing/2014/main" id="{595BD06A-FABF-4FDE-9451-10C8D139CE14}"/>
              </a:ext>
            </a:extLst>
          </p:cNvPr>
          <p:cNvSpPr txBox="1"/>
          <p:nvPr/>
        </p:nvSpPr>
        <p:spPr>
          <a:xfrm>
            <a:off x="5105400" y="1629777"/>
            <a:ext cx="1752600" cy="369332"/>
          </a:xfrm>
          <a:prstGeom prst="rect">
            <a:avLst/>
          </a:prstGeom>
          <a:noFill/>
        </p:spPr>
        <p:txBody>
          <a:bodyPr wrap="square" rtlCol="0">
            <a:spAutoFit/>
          </a:bodyPr>
          <a:lstStyle/>
          <a:p>
            <a:r>
              <a:rPr lang="en-US" dirty="0"/>
              <a:t>AHU-3</a:t>
            </a:r>
          </a:p>
        </p:txBody>
      </p:sp>
      <p:cxnSp>
        <p:nvCxnSpPr>
          <p:cNvPr id="12" name="Straight Arrow Connector 11">
            <a:extLst>
              <a:ext uri="{FF2B5EF4-FFF2-40B4-BE49-F238E27FC236}">
                <a16:creationId xmlns:a16="http://schemas.microsoft.com/office/drawing/2014/main" id="{88D023B3-F387-4B3F-8354-3A6BDD473EC0}"/>
              </a:ext>
            </a:extLst>
          </p:cNvPr>
          <p:cNvCxnSpPr>
            <a:cxnSpLocks/>
          </p:cNvCxnSpPr>
          <p:nvPr/>
        </p:nvCxnSpPr>
        <p:spPr>
          <a:xfrm flipH="1">
            <a:off x="7162800" y="2960132"/>
            <a:ext cx="152400" cy="259423"/>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25404E7-0768-4251-B1D7-D7EA71E81987}"/>
              </a:ext>
            </a:extLst>
          </p:cNvPr>
          <p:cNvCxnSpPr>
            <a:cxnSpLocks/>
          </p:cNvCxnSpPr>
          <p:nvPr/>
        </p:nvCxnSpPr>
        <p:spPr>
          <a:xfrm flipH="1">
            <a:off x="7778931" y="3599112"/>
            <a:ext cx="380998" cy="12013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E0ED320-6FC4-452D-BB30-BC86A9D6E6E4}"/>
              </a:ext>
            </a:extLst>
          </p:cNvPr>
          <p:cNvCxnSpPr>
            <a:cxnSpLocks/>
          </p:cNvCxnSpPr>
          <p:nvPr/>
        </p:nvCxnSpPr>
        <p:spPr>
          <a:xfrm>
            <a:off x="5657850" y="1999109"/>
            <a:ext cx="514350" cy="89649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706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63AE-F1C8-40D1-B207-E7EA4F4D4323}"/>
              </a:ext>
            </a:extLst>
          </p:cNvPr>
          <p:cNvSpPr>
            <a:spLocks noGrp="1"/>
          </p:cNvSpPr>
          <p:nvPr>
            <p:ph type="title"/>
          </p:nvPr>
        </p:nvSpPr>
        <p:spPr>
          <a:xfrm>
            <a:off x="628650" y="0"/>
            <a:ext cx="7886700" cy="1325563"/>
          </a:xfrm>
        </p:spPr>
        <p:txBody>
          <a:bodyPr>
            <a:noAutofit/>
          </a:bodyPr>
          <a:lstStyle/>
          <a:p>
            <a:r>
              <a:rPr lang="en-US" dirty="0"/>
              <a:t>Case Study – CSM CoorsTek</a:t>
            </a:r>
          </a:p>
        </p:txBody>
      </p:sp>
      <p:graphicFrame>
        <p:nvGraphicFramePr>
          <p:cNvPr id="5" name="Table 4">
            <a:extLst>
              <a:ext uri="{FF2B5EF4-FFF2-40B4-BE49-F238E27FC236}">
                <a16:creationId xmlns:a16="http://schemas.microsoft.com/office/drawing/2014/main" id="{D8E1E66B-553E-4DCC-8CF7-77B797542790}"/>
              </a:ext>
            </a:extLst>
          </p:cNvPr>
          <p:cNvGraphicFramePr>
            <a:graphicFrameLocks noGrp="1"/>
          </p:cNvGraphicFramePr>
          <p:nvPr>
            <p:extLst>
              <p:ext uri="{D42A27DB-BD31-4B8C-83A1-F6EECF244321}">
                <p14:modId xmlns:p14="http://schemas.microsoft.com/office/powerpoint/2010/main" val="2121510103"/>
              </p:ext>
            </p:extLst>
          </p:nvPr>
        </p:nvGraphicFramePr>
        <p:xfrm>
          <a:off x="457200" y="1350013"/>
          <a:ext cx="8229600" cy="1952951"/>
        </p:xfrm>
        <a:graphic>
          <a:graphicData uri="http://schemas.openxmlformats.org/drawingml/2006/table">
            <a:tbl>
              <a:tblPr firstRow="1" bandRow="1">
                <a:tableStyleId>{284E427A-3D55-4303-BF80-6455036E1DE7}</a:tableStyleId>
              </a:tblPr>
              <a:tblGrid>
                <a:gridCol w="2133600">
                  <a:extLst>
                    <a:ext uri="{9D8B030D-6E8A-4147-A177-3AD203B41FA5}">
                      <a16:colId xmlns:a16="http://schemas.microsoft.com/office/drawing/2014/main" val="3418207495"/>
                    </a:ext>
                  </a:extLst>
                </a:gridCol>
                <a:gridCol w="4191000">
                  <a:extLst>
                    <a:ext uri="{9D8B030D-6E8A-4147-A177-3AD203B41FA5}">
                      <a16:colId xmlns:a16="http://schemas.microsoft.com/office/drawing/2014/main" val="4280371305"/>
                    </a:ext>
                  </a:extLst>
                </a:gridCol>
                <a:gridCol w="1905000">
                  <a:extLst>
                    <a:ext uri="{9D8B030D-6E8A-4147-A177-3AD203B41FA5}">
                      <a16:colId xmlns:a16="http://schemas.microsoft.com/office/drawing/2014/main" val="3459419239"/>
                    </a:ext>
                  </a:extLst>
                </a:gridCol>
              </a:tblGrid>
              <a:tr h="855671">
                <a:tc>
                  <a:txBody>
                    <a:bodyPr/>
                    <a:lstStyle/>
                    <a:p>
                      <a:pPr algn="ctr"/>
                      <a:r>
                        <a:rPr lang="en-US" sz="1800" dirty="0"/>
                        <a:t>Method</a:t>
                      </a:r>
                    </a:p>
                  </a:txBody>
                  <a:tcPr/>
                </a:tc>
                <a:tc>
                  <a:txBody>
                    <a:bodyPr/>
                    <a:lstStyle/>
                    <a:p>
                      <a:pPr algn="ctr"/>
                      <a:r>
                        <a:rPr lang="en-US" sz="1800" dirty="0"/>
                        <a:t>Maximum Predicted Concentration</a:t>
                      </a:r>
                    </a:p>
                    <a:p>
                      <a:pPr algn="ctr"/>
                      <a:r>
                        <a:rPr lang="en-US" sz="1800" dirty="0"/>
                        <a:t>(C/m)</a:t>
                      </a:r>
                    </a:p>
                  </a:txBody>
                  <a:tcPr/>
                </a:tc>
                <a:tc>
                  <a:txBody>
                    <a:bodyPr/>
                    <a:lstStyle/>
                    <a:p>
                      <a:pPr algn="ctr"/>
                      <a:r>
                        <a:rPr lang="en-US" sz="1800" dirty="0"/>
                        <a:t>Worst- Case Location</a:t>
                      </a:r>
                    </a:p>
                  </a:txBody>
                  <a:tcPr/>
                </a:tc>
                <a:extLst>
                  <a:ext uri="{0D108BD9-81ED-4DB2-BD59-A6C34878D82A}">
                    <a16:rowId xmlns:a16="http://schemas.microsoft.com/office/drawing/2014/main" val="255938973"/>
                  </a:ext>
                </a:extLst>
              </a:tr>
              <a:tr h="295824">
                <a:tc>
                  <a:txBody>
                    <a:bodyPr/>
                    <a:lstStyle/>
                    <a:p>
                      <a:pPr algn="ctr"/>
                      <a:r>
                        <a:rPr lang="en-US" sz="1800" dirty="0"/>
                        <a:t>Graphical</a:t>
                      </a:r>
                    </a:p>
                  </a:txBody>
                  <a:tcPr/>
                </a:tc>
                <a:tc gridSpan="2">
                  <a:txBody>
                    <a:bodyPr/>
                    <a:lstStyle/>
                    <a:p>
                      <a:pPr algn="ctr"/>
                      <a:r>
                        <a:rPr lang="en-US" sz="1800" dirty="0"/>
                        <a:t>40ft stack height</a:t>
                      </a:r>
                    </a:p>
                  </a:txBody>
                  <a:tcPr/>
                </a:tc>
                <a:tc hMerge="1">
                  <a:txBody>
                    <a:bodyPr/>
                    <a:lstStyle/>
                    <a:p>
                      <a:pPr algn="ctr"/>
                      <a:endParaRPr lang="en-US" sz="1800" dirty="0"/>
                    </a:p>
                  </a:txBody>
                  <a:tcPr/>
                </a:tc>
                <a:extLst>
                  <a:ext uri="{0D108BD9-81ED-4DB2-BD59-A6C34878D82A}">
                    <a16:rowId xmlns:a16="http://schemas.microsoft.com/office/drawing/2014/main" val="4242337842"/>
                  </a:ext>
                </a:extLst>
              </a:tr>
              <a:tr h="295824">
                <a:tc>
                  <a:txBody>
                    <a:bodyPr/>
                    <a:lstStyle/>
                    <a:p>
                      <a:pPr algn="ctr"/>
                      <a:r>
                        <a:rPr lang="en-US" sz="1800" dirty="0"/>
                        <a:t>Analytical</a:t>
                      </a:r>
                    </a:p>
                  </a:txBody>
                  <a:tcPr/>
                </a:tc>
                <a:tc>
                  <a:txBody>
                    <a:bodyPr/>
                    <a:lstStyle/>
                    <a:p>
                      <a:pPr algn="ctr"/>
                      <a:r>
                        <a:rPr lang="en-US" sz="1800" dirty="0"/>
                        <a:t>1,655 </a:t>
                      </a:r>
                      <a:r>
                        <a:rPr lang="el-GR" sz="1800" dirty="0"/>
                        <a:t>μ</a:t>
                      </a:r>
                      <a:r>
                        <a:rPr lang="en-US" sz="1800" dirty="0"/>
                        <a:t>g/m</a:t>
                      </a:r>
                      <a:r>
                        <a:rPr lang="en-US" sz="1800" baseline="30000" dirty="0"/>
                        <a:t>3 </a:t>
                      </a:r>
                      <a:r>
                        <a:rPr lang="en-US" sz="1800" dirty="0"/>
                        <a:t>per g/s    (16ft stack height)</a:t>
                      </a:r>
                    </a:p>
                  </a:txBody>
                  <a:tcPr/>
                </a:tc>
                <a:tc>
                  <a:txBody>
                    <a:bodyPr/>
                    <a:lstStyle/>
                    <a:p>
                      <a:pPr algn="ctr"/>
                      <a:r>
                        <a:rPr lang="en-US" sz="1800" dirty="0"/>
                        <a:t>AHU-2 Intake</a:t>
                      </a:r>
                    </a:p>
                  </a:txBody>
                  <a:tcPr/>
                </a:tc>
                <a:extLst>
                  <a:ext uri="{0D108BD9-81ED-4DB2-BD59-A6C34878D82A}">
                    <a16:rowId xmlns:a16="http://schemas.microsoft.com/office/drawing/2014/main" val="140048450"/>
                  </a:ext>
                </a:extLst>
              </a:tr>
              <a:tr h="280667">
                <a:tc>
                  <a:txBody>
                    <a:bodyPr/>
                    <a:lstStyle/>
                    <a:p>
                      <a:pPr algn="ctr"/>
                      <a:r>
                        <a:rPr lang="en-US" sz="1800" dirty="0"/>
                        <a:t>Wind Tunnel</a:t>
                      </a:r>
                    </a:p>
                  </a:txBody>
                  <a:tcPr/>
                </a:tc>
                <a:tc>
                  <a:txBody>
                    <a:bodyPr/>
                    <a:lstStyle/>
                    <a:p>
                      <a:pPr algn="ctr"/>
                      <a:r>
                        <a:rPr lang="en-US" sz="1800" dirty="0"/>
                        <a:t>614 </a:t>
                      </a:r>
                      <a:r>
                        <a:rPr lang="el-GR" sz="1800" dirty="0"/>
                        <a:t>μ</a:t>
                      </a:r>
                      <a:r>
                        <a:rPr lang="en-US" sz="1800" dirty="0"/>
                        <a:t>g/m</a:t>
                      </a:r>
                      <a:r>
                        <a:rPr lang="en-US" sz="1800" baseline="30000" dirty="0"/>
                        <a:t>3 </a:t>
                      </a:r>
                      <a:r>
                        <a:rPr lang="en-US" sz="1800" dirty="0"/>
                        <a:t>per g/s    (16ft stack height)</a:t>
                      </a:r>
                    </a:p>
                  </a:txBody>
                  <a:tcPr/>
                </a:tc>
                <a:tc>
                  <a:txBody>
                    <a:bodyPr/>
                    <a:lstStyle/>
                    <a:p>
                      <a:pPr algn="ctr"/>
                      <a:r>
                        <a:rPr lang="en-US" sz="1800" dirty="0"/>
                        <a:t>AHU-2 Intake</a:t>
                      </a:r>
                    </a:p>
                  </a:txBody>
                  <a:tcPr/>
                </a:tc>
                <a:extLst>
                  <a:ext uri="{0D108BD9-81ED-4DB2-BD59-A6C34878D82A}">
                    <a16:rowId xmlns:a16="http://schemas.microsoft.com/office/drawing/2014/main" val="3019277763"/>
                  </a:ext>
                </a:extLst>
              </a:tr>
            </a:tbl>
          </a:graphicData>
        </a:graphic>
      </p:graphicFrame>
      <p:pic>
        <p:nvPicPr>
          <p:cNvPr id="6" name="Picture 5">
            <a:extLst>
              <a:ext uri="{FF2B5EF4-FFF2-40B4-BE49-F238E27FC236}">
                <a16:creationId xmlns:a16="http://schemas.microsoft.com/office/drawing/2014/main" id="{44E66847-B0F6-495B-8D40-C64B678CBECF}"/>
              </a:ext>
            </a:extLst>
          </p:cNvPr>
          <p:cNvPicPr>
            <a:picLocks noChangeAspect="1"/>
          </p:cNvPicPr>
          <p:nvPr/>
        </p:nvPicPr>
        <p:blipFill>
          <a:blip r:embed="rId3"/>
          <a:stretch>
            <a:fillRect/>
          </a:stretch>
        </p:blipFill>
        <p:spPr>
          <a:xfrm>
            <a:off x="2819400" y="3581400"/>
            <a:ext cx="4046692" cy="2718336"/>
          </a:xfrm>
          <a:prstGeom prst="rect">
            <a:avLst/>
          </a:prstGeom>
        </p:spPr>
      </p:pic>
    </p:spTree>
    <p:extLst>
      <p:ext uri="{BB962C8B-B14F-4D97-AF65-F5344CB8AC3E}">
        <p14:creationId xmlns:p14="http://schemas.microsoft.com/office/powerpoint/2010/main" val="2088504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B0EAAD-6482-4449-BF2F-C9B36FBFC016}"/>
              </a:ext>
            </a:extLst>
          </p:cNvPr>
          <p:cNvSpPr>
            <a:spLocks noGrp="1"/>
          </p:cNvSpPr>
          <p:nvPr>
            <p:ph type="ctrTitle"/>
          </p:nvPr>
        </p:nvSpPr>
        <p:spPr>
          <a:xfrm>
            <a:off x="685800" y="1524000"/>
            <a:ext cx="7772400" cy="1470025"/>
          </a:xfrm>
        </p:spPr>
        <p:txBody>
          <a:bodyPr/>
          <a:lstStyle/>
          <a:p>
            <a:pPr algn="ctr"/>
            <a:r>
              <a:rPr lang="en-US" dirty="0"/>
              <a:t>Questions?</a:t>
            </a:r>
          </a:p>
        </p:txBody>
      </p:sp>
      <p:sp>
        <p:nvSpPr>
          <p:cNvPr id="5" name="Subtitle 3">
            <a:extLst>
              <a:ext uri="{FF2B5EF4-FFF2-40B4-BE49-F238E27FC236}">
                <a16:creationId xmlns:a16="http://schemas.microsoft.com/office/drawing/2014/main" id="{375E6CE0-0411-4548-AA82-A1BE0FEAE886}"/>
              </a:ext>
            </a:extLst>
          </p:cNvPr>
          <p:cNvSpPr txBox="1">
            <a:spLocks/>
          </p:cNvSpPr>
          <p:nvPr/>
        </p:nvSpPr>
        <p:spPr bwMode="auto">
          <a:xfrm>
            <a:off x="1371600" y="2895600"/>
            <a:ext cx="6400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F5F5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rgbClr val="5F5F5F"/>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rgbClr val="5F5F5F"/>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rgbClr val="5F5F5F"/>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rgbClr val="5F5F5F"/>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rgbClr val="5F5F5F"/>
                </a:solidFill>
                <a:latin typeface="+mn-lt"/>
              </a:defRPr>
            </a:lvl6pPr>
            <a:lvl7pPr marL="2971800" indent="-228600" algn="l" rtl="0" eaLnBrk="1" fontAlgn="base" hangingPunct="1">
              <a:spcBef>
                <a:spcPct val="20000"/>
              </a:spcBef>
              <a:spcAft>
                <a:spcPct val="0"/>
              </a:spcAft>
              <a:buChar char="»"/>
              <a:defRPr sz="2000">
                <a:solidFill>
                  <a:srgbClr val="5F5F5F"/>
                </a:solidFill>
                <a:latin typeface="+mn-lt"/>
              </a:defRPr>
            </a:lvl7pPr>
            <a:lvl8pPr marL="3429000" indent="-228600" algn="l" rtl="0" eaLnBrk="1" fontAlgn="base" hangingPunct="1">
              <a:spcBef>
                <a:spcPct val="20000"/>
              </a:spcBef>
              <a:spcAft>
                <a:spcPct val="0"/>
              </a:spcAft>
              <a:buChar char="»"/>
              <a:defRPr sz="2000">
                <a:solidFill>
                  <a:srgbClr val="5F5F5F"/>
                </a:solidFill>
                <a:latin typeface="+mn-lt"/>
              </a:defRPr>
            </a:lvl8pPr>
            <a:lvl9pPr marL="3886200" indent="-228600" algn="l" rtl="0" eaLnBrk="1" fontAlgn="base" hangingPunct="1">
              <a:spcBef>
                <a:spcPct val="20000"/>
              </a:spcBef>
              <a:spcAft>
                <a:spcPct val="0"/>
              </a:spcAft>
              <a:buChar char="»"/>
              <a:defRPr sz="2000">
                <a:solidFill>
                  <a:srgbClr val="5F5F5F"/>
                </a:solidFill>
                <a:latin typeface="+mn-lt"/>
              </a:defRPr>
            </a:lvl9pPr>
          </a:lstStyle>
          <a:p>
            <a:r>
              <a:rPr lang="en-US" kern="0" dirty="0"/>
              <a:t>For More Information</a:t>
            </a:r>
          </a:p>
          <a:p>
            <a:endParaRPr lang="en-US" sz="1800" kern="0" dirty="0"/>
          </a:p>
          <a:p>
            <a:endParaRPr lang="en-US" kern="0" dirty="0"/>
          </a:p>
        </p:txBody>
      </p:sp>
      <p:sp>
        <p:nvSpPr>
          <p:cNvPr id="6" name="Subtitle 3">
            <a:extLst>
              <a:ext uri="{FF2B5EF4-FFF2-40B4-BE49-F238E27FC236}">
                <a16:creationId xmlns:a16="http://schemas.microsoft.com/office/drawing/2014/main" id="{19E00886-25F0-4CA2-8BFD-48749E9CF8F2}"/>
              </a:ext>
            </a:extLst>
          </p:cNvPr>
          <p:cNvSpPr txBox="1">
            <a:spLocks/>
          </p:cNvSpPr>
          <p:nvPr/>
        </p:nvSpPr>
        <p:spPr bwMode="auto">
          <a:xfrm>
            <a:off x="1371600" y="4724400"/>
            <a:ext cx="6400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F5F5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rgbClr val="5F5F5F"/>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rgbClr val="5F5F5F"/>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rgbClr val="5F5F5F"/>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rgbClr val="5F5F5F"/>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rgbClr val="5F5F5F"/>
                </a:solidFill>
                <a:latin typeface="+mn-lt"/>
              </a:defRPr>
            </a:lvl6pPr>
            <a:lvl7pPr marL="2971800" indent="-228600" algn="l" rtl="0" eaLnBrk="1" fontAlgn="base" hangingPunct="1">
              <a:spcBef>
                <a:spcPct val="20000"/>
              </a:spcBef>
              <a:spcAft>
                <a:spcPct val="0"/>
              </a:spcAft>
              <a:buChar char="»"/>
              <a:defRPr sz="2000">
                <a:solidFill>
                  <a:srgbClr val="5F5F5F"/>
                </a:solidFill>
                <a:latin typeface="+mn-lt"/>
              </a:defRPr>
            </a:lvl7pPr>
            <a:lvl8pPr marL="3429000" indent="-228600" algn="l" rtl="0" eaLnBrk="1" fontAlgn="base" hangingPunct="1">
              <a:spcBef>
                <a:spcPct val="20000"/>
              </a:spcBef>
              <a:spcAft>
                <a:spcPct val="0"/>
              </a:spcAft>
              <a:buChar char="»"/>
              <a:defRPr sz="2000">
                <a:solidFill>
                  <a:srgbClr val="5F5F5F"/>
                </a:solidFill>
                <a:latin typeface="+mn-lt"/>
              </a:defRPr>
            </a:lvl8pPr>
            <a:lvl9pPr marL="3886200" indent="-228600" algn="l" rtl="0" eaLnBrk="1" fontAlgn="base" hangingPunct="1">
              <a:spcBef>
                <a:spcPct val="20000"/>
              </a:spcBef>
              <a:spcAft>
                <a:spcPct val="0"/>
              </a:spcAft>
              <a:buChar char="»"/>
              <a:defRPr sz="2000">
                <a:solidFill>
                  <a:srgbClr val="5F5F5F"/>
                </a:solidFill>
                <a:latin typeface="+mn-lt"/>
              </a:defRPr>
            </a:lvl9pPr>
          </a:lstStyle>
          <a:p>
            <a:r>
              <a:rPr lang="en-US" sz="1800" b="1" kern="0" dirty="0"/>
              <a:t>CPP, Inc.</a:t>
            </a:r>
          </a:p>
          <a:p>
            <a:r>
              <a:rPr lang="en-US" sz="1800" kern="0" dirty="0"/>
              <a:t>2400 Midpoint Drive, Suite 190</a:t>
            </a:r>
          </a:p>
          <a:p>
            <a:r>
              <a:rPr lang="en-US" sz="1800" kern="0" dirty="0"/>
              <a:t>Fort Collins, CO 80525</a:t>
            </a:r>
          </a:p>
          <a:p>
            <a:r>
              <a:rPr lang="en-US" sz="1800" kern="0" dirty="0"/>
              <a:t>(970) 221-3371</a:t>
            </a:r>
          </a:p>
          <a:p>
            <a:endParaRPr lang="en-US" sz="1800" kern="0" dirty="0"/>
          </a:p>
          <a:p>
            <a:endParaRPr lang="en-US" kern="0" dirty="0"/>
          </a:p>
        </p:txBody>
      </p:sp>
      <p:sp>
        <p:nvSpPr>
          <p:cNvPr id="4" name="Subtitle 3">
            <a:extLst>
              <a:ext uri="{FF2B5EF4-FFF2-40B4-BE49-F238E27FC236}">
                <a16:creationId xmlns:a16="http://schemas.microsoft.com/office/drawing/2014/main" id="{99D6F974-E796-4482-B795-8BEACCF7370D}"/>
              </a:ext>
            </a:extLst>
          </p:cNvPr>
          <p:cNvSpPr>
            <a:spLocks noGrp="1"/>
          </p:cNvSpPr>
          <p:nvPr>
            <p:ph type="subTitle" idx="1"/>
          </p:nvPr>
        </p:nvSpPr>
        <p:spPr>
          <a:xfrm>
            <a:off x="1371600" y="3657600"/>
            <a:ext cx="6400800" cy="1066800"/>
          </a:xfrm>
        </p:spPr>
        <p:txBody>
          <a:bodyPr numCol="2"/>
          <a:lstStyle/>
          <a:p>
            <a:r>
              <a:rPr lang="en-US" sz="1800" b="1" dirty="0"/>
              <a:t>Anke Beyer-Lout</a:t>
            </a:r>
          </a:p>
          <a:p>
            <a:r>
              <a:rPr lang="en-US" sz="1800" dirty="0"/>
              <a:t>Senior Lead Scientist</a:t>
            </a:r>
          </a:p>
          <a:p>
            <a:r>
              <a:rPr lang="en-US" sz="1800" dirty="0"/>
              <a:t>abeyerlout@cppwind.com</a:t>
            </a:r>
          </a:p>
          <a:p>
            <a:endParaRPr lang="en-US" sz="1800" dirty="0"/>
          </a:p>
          <a:p>
            <a:endParaRPr lang="en-US" sz="1800" dirty="0"/>
          </a:p>
          <a:p>
            <a:endParaRPr lang="en-US" sz="1800" dirty="0"/>
          </a:p>
          <a:p>
            <a:endParaRPr lang="en-US" sz="1800" dirty="0"/>
          </a:p>
          <a:p>
            <a:endParaRPr lang="en-US" sz="1800" dirty="0"/>
          </a:p>
          <a:p>
            <a:endParaRPr lang="en-US" sz="1800" dirty="0"/>
          </a:p>
          <a:p>
            <a:r>
              <a:rPr lang="en-US" sz="1800" b="1" dirty="0"/>
              <a:t>Jared Ritter</a:t>
            </a:r>
          </a:p>
          <a:p>
            <a:r>
              <a:rPr lang="en-US" sz="1800" dirty="0"/>
              <a:t>Senior Project Engineer</a:t>
            </a:r>
          </a:p>
          <a:p>
            <a:r>
              <a:rPr lang="en-US" sz="1800" dirty="0"/>
              <a:t>jritter@cppwind.com</a:t>
            </a:r>
          </a:p>
          <a:p>
            <a:endParaRPr lang="en-US" sz="1800" dirty="0"/>
          </a:p>
          <a:p>
            <a:endParaRPr lang="en-US" sz="1800" dirty="0"/>
          </a:p>
          <a:p>
            <a:endParaRPr lang="en-US" sz="1800" dirty="0"/>
          </a:p>
          <a:p>
            <a:endParaRPr lang="en-US" sz="1800" dirty="0"/>
          </a:p>
          <a:p>
            <a:endParaRPr lang="en-US" dirty="0"/>
          </a:p>
        </p:txBody>
      </p:sp>
    </p:spTree>
    <p:extLst>
      <p:ext uri="{BB962C8B-B14F-4D97-AF65-F5344CB8AC3E}">
        <p14:creationId xmlns:p14="http://schemas.microsoft.com/office/powerpoint/2010/main" val="406376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851F-ABD1-4920-B19E-4EC890525630}"/>
              </a:ext>
            </a:extLst>
          </p:cNvPr>
          <p:cNvSpPr>
            <a:spLocks noGrp="1"/>
          </p:cNvSpPr>
          <p:nvPr>
            <p:ph type="title"/>
          </p:nvPr>
        </p:nvSpPr>
        <p:spPr/>
        <p:txBody>
          <a:bodyPr/>
          <a:lstStyle/>
          <a:p>
            <a:r>
              <a:rPr lang="en-US" dirty="0"/>
              <a:t>Effluent Dispersion</a:t>
            </a:r>
          </a:p>
        </p:txBody>
      </p:sp>
      <p:sp>
        <p:nvSpPr>
          <p:cNvPr id="4" name="Content Placeholder 3">
            <a:extLst>
              <a:ext uri="{FF2B5EF4-FFF2-40B4-BE49-F238E27FC236}">
                <a16:creationId xmlns:a16="http://schemas.microsoft.com/office/drawing/2014/main" id="{8111CF3D-DBEC-4137-8D63-70BCA17930B3}"/>
              </a:ext>
            </a:extLst>
          </p:cNvPr>
          <p:cNvSpPr>
            <a:spLocks noGrp="1"/>
          </p:cNvSpPr>
          <p:nvPr>
            <p:ph sz="half" idx="1"/>
          </p:nvPr>
        </p:nvSpPr>
        <p:spPr>
          <a:xfrm>
            <a:off x="533400" y="1295400"/>
            <a:ext cx="8077200" cy="5334000"/>
          </a:xfrm>
        </p:spPr>
        <p:txBody>
          <a:bodyPr/>
          <a:lstStyle/>
          <a:p>
            <a:pPr marL="457200" indent="-457200">
              <a:buFont typeface="Arial" panose="020B0604020202020204" pitchFamily="34" charset="0"/>
              <a:buChar char="•"/>
            </a:pPr>
            <a:r>
              <a:rPr lang="en-US" dirty="0"/>
              <a:t>Primary Objective: Health/Odor Concerns</a:t>
            </a:r>
          </a:p>
          <a:p>
            <a:pPr marL="1200150" lvl="1" indent="-457200">
              <a:buFont typeface="Arial" panose="020B0604020202020204" pitchFamily="34" charset="0"/>
              <a:buChar char="•"/>
            </a:pPr>
            <a:r>
              <a:rPr lang="en-US" dirty="0"/>
              <a:t>Prevent exhaust re-entrainment within the building and neighboring locations</a:t>
            </a:r>
          </a:p>
          <a:p>
            <a:pPr marL="457200" indent="-457200">
              <a:buFont typeface="Arial" panose="020B0604020202020204" pitchFamily="34" charset="0"/>
              <a:buChar char="•"/>
            </a:pPr>
            <a:r>
              <a:rPr lang="en-US" dirty="0"/>
              <a:t>Additional Considerations</a:t>
            </a:r>
          </a:p>
          <a:p>
            <a:pPr marL="1200150" lvl="1" indent="-457200">
              <a:buFont typeface="Arial" panose="020B0604020202020204" pitchFamily="34" charset="0"/>
              <a:buChar char="•"/>
            </a:pPr>
            <a:r>
              <a:rPr lang="en-US" dirty="0"/>
              <a:t>Cost Savings</a:t>
            </a:r>
          </a:p>
          <a:p>
            <a:pPr marL="1600200" lvl="2" indent="-457200">
              <a:buFont typeface="Arial" panose="020B0604020202020204" pitchFamily="34" charset="0"/>
              <a:buChar char="•"/>
            </a:pPr>
            <a:r>
              <a:rPr lang="en-US" dirty="0"/>
              <a:t>Capital Cost – Stack height, entrained flow vs. conventional fan</a:t>
            </a:r>
          </a:p>
          <a:p>
            <a:pPr marL="1600200" lvl="2" indent="-457200">
              <a:buFont typeface="Arial" panose="020B0604020202020204" pitchFamily="34" charset="0"/>
              <a:buChar char="•"/>
            </a:pPr>
            <a:r>
              <a:rPr lang="en-US" dirty="0"/>
              <a:t>Operational cost - Energy consumption</a:t>
            </a:r>
          </a:p>
          <a:p>
            <a:pPr marL="1200150" lvl="1" indent="-457200">
              <a:buFont typeface="Arial" panose="020B0604020202020204" pitchFamily="34" charset="0"/>
              <a:buChar char="•"/>
            </a:pPr>
            <a:r>
              <a:rPr lang="en-US" dirty="0"/>
              <a:t>Building aesthetic</a:t>
            </a:r>
          </a:p>
          <a:p>
            <a:endParaRPr lang="en-US" dirty="0"/>
          </a:p>
        </p:txBody>
      </p:sp>
    </p:spTree>
    <p:extLst>
      <p:ext uri="{BB962C8B-B14F-4D97-AF65-F5344CB8AC3E}">
        <p14:creationId xmlns:p14="http://schemas.microsoft.com/office/powerpoint/2010/main" val="166575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E2BE-76C1-4423-8F2E-C55863EFDF72}"/>
              </a:ext>
            </a:extLst>
          </p:cNvPr>
          <p:cNvSpPr>
            <a:spLocks noGrp="1"/>
          </p:cNvSpPr>
          <p:nvPr>
            <p:ph type="title"/>
          </p:nvPr>
        </p:nvSpPr>
        <p:spPr/>
        <p:txBody>
          <a:bodyPr/>
          <a:lstStyle/>
          <a:p>
            <a:r>
              <a:rPr lang="en-US" dirty="0"/>
              <a:t>Dispersion Modeling Methods </a:t>
            </a:r>
          </a:p>
        </p:txBody>
      </p:sp>
      <p:sp>
        <p:nvSpPr>
          <p:cNvPr id="3" name="Content Placeholder 2">
            <a:extLst>
              <a:ext uri="{FF2B5EF4-FFF2-40B4-BE49-F238E27FC236}">
                <a16:creationId xmlns:a16="http://schemas.microsoft.com/office/drawing/2014/main" id="{65823BED-0038-4EBC-99D1-4CA1DA5623BA}"/>
              </a:ext>
            </a:extLst>
          </p:cNvPr>
          <p:cNvSpPr>
            <a:spLocks noGrp="1"/>
          </p:cNvSpPr>
          <p:nvPr>
            <p:ph idx="1"/>
          </p:nvPr>
        </p:nvSpPr>
        <p:spPr/>
        <p:txBody>
          <a:bodyPr/>
          <a:lstStyle/>
          <a:p>
            <a:pPr marL="457200" indent="-457200">
              <a:spcAft>
                <a:spcPts val="600"/>
              </a:spcAft>
              <a:buFont typeface="Arial" panose="020B0604020202020204" pitchFamily="34" charset="0"/>
              <a:buChar char="•"/>
            </a:pPr>
            <a:r>
              <a:rPr lang="en-US" dirty="0"/>
              <a:t>Graphical Methods</a:t>
            </a:r>
          </a:p>
          <a:p>
            <a:pPr marL="457200" indent="-457200">
              <a:spcAft>
                <a:spcPts val="600"/>
              </a:spcAft>
              <a:buFont typeface="Arial" panose="020B0604020202020204" pitchFamily="34" charset="0"/>
              <a:buChar char="•"/>
            </a:pPr>
            <a:r>
              <a:rPr lang="en-US" dirty="0"/>
              <a:t>Analytical Methods</a:t>
            </a:r>
          </a:p>
          <a:p>
            <a:pPr marL="457200" indent="-457200">
              <a:spcAft>
                <a:spcPts val="600"/>
              </a:spcAft>
              <a:buFont typeface="Arial" panose="020B0604020202020204" pitchFamily="34" charset="0"/>
              <a:buChar char="•"/>
            </a:pPr>
            <a:r>
              <a:rPr lang="en-US" dirty="0"/>
              <a:t>Numerical Methods (CFD)</a:t>
            </a:r>
          </a:p>
          <a:p>
            <a:pPr marL="457200" indent="-457200">
              <a:spcAft>
                <a:spcPts val="600"/>
              </a:spcAft>
              <a:buFont typeface="Arial" panose="020B0604020202020204" pitchFamily="34" charset="0"/>
              <a:buChar char="•"/>
            </a:pPr>
            <a:r>
              <a:rPr lang="en-US" dirty="0"/>
              <a:t>Physical Modeling (Wind Tunnel)</a:t>
            </a:r>
          </a:p>
        </p:txBody>
      </p:sp>
    </p:spTree>
    <p:extLst>
      <p:ext uri="{BB962C8B-B14F-4D97-AF65-F5344CB8AC3E}">
        <p14:creationId xmlns:p14="http://schemas.microsoft.com/office/powerpoint/2010/main" val="309774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2A18-2296-4F44-B243-032AF36533D6}"/>
              </a:ext>
            </a:extLst>
          </p:cNvPr>
          <p:cNvSpPr>
            <a:spLocks noGrp="1"/>
          </p:cNvSpPr>
          <p:nvPr>
            <p:ph type="title"/>
          </p:nvPr>
        </p:nvSpPr>
        <p:spPr/>
        <p:txBody>
          <a:bodyPr/>
          <a:lstStyle/>
          <a:p>
            <a:r>
              <a:rPr lang="en-US" dirty="0"/>
              <a:t>Airflow Around Buildings</a:t>
            </a:r>
          </a:p>
        </p:txBody>
      </p:sp>
      <p:pic>
        <p:nvPicPr>
          <p:cNvPr id="4" name="Content Placeholder 3">
            <a:extLst>
              <a:ext uri="{FF2B5EF4-FFF2-40B4-BE49-F238E27FC236}">
                <a16:creationId xmlns:a16="http://schemas.microsoft.com/office/drawing/2014/main" id="{D1E033C8-2B74-4CFD-8A66-B64FFF9A3044}"/>
              </a:ext>
            </a:extLst>
          </p:cNvPr>
          <p:cNvPicPr>
            <a:picLocks noGrp="1" noChangeAspect="1"/>
          </p:cNvPicPr>
          <p:nvPr>
            <p:ph idx="1"/>
          </p:nvPr>
        </p:nvPicPr>
        <p:blipFill>
          <a:blip r:embed="rId3"/>
          <a:stretch>
            <a:fillRect/>
          </a:stretch>
        </p:blipFill>
        <p:spPr>
          <a:xfrm>
            <a:off x="4800600" y="1295400"/>
            <a:ext cx="4163411" cy="4981861"/>
          </a:xfrm>
          <a:prstGeom prst="rect">
            <a:avLst/>
          </a:prstGeom>
        </p:spPr>
      </p:pic>
      <p:pic>
        <p:nvPicPr>
          <p:cNvPr id="5" name="Picture 3" descr="C:\My Documents\Marketing Pics\Flow_Around_Bldg(VanDyke-TTU).jpg">
            <a:extLst>
              <a:ext uri="{FF2B5EF4-FFF2-40B4-BE49-F238E27FC236}">
                <a16:creationId xmlns:a16="http://schemas.microsoft.com/office/drawing/2014/main" id="{836B167F-7F82-4A65-9B01-CFBCACBD6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4301404"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997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9C05-63DA-4E10-836E-7DC831BAED4B}"/>
              </a:ext>
            </a:extLst>
          </p:cNvPr>
          <p:cNvSpPr>
            <a:spLocks noGrp="1"/>
          </p:cNvSpPr>
          <p:nvPr>
            <p:ph type="title"/>
          </p:nvPr>
        </p:nvSpPr>
        <p:spPr/>
        <p:txBody>
          <a:bodyPr/>
          <a:lstStyle/>
          <a:p>
            <a:r>
              <a:rPr lang="en-US" dirty="0"/>
              <a:t>Graphical Method</a:t>
            </a:r>
          </a:p>
        </p:txBody>
      </p:sp>
      <p:sp>
        <p:nvSpPr>
          <p:cNvPr id="3" name="Content Placeholder 2">
            <a:extLst>
              <a:ext uri="{FF2B5EF4-FFF2-40B4-BE49-F238E27FC236}">
                <a16:creationId xmlns:a16="http://schemas.microsoft.com/office/drawing/2014/main" id="{50FD8922-43FF-4EB7-A45B-3F6A9096E0A3}"/>
              </a:ext>
            </a:extLst>
          </p:cNvPr>
          <p:cNvSpPr>
            <a:spLocks noGrp="1"/>
          </p:cNvSpPr>
          <p:nvPr>
            <p:ph idx="1"/>
          </p:nvPr>
        </p:nvSpPr>
        <p:spPr/>
        <p:txBody>
          <a:bodyPr/>
          <a:lstStyle/>
          <a:p>
            <a:r>
              <a:rPr lang="en-US" dirty="0"/>
              <a:t>2015 Handbook – HVAC Applications Chapter 45</a:t>
            </a:r>
          </a:p>
        </p:txBody>
      </p:sp>
      <p:pic>
        <p:nvPicPr>
          <p:cNvPr id="4" name="Picture 3" descr="\\THUNDER\Marketing\Photos - Copyright Clear\Illustrations\Brad\I2SL Presi\Fig 6_ASHRAE Stack Height.jpg">
            <a:extLst>
              <a:ext uri="{FF2B5EF4-FFF2-40B4-BE49-F238E27FC236}">
                <a16:creationId xmlns:a16="http://schemas.microsoft.com/office/drawing/2014/main" id="{C17AEC4B-8542-4D62-893D-D767FB51C57F}"/>
              </a:ext>
            </a:extLst>
          </p:cNvPr>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09600" y="2158056"/>
            <a:ext cx="7848600" cy="39379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53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0D18-ED2C-4DE2-AEDA-08E5CC829878}"/>
              </a:ext>
            </a:extLst>
          </p:cNvPr>
          <p:cNvSpPr>
            <a:spLocks noGrp="1"/>
          </p:cNvSpPr>
          <p:nvPr>
            <p:ph type="title"/>
          </p:nvPr>
        </p:nvSpPr>
        <p:spPr/>
        <p:txBody>
          <a:bodyPr/>
          <a:lstStyle/>
          <a:p>
            <a:r>
              <a:rPr lang="en-US" dirty="0"/>
              <a:t>Graphical Method</a:t>
            </a:r>
          </a:p>
        </p:txBody>
      </p:sp>
      <p:sp>
        <p:nvSpPr>
          <p:cNvPr id="4" name="Content Placeholder 3">
            <a:extLst>
              <a:ext uri="{FF2B5EF4-FFF2-40B4-BE49-F238E27FC236}">
                <a16:creationId xmlns:a16="http://schemas.microsoft.com/office/drawing/2014/main" id="{284844A4-A745-44AB-B605-D0F467F0B0CA}"/>
              </a:ext>
            </a:extLst>
          </p:cNvPr>
          <p:cNvSpPr>
            <a:spLocks noGrp="1"/>
          </p:cNvSpPr>
          <p:nvPr>
            <p:ph sz="half" idx="1"/>
          </p:nvPr>
        </p:nvSpPr>
        <p:spPr/>
        <p:txBody>
          <a:bodyPr/>
          <a:lstStyle/>
          <a:p>
            <a:pPr marL="0" indent="0">
              <a:buNone/>
            </a:pPr>
            <a:r>
              <a:rPr lang="en-US" dirty="0"/>
              <a:t>Pros:</a:t>
            </a:r>
          </a:p>
          <a:p>
            <a:r>
              <a:rPr lang="en-US" dirty="0"/>
              <a:t>Identifies ideal placement of exhaust stacks on the roof</a:t>
            </a:r>
          </a:p>
          <a:p>
            <a:r>
              <a:rPr lang="en-US" dirty="0"/>
              <a:t>Provides quick indication of possible stack height requirements</a:t>
            </a:r>
          </a:p>
          <a:p>
            <a:endParaRPr lang="en-US" dirty="0"/>
          </a:p>
        </p:txBody>
      </p:sp>
      <p:sp>
        <p:nvSpPr>
          <p:cNvPr id="5" name="Content Placeholder 4">
            <a:extLst>
              <a:ext uri="{FF2B5EF4-FFF2-40B4-BE49-F238E27FC236}">
                <a16:creationId xmlns:a16="http://schemas.microsoft.com/office/drawing/2014/main" id="{FA3B5D94-2B62-4185-9D78-9C6F4B895AC9}"/>
              </a:ext>
            </a:extLst>
          </p:cNvPr>
          <p:cNvSpPr>
            <a:spLocks noGrp="1"/>
          </p:cNvSpPr>
          <p:nvPr>
            <p:ph sz="half" idx="2"/>
          </p:nvPr>
        </p:nvSpPr>
        <p:spPr/>
        <p:txBody>
          <a:bodyPr/>
          <a:lstStyle/>
          <a:p>
            <a:pPr marL="0" indent="0">
              <a:buNone/>
            </a:pPr>
            <a:r>
              <a:rPr lang="en-US" dirty="0"/>
              <a:t>Cons:</a:t>
            </a:r>
          </a:p>
          <a:p>
            <a:r>
              <a:rPr lang="en-US" dirty="0"/>
              <a:t>No actual concentration predictions</a:t>
            </a:r>
          </a:p>
          <a:p>
            <a:r>
              <a:rPr lang="en-US" dirty="0"/>
              <a:t>Can only be used for isolated building</a:t>
            </a:r>
          </a:p>
          <a:p>
            <a:r>
              <a:rPr lang="en-US" dirty="0"/>
              <a:t>Can be extremely conservative for large buildings</a:t>
            </a:r>
          </a:p>
        </p:txBody>
      </p:sp>
    </p:spTree>
    <p:extLst>
      <p:ext uri="{BB962C8B-B14F-4D97-AF65-F5344CB8AC3E}">
        <p14:creationId xmlns:p14="http://schemas.microsoft.com/office/powerpoint/2010/main" val="268699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http://www.colorado.edu/geography/babs/empact%20draft%20web%2018apr%2004/Assets/images/about%20AERMOD.jpg">
            <a:extLst>
              <a:ext uri="{FF2B5EF4-FFF2-40B4-BE49-F238E27FC236}">
                <a16:creationId xmlns:a16="http://schemas.microsoft.com/office/drawing/2014/main" id="{ECEE2C78-6BB0-45D7-8680-0393F779D9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8" t="3692" r="3817" b="3722"/>
          <a:stretch/>
        </p:blipFill>
        <p:spPr bwMode="auto">
          <a:xfrm>
            <a:off x="3948160" y="1752600"/>
            <a:ext cx="502176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53E174F-F14E-49C1-AA46-F60A5CA781DA}"/>
              </a:ext>
            </a:extLst>
          </p:cNvPr>
          <p:cNvSpPr>
            <a:spLocks noGrp="1"/>
          </p:cNvSpPr>
          <p:nvPr>
            <p:ph type="title"/>
          </p:nvPr>
        </p:nvSpPr>
        <p:spPr/>
        <p:txBody>
          <a:bodyPr/>
          <a:lstStyle/>
          <a:p>
            <a:r>
              <a:rPr lang="en-US" dirty="0"/>
              <a:t>Analytical Dispersion Methods</a:t>
            </a:r>
          </a:p>
        </p:txBody>
      </p:sp>
      <p:sp>
        <p:nvSpPr>
          <p:cNvPr id="3" name="Content Placeholder 2">
            <a:extLst>
              <a:ext uri="{FF2B5EF4-FFF2-40B4-BE49-F238E27FC236}">
                <a16:creationId xmlns:a16="http://schemas.microsoft.com/office/drawing/2014/main" id="{002C73C8-E3B8-45BB-AA33-CFDE9B9E0DC7}"/>
              </a:ext>
            </a:extLst>
          </p:cNvPr>
          <p:cNvSpPr>
            <a:spLocks noGrp="1"/>
          </p:cNvSpPr>
          <p:nvPr>
            <p:ph sz="half" idx="1"/>
          </p:nvPr>
        </p:nvSpPr>
        <p:spPr>
          <a:xfrm>
            <a:off x="447675" y="1455738"/>
            <a:ext cx="4038600" cy="4525963"/>
          </a:xfrm>
        </p:spPr>
        <p:txBody>
          <a:bodyPr/>
          <a:lstStyle/>
          <a:p>
            <a:pPr marL="0" indent="0">
              <a:buNone/>
            </a:pPr>
            <a:r>
              <a:rPr lang="en-US" dirty="0"/>
              <a:t>Gaussian Diffusion Equation</a:t>
            </a:r>
          </a:p>
          <a:p>
            <a:r>
              <a:rPr lang="en-US" dirty="0"/>
              <a:t>Plume Rise, </a:t>
            </a:r>
            <a:r>
              <a:rPr lang="en-US" dirty="0" err="1"/>
              <a:t>h</a:t>
            </a:r>
            <a:r>
              <a:rPr lang="en-US" baseline="-25000" dirty="0" err="1"/>
              <a:t>plume</a:t>
            </a:r>
            <a:r>
              <a:rPr lang="en-US" dirty="0"/>
              <a:t> calculation</a:t>
            </a:r>
          </a:p>
          <a:p>
            <a:r>
              <a:rPr lang="en-US" dirty="0"/>
              <a:t>Horizontal Dispersion Coefficient, </a:t>
            </a:r>
            <a:r>
              <a:rPr lang="el-GR" dirty="0"/>
              <a:t>σ</a:t>
            </a:r>
            <a:r>
              <a:rPr lang="en-US" baseline="-25000" dirty="0"/>
              <a:t>y</a:t>
            </a:r>
          </a:p>
          <a:p>
            <a:r>
              <a:rPr lang="en-US" dirty="0"/>
              <a:t>Vertical Dispersion Coefficient, </a:t>
            </a:r>
            <a:r>
              <a:rPr lang="el-GR" dirty="0"/>
              <a:t>σ</a:t>
            </a:r>
            <a:r>
              <a:rPr lang="en-US" baseline="-25000" dirty="0"/>
              <a:t>z</a:t>
            </a:r>
          </a:p>
          <a:p>
            <a:r>
              <a:rPr lang="en-US" dirty="0"/>
              <a:t>Receptor Height, </a:t>
            </a:r>
            <a:r>
              <a:rPr lang="en-US" dirty="0" err="1"/>
              <a:t>h</a:t>
            </a:r>
            <a:r>
              <a:rPr lang="en-US" baseline="-25000" dirty="0" err="1"/>
              <a:t>top</a:t>
            </a:r>
            <a:endParaRPr lang="en-US" baseline="-25000" dirty="0"/>
          </a:p>
          <a:p>
            <a:endParaRPr lang="en-US" dirty="0"/>
          </a:p>
        </p:txBody>
      </p:sp>
    </p:spTree>
    <p:extLst>
      <p:ext uri="{BB962C8B-B14F-4D97-AF65-F5344CB8AC3E}">
        <p14:creationId xmlns:p14="http://schemas.microsoft.com/office/powerpoint/2010/main" val="349808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63AE-F1C8-40D1-B207-E7EA4F4D4323}"/>
              </a:ext>
            </a:extLst>
          </p:cNvPr>
          <p:cNvSpPr>
            <a:spLocks noGrp="1"/>
          </p:cNvSpPr>
          <p:nvPr>
            <p:ph type="title"/>
          </p:nvPr>
        </p:nvSpPr>
        <p:spPr>
          <a:xfrm>
            <a:off x="628650" y="0"/>
            <a:ext cx="7886700" cy="1325563"/>
          </a:xfrm>
        </p:spPr>
        <p:txBody>
          <a:bodyPr>
            <a:noAutofit/>
          </a:bodyPr>
          <a:lstStyle/>
          <a:p>
            <a:r>
              <a:rPr lang="en-US" dirty="0"/>
              <a:t>Case Study – CSM CoorsTek</a:t>
            </a:r>
          </a:p>
        </p:txBody>
      </p:sp>
      <p:sp>
        <p:nvSpPr>
          <p:cNvPr id="4" name="Content Placeholder 3">
            <a:extLst>
              <a:ext uri="{FF2B5EF4-FFF2-40B4-BE49-F238E27FC236}">
                <a16:creationId xmlns:a16="http://schemas.microsoft.com/office/drawing/2014/main" id="{3D3369ED-84EE-4FAF-BFA1-0FA3E6B92AAE}"/>
              </a:ext>
            </a:extLst>
          </p:cNvPr>
          <p:cNvSpPr>
            <a:spLocks noGrp="1"/>
          </p:cNvSpPr>
          <p:nvPr>
            <p:ph sz="half" idx="1"/>
          </p:nvPr>
        </p:nvSpPr>
        <p:spPr>
          <a:xfrm>
            <a:off x="123824" y="1296988"/>
            <a:ext cx="4448176" cy="4525963"/>
          </a:xfrm>
        </p:spPr>
        <p:txBody>
          <a:bodyPr/>
          <a:lstStyle/>
          <a:p>
            <a:pPr marL="0" indent="0">
              <a:buNone/>
            </a:pPr>
            <a:r>
              <a:rPr lang="en-US" dirty="0"/>
              <a:t>Analytical Dispersion Method</a:t>
            </a:r>
          </a:p>
          <a:p>
            <a:pPr marL="0" indent="0">
              <a:buNone/>
            </a:pPr>
            <a:endParaRPr lang="en-US" dirty="0"/>
          </a:p>
          <a:p>
            <a:pPr marL="0" indent="0">
              <a:buNone/>
            </a:pPr>
            <a:r>
              <a:rPr lang="en-US" dirty="0"/>
              <a:t>Pros:</a:t>
            </a:r>
          </a:p>
          <a:p>
            <a:r>
              <a:rPr lang="en-US" dirty="0"/>
              <a:t>Open environment</a:t>
            </a:r>
          </a:p>
          <a:p>
            <a:r>
              <a:rPr lang="en-US" dirty="0"/>
              <a:t>Surrounding buildings similar in size </a:t>
            </a:r>
          </a:p>
          <a:p>
            <a:pPr marL="0" indent="0">
              <a:buNone/>
            </a:pPr>
            <a:endParaRPr lang="en-US" dirty="0"/>
          </a:p>
        </p:txBody>
      </p:sp>
      <p:pic>
        <p:nvPicPr>
          <p:cNvPr id="3" name="Picture 2">
            <a:extLst>
              <a:ext uri="{FF2B5EF4-FFF2-40B4-BE49-F238E27FC236}">
                <a16:creationId xmlns:a16="http://schemas.microsoft.com/office/drawing/2014/main" id="{6A7BAB50-F376-4935-85D9-B8DA55E6B966}"/>
              </a:ext>
            </a:extLst>
          </p:cNvPr>
          <p:cNvPicPr>
            <a:picLocks noChangeAspect="1"/>
          </p:cNvPicPr>
          <p:nvPr/>
        </p:nvPicPr>
        <p:blipFill>
          <a:blip r:embed="rId3"/>
          <a:stretch>
            <a:fillRect/>
          </a:stretch>
        </p:blipFill>
        <p:spPr>
          <a:xfrm>
            <a:off x="4343400" y="1905000"/>
            <a:ext cx="4713252" cy="3203379"/>
          </a:xfrm>
          <a:prstGeom prst="rect">
            <a:avLst/>
          </a:prstGeom>
        </p:spPr>
      </p:pic>
    </p:spTree>
    <p:extLst>
      <p:ext uri="{BB962C8B-B14F-4D97-AF65-F5344CB8AC3E}">
        <p14:creationId xmlns:p14="http://schemas.microsoft.com/office/powerpoint/2010/main" val="881369851"/>
      </p:ext>
    </p:extLst>
  </p:cSld>
  <p:clrMapOvr>
    <a:masterClrMapping/>
  </p:clrMapOvr>
</p:sld>
</file>

<file path=ppt/theme/theme1.xml><?xml version="1.0" encoding="utf-8"?>
<a:theme xmlns:a="http://schemas.openxmlformats.org/drawingml/2006/main" name="Default Design">
  <a:themeElements>
    <a:clrScheme name="Default Design 14">
      <a:dk1>
        <a:srgbClr val="000000"/>
      </a:dk1>
      <a:lt1>
        <a:srgbClr val="FFFFFF"/>
      </a:lt1>
      <a:dk2>
        <a:srgbClr val="006496"/>
      </a:dk2>
      <a:lt2>
        <a:srgbClr val="000000"/>
      </a:lt2>
      <a:accent1>
        <a:srgbClr val="BBE0E3"/>
      </a:accent1>
      <a:accent2>
        <a:srgbClr val="336699"/>
      </a:accent2>
      <a:accent3>
        <a:srgbClr val="FFFFFF"/>
      </a:accent3>
      <a:accent4>
        <a:srgbClr val="000000"/>
      </a:accent4>
      <a:accent5>
        <a:srgbClr val="DAEDEF"/>
      </a:accent5>
      <a:accent6>
        <a:srgbClr val="2D5C8A"/>
      </a:accent6>
      <a:hlink>
        <a:srgbClr val="336699"/>
      </a:hlink>
      <a:folHlink>
        <a:srgbClr val="336699"/>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5F5F"/>
        </a:dk1>
        <a:lt1>
          <a:srgbClr val="FFFFFF"/>
        </a:lt1>
        <a:dk2>
          <a:srgbClr val="006496"/>
        </a:dk2>
        <a:lt2>
          <a:srgbClr val="000000"/>
        </a:lt2>
        <a:accent1>
          <a:srgbClr val="BBE0E3"/>
        </a:accent1>
        <a:accent2>
          <a:srgbClr val="336699"/>
        </a:accent2>
        <a:accent3>
          <a:srgbClr val="FFFFFF"/>
        </a:accent3>
        <a:accent4>
          <a:srgbClr val="505050"/>
        </a:accent4>
        <a:accent5>
          <a:srgbClr val="DAEDEF"/>
        </a:accent5>
        <a:accent6>
          <a:srgbClr val="2D5C8A"/>
        </a:accent6>
        <a:hlink>
          <a:srgbClr val="336699"/>
        </a:hlink>
        <a:folHlink>
          <a:srgbClr val="3366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6496"/>
        </a:dk2>
        <a:lt2>
          <a:srgbClr val="000000"/>
        </a:lt2>
        <a:accent1>
          <a:srgbClr val="BBE0E3"/>
        </a:accent1>
        <a:accent2>
          <a:srgbClr val="336699"/>
        </a:accent2>
        <a:accent3>
          <a:srgbClr val="FFFFFF"/>
        </a:accent3>
        <a:accent4>
          <a:srgbClr val="000000"/>
        </a:accent4>
        <a:accent5>
          <a:srgbClr val="DAEDEF"/>
        </a:accent5>
        <a:accent6>
          <a:srgbClr val="2D5C8A"/>
        </a:accent6>
        <a:hlink>
          <a:srgbClr val="3366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CPP Blank Powerpoint White</Template>
  <TotalTime>1171</TotalTime>
  <Words>1995</Words>
  <Application>Microsoft Office PowerPoint</Application>
  <PresentationFormat>On-screen Show (4:3)</PresentationFormat>
  <Paragraphs>286</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Cambria</vt:lpstr>
      <vt:lpstr>Default Design</vt:lpstr>
      <vt:lpstr>Basics of Dispersion Modeling</vt:lpstr>
      <vt:lpstr>Outline</vt:lpstr>
      <vt:lpstr>Effluent Dispersion</vt:lpstr>
      <vt:lpstr>Dispersion Modeling Methods </vt:lpstr>
      <vt:lpstr>Airflow Around Buildings</vt:lpstr>
      <vt:lpstr>Graphical Method</vt:lpstr>
      <vt:lpstr>Graphical Method</vt:lpstr>
      <vt:lpstr>Analytical Dispersion Methods</vt:lpstr>
      <vt:lpstr>Case Study – CSM CoorsTek</vt:lpstr>
      <vt:lpstr>Case Study – CSM CoorsTek</vt:lpstr>
      <vt:lpstr>Analytical Dispersion Methods</vt:lpstr>
      <vt:lpstr>Numerical Dispersion Methods - CFD</vt:lpstr>
      <vt:lpstr>Numerical Dispersion Methods - CFD</vt:lpstr>
      <vt:lpstr>PowerPoint Presentation</vt:lpstr>
      <vt:lpstr>Numerical Dispersion Methods - CFD</vt:lpstr>
      <vt:lpstr>Numerical Dispersion Methods - CFD</vt:lpstr>
      <vt:lpstr>Physical Dispersion Methods</vt:lpstr>
      <vt:lpstr>Physical Dispersion Methods</vt:lpstr>
      <vt:lpstr>Physical Dispersion Methods</vt:lpstr>
      <vt:lpstr>Physical Dispersion Methods</vt:lpstr>
      <vt:lpstr>Physical Dispersion Methods</vt:lpstr>
      <vt:lpstr>Conclusions</vt:lpstr>
      <vt:lpstr>Conclusions</vt:lpstr>
      <vt:lpstr>Conclusions</vt:lpstr>
      <vt:lpstr>Conclusions</vt:lpstr>
      <vt:lpstr>Case Study – CSM CoorsTek</vt:lpstr>
      <vt:lpstr>Questions?</vt:lpstr>
    </vt:vector>
  </TitlesOfParts>
  <Company>CPP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Anke Beyer-Lout</dc:creator>
  <cp:lastModifiedBy>Anke Beyer-Lout</cp:lastModifiedBy>
  <cp:revision>57</cp:revision>
  <cp:lastPrinted>2017-08-28T23:42:17Z</cp:lastPrinted>
  <dcterms:created xsi:type="dcterms:W3CDTF">2017-08-22T22:23:08Z</dcterms:created>
  <dcterms:modified xsi:type="dcterms:W3CDTF">2017-08-29T03:35:59Z</dcterms:modified>
</cp:coreProperties>
</file>