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9"/>
  </p:notesMasterIdLst>
  <p:sldIdLst>
    <p:sldId id="259" r:id="rId2"/>
    <p:sldId id="275" r:id="rId3"/>
    <p:sldId id="293" r:id="rId4"/>
    <p:sldId id="267" r:id="rId5"/>
    <p:sldId id="301" r:id="rId6"/>
    <p:sldId id="300" r:id="rId7"/>
    <p:sldId id="310" r:id="rId8"/>
    <p:sldId id="307" r:id="rId9"/>
    <p:sldId id="274" r:id="rId10"/>
    <p:sldId id="308" r:id="rId11"/>
    <p:sldId id="272" r:id="rId12"/>
    <p:sldId id="309" r:id="rId13"/>
    <p:sldId id="273" r:id="rId14"/>
    <p:sldId id="266" r:id="rId15"/>
    <p:sldId id="271" r:id="rId16"/>
    <p:sldId id="291" r:id="rId17"/>
    <p:sldId id="292" r:id="rId18"/>
    <p:sldId id="298" r:id="rId19"/>
    <p:sldId id="283" r:id="rId20"/>
    <p:sldId id="278" r:id="rId21"/>
    <p:sldId id="286" r:id="rId22"/>
    <p:sldId id="285" r:id="rId23"/>
    <p:sldId id="303" r:id="rId24"/>
    <p:sldId id="302" r:id="rId25"/>
    <p:sldId id="306" r:id="rId26"/>
    <p:sldId id="311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4" autoAdjust="0"/>
    <p:restoredTop sz="94638" autoAdjust="0"/>
  </p:normalViewPr>
  <p:slideViewPr>
    <p:cSldViewPr snapToGrid="0">
      <p:cViewPr>
        <p:scale>
          <a:sx n="89" d="100"/>
          <a:sy n="89" d="100"/>
        </p:scale>
        <p:origin x="72" y="-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1209C-5FC0-4183-9BC5-1CA64B34ED1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8F589-5D0B-4417-AE1B-70846A9D0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0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8F589-5D0B-4417-AE1B-70846A9D00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6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4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39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1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59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0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13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51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9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2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6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3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3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5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0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0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F5AAC62-F6A3-4D3A-9C04-91E9BCCC568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1037AC9-FCD3-42D9-A13C-833E9F77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19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rk@edgemech.com" TargetMode="External"/><Relationship Id="rId4" Type="http://schemas.openxmlformats.org/officeDocument/2006/relationships/hyperlink" Target="mailto:heidi.dugan@konvekta-usa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8C7B4-EE6E-4702-B46C-3BBA549C6402}"/>
              </a:ext>
            </a:extLst>
          </p:cNvPr>
          <p:cNvSpPr txBox="1"/>
          <p:nvPr/>
        </p:nvSpPr>
        <p:spPr>
          <a:xfrm flipH="1">
            <a:off x="222126" y="2305615"/>
            <a:ext cx="11969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The Benefit of Including Energy Recovery System Analysis</a:t>
            </a:r>
          </a:p>
          <a:p>
            <a:pPr algn="ctr"/>
            <a:endParaRPr lang="en-US" sz="2800" b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algn="ctr"/>
            <a:r>
              <a:rPr lang="en-US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When Planning Energy Efficiency Upgrades</a:t>
            </a:r>
          </a:p>
          <a:p>
            <a:pPr algn="ctr"/>
            <a:endParaRPr lang="en-US" sz="2800" b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algn="ctr"/>
            <a:r>
              <a:rPr lang="en-US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Heidi Dugan  Konvekta USA, Inc.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F7FB4C-645C-489D-826D-ACE0A5FE7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4880490"/>
            <a:ext cx="1295399" cy="1295399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B8EF95-968C-43C0-AFBC-AA6B9A98ED3C}"/>
              </a:ext>
            </a:extLst>
          </p:cNvPr>
          <p:cNvCxnSpPr/>
          <p:nvPr/>
        </p:nvCxnSpPr>
        <p:spPr>
          <a:xfrm>
            <a:off x="3860800" y="18347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00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oup 146">
            <a:extLst>
              <a:ext uri="{FF2B5EF4-FFF2-40B4-BE49-F238E27FC236}">
                <a16:creationId xmlns:a16="http://schemas.microsoft.com/office/drawing/2014/main" id="{AF934F69-C111-4BA9-B4D2-0D4515E956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587893"/>
              </p:ext>
            </p:extLst>
          </p:nvPr>
        </p:nvGraphicFramePr>
        <p:xfrm>
          <a:off x="1280481" y="2436459"/>
          <a:ext cx="10545759" cy="3235032"/>
        </p:xfrm>
        <a:graphic>
          <a:graphicData uri="http://schemas.openxmlformats.org/drawingml/2006/table">
            <a:tbl>
              <a:tblPr/>
              <a:tblGrid>
                <a:gridCol w="2468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7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Denver, CO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Without Energy Recovery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Traditional REARS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High Performance REARS PG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High Performance REARS EG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7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Year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Heating Energy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kWh/a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8,782,300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4,551,834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1,986,600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713,700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Cooling Energy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kWh/a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4,642,327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3,172,538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2,601,601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2,187,561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Electricity (Fans/Pumps)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kWh/a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568,308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580,325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438,062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Total Energy Consumption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kWh/a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13,424,627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8,292,680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5,168,526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3,339,323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Effectiveness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38%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61%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75%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 Box 16">
            <a:extLst>
              <a:ext uri="{FF2B5EF4-FFF2-40B4-BE49-F238E27FC236}">
                <a16:creationId xmlns:a16="http://schemas.microsoft.com/office/drawing/2014/main" id="{463271CE-4C8A-4B15-9634-9684067CC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353" y="1772242"/>
            <a:ext cx="77906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Energy Savings Analysis:</a:t>
            </a:r>
            <a:r>
              <a:rPr lang="en-US" altLang="en-US" sz="1400" b="1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Research Lab Building Denver, Colorado      328,000 cfm Supply and 250,000 cfm Exhaust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F86DB-0C14-4423-A30E-C42A0519EC34}"/>
              </a:ext>
            </a:extLst>
          </p:cNvPr>
          <p:cNvSpPr txBox="1"/>
          <p:nvPr/>
        </p:nvSpPr>
        <p:spPr>
          <a:xfrm>
            <a:off x="1345353" y="5799596"/>
            <a:ext cx="8977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Reduce CO2 Emission By Reducing Electrical Consumption of Fans &amp; Pumps</a:t>
            </a:r>
          </a:p>
          <a:p>
            <a:r>
              <a:rPr lang="en-US"/>
              <a:t>            </a:t>
            </a:r>
            <a:r>
              <a:rPr lang="en-US" dirty="0"/>
              <a:t>(number of coils, minimize </a:t>
            </a:r>
            <a:r>
              <a:rPr lang="en-US" dirty="0" err="1"/>
              <a:t>apd</a:t>
            </a:r>
            <a:r>
              <a:rPr lang="en-US" dirty="0"/>
              <a:t>, high efficiency pump motors)</a:t>
            </a:r>
          </a:p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C5BE44-4735-40B4-89FD-1E812A415FD3}"/>
              </a:ext>
            </a:extLst>
          </p:cNvPr>
          <p:cNvCxnSpPr/>
          <p:nvPr/>
        </p:nvCxnSpPr>
        <p:spPr>
          <a:xfrm>
            <a:off x="327340" y="4065289"/>
            <a:ext cx="842839" cy="0"/>
          </a:xfrm>
          <a:prstGeom prst="straightConnector1">
            <a:avLst/>
          </a:prstGeom>
          <a:ln w="666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8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6">
            <a:extLst>
              <a:ext uri="{FF2B5EF4-FFF2-40B4-BE49-F238E27FC236}">
                <a16:creationId xmlns:a16="http://schemas.microsoft.com/office/drawing/2014/main" id="{3D1304FC-6F3C-49A5-9AD3-1C67BD1DA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07" y="1855812"/>
            <a:ext cx="77906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Energy Savings Analysis:</a:t>
            </a:r>
            <a:r>
              <a:rPr lang="en-US" altLang="en-US" sz="1400" b="1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Research Lab Building Denver, Colorado      328,000 cfm Supply and 250,000 cfm Exhaust</a:t>
            </a:r>
          </a:p>
        </p:txBody>
      </p:sp>
      <p:graphicFrame>
        <p:nvGraphicFramePr>
          <p:cNvPr id="8" name="Group 147">
            <a:extLst>
              <a:ext uri="{FF2B5EF4-FFF2-40B4-BE49-F238E27FC236}">
                <a16:creationId xmlns:a16="http://schemas.microsoft.com/office/drawing/2014/main" id="{27566CE1-B721-4295-A4FB-E5563D071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711902"/>
              </p:ext>
            </p:extLst>
          </p:nvPr>
        </p:nvGraphicFramePr>
        <p:xfrm>
          <a:off x="474907" y="2638754"/>
          <a:ext cx="8524311" cy="3121179"/>
        </p:xfrm>
        <a:graphic>
          <a:graphicData uri="http://schemas.openxmlformats.org/drawingml/2006/table">
            <a:tbl>
              <a:tblPr/>
              <a:tblGrid>
                <a:gridCol w="1489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5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9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Without Energy Recovery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Traditional REARS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High Performance REARS PG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High Performance REARS EG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81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Peak Demand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Cooling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kW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3,735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2,659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2,378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2,094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tons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1,067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756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676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595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Heating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kW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5,585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3,692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2,746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2,492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MBTUH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19,056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12,597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9,369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8,503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3E9D54-4A05-4456-9CCF-C12A3DBC1DFB}"/>
              </a:ext>
            </a:extLst>
          </p:cNvPr>
          <p:cNvCxnSpPr>
            <a:cxnSpLocks/>
          </p:cNvCxnSpPr>
          <p:nvPr/>
        </p:nvCxnSpPr>
        <p:spPr>
          <a:xfrm flipH="1">
            <a:off x="9278179" y="4009765"/>
            <a:ext cx="1245041" cy="0"/>
          </a:xfrm>
          <a:prstGeom prst="straightConnector1">
            <a:avLst/>
          </a:prstGeom>
          <a:ln w="666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8808846-A8F7-40C9-9A44-E95B5EF9049C}"/>
              </a:ext>
            </a:extLst>
          </p:cNvPr>
          <p:cNvSpPr txBox="1"/>
          <p:nvPr/>
        </p:nvSpPr>
        <p:spPr>
          <a:xfrm>
            <a:off x="9410700" y="4017921"/>
            <a:ext cx="2306391" cy="38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45% Reduction</a:t>
            </a:r>
          </a:p>
        </p:txBody>
      </p:sp>
    </p:spTree>
    <p:extLst>
      <p:ext uri="{BB962C8B-B14F-4D97-AF65-F5344CB8AC3E}">
        <p14:creationId xmlns:p14="http://schemas.microsoft.com/office/powerpoint/2010/main" val="199390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6">
            <a:extLst>
              <a:ext uri="{FF2B5EF4-FFF2-40B4-BE49-F238E27FC236}">
                <a16:creationId xmlns:a16="http://schemas.microsoft.com/office/drawing/2014/main" id="{3D1304FC-6F3C-49A5-9AD3-1C67BD1DA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07" y="1855812"/>
            <a:ext cx="77906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Energy Savings Analysis:</a:t>
            </a:r>
            <a:r>
              <a:rPr lang="en-US" altLang="en-US" sz="1400" b="1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Research Lab Building Denver, Colorado      328,000 cfm Supply and 250,000 cfm Exhaust</a:t>
            </a:r>
          </a:p>
        </p:txBody>
      </p:sp>
      <p:graphicFrame>
        <p:nvGraphicFramePr>
          <p:cNvPr id="8" name="Group 147">
            <a:extLst>
              <a:ext uri="{FF2B5EF4-FFF2-40B4-BE49-F238E27FC236}">
                <a16:creationId xmlns:a16="http://schemas.microsoft.com/office/drawing/2014/main" id="{27566CE1-B721-4295-A4FB-E5563D071C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4907" y="2638754"/>
          <a:ext cx="8524311" cy="3121179"/>
        </p:xfrm>
        <a:graphic>
          <a:graphicData uri="http://schemas.openxmlformats.org/drawingml/2006/table">
            <a:tbl>
              <a:tblPr/>
              <a:tblGrid>
                <a:gridCol w="1489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5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9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Without Energy Recovery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Traditional REARS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High Performance REARS PG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High Performance REARS EG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81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Peak Demand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Cooling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kW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3,735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2,659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2,378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2,094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tons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1,067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756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676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595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Heating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kW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5,585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3,692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2,746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2,492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MBTUH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19,056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12,597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9,369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8,503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3E9D54-4A05-4456-9CCF-C12A3DBC1DFB}"/>
              </a:ext>
            </a:extLst>
          </p:cNvPr>
          <p:cNvCxnSpPr>
            <a:cxnSpLocks/>
          </p:cNvCxnSpPr>
          <p:nvPr/>
        </p:nvCxnSpPr>
        <p:spPr>
          <a:xfrm flipH="1">
            <a:off x="9278179" y="4009765"/>
            <a:ext cx="1245041" cy="0"/>
          </a:xfrm>
          <a:prstGeom prst="straightConnector1">
            <a:avLst/>
          </a:prstGeom>
          <a:ln w="666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C50C15-50FE-4E87-8207-22B3AB3E5F85}"/>
              </a:ext>
            </a:extLst>
          </p:cNvPr>
          <p:cNvCxnSpPr>
            <a:cxnSpLocks/>
          </p:cNvCxnSpPr>
          <p:nvPr/>
        </p:nvCxnSpPr>
        <p:spPr>
          <a:xfrm flipH="1">
            <a:off x="9278179" y="4878445"/>
            <a:ext cx="1245041" cy="0"/>
          </a:xfrm>
          <a:prstGeom prst="straightConnector1">
            <a:avLst/>
          </a:prstGeom>
          <a:ln w="666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8808846-A8F7-40C9-9A44-E95B5EF9049C}"/>
              </a:ext>
            </a:extLst>
          </p:cNvPr>
          <p:cNvSpPr txBox="1"/>
          <p:nvPr/>
        </p:nvSpPr>
        <p:spPr>
          <a:xfrm>
            <a:off x="9410700" y="4017921"/>
            <a:ext cx="2306391" cy="38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45% Reduction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63E59F-3DFD-4383-A50A-6C28B9433BA3}"/>
              </a:ext>
            </a:extLst>
          </p:cNvPr>
          <p:cNvSpPr txBox="1"/>
          <p:nvPr/>
        </p:nvSpPr>
        <p:spPr>
          <a:xfrm>
            <a:off x="9410700" y="4888676"/>
            <a:ext cx="2306391" cy="38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56% Reduction</a:t>
            </a:r>
          </a:p>
        </p:txBody>
      </p:sp>
    </p:spTree>
    <p:extLst>
      <p:ext uri="{BB962C8B-B14F-4D97-AF65-F5344CB8AC3E}">
        <p14:creationId xmlns:p14="http://schemas.microsoft.com/office/powerpoint/2010/main" val="144278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oup 75">
            <a:extLst>
              <a:ext uri="{FF2B5EF4-FFF2-40B4-BE49-F238E27FC236}">
                <a16:creationId xmlns:a16="http://schemas.microsoft.com/office/drawing/2014/main" id="{70FB312B-7CB8-4C51-9D05-FEF5FF309B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306510"/>
              </p:ext>
            </p:extLst>
          </p:nvPr>
        </p:nvGraphicFramePr>
        <p:xfrm>
          <a:off x="899322" y="2757921"/>
          <a:ext cx="10393355" cy="3345003"/>
        </p:xfrm>
        <a:graphic>
          <a:graphicData uri="http://schemas.openxmlformats.org/drawingml/2006/table">
            <a:tbl>
              <a:tblPr/>
              <a:tblGrid>
                <a:gridCol w="33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3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Denver, CO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Without Energy Recovery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Traditional REARS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High Performance REARS PG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High Performance REARS EG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8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Annual Energy Cost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Heating Energy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$447,897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$232,144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$101,317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$36,399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Cooling Energy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$162,481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$111,039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$91,056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$76,565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Electricity (Fans/Pumps)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$42,623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$43,524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$32,855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Total Energy Cost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$610,378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$385,806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$235,897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$145,819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Energy Cost Savings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$224,573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$374,482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$464,561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 Box 16">
            <a:extLst>
              <a:ext uri="{FF2B5EF4-FFF2-40B4-BE49-F238E27FC236}">
                <a16:creationId xmlns:a16="http://schemas.microsoft.com/office/drawing/2014/main" id="{025BA5B9-0B04-4D09-927F-E660E040D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79" y="1852780"/>
            <a:ext cx="77906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Energy Savings Analysis:</a:t>
            </a:r>
            <a:r>
              <a:rPr lang="en-US" altLang="en-US" sz="1400" b="1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Research Lab Building Denver, Colorado      328,000 cfm Supply and 250,000 cfm Exhaust</a:t>
            </a:r>
          </a:p>
        </p:txBody>
      </p:sp>
    </p:spTree>
    <p:extLst>
      <p:ext uri="{BB962C8B-B14F-4D97-AF65-F5344CB8AC3E}">
        <p14:creationId xmlns:p14="http://schemas.microsoft.com/office/powerpoint/2010/main" val="252551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20C26B1-5124-49CE-8127-16F09DE3D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21" y="2008580"/>
            <a:ext cx="3795235" cy="4481330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406011-DAB8-4722-85D0-5DE50B65147E}"/>
              </a:ext>
            </a:extLst>
          </p:cNvPr>
          <p:cNvSpPr txBox="1"/>
          <p:nvPr/>
        </p:nvSpPr>
        <p:spPr>
          <a:xfrm>
            <a:off x="6266234" y="2916625"/>
            <a:ext cx="288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 70F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83DDB-936C-4C1F-83F7-A63DAD328825}"/>
              </a:ext>
            </a:extLst>
          </p:cNvPr>
          <p:cNvSpPr txBox="1"/>
          <p:nvPr/>
        </p:nvSpPr>
        <p:spPr>
          <a:xfrm>
            <a:off x="6266234" y="3429000"/>
            <a:ext cx="2886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Adiabatic Cooling</a:t>
            </a:r>
          </a:p>
          <a:p>
            <a:r>
              <a:rPr lang="en-US" dirty="0"/>
              <a:t>EAT 52F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B5589-F2D0-4308-8F04-DBED2C063A22}"/>
              </a:ext>
            </a:extLst>
          </p:cNvPr>
          <p:cNvSpPr txBox="1"/>
          <p:nvPr/>
        </p:nvSpPr>
        <p:spPr>
          <a:xfrm>
            <a:off x="6266234" y="6120578"/>
            <a:ext cx="400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Year Payback </a:t>
            </a:r>
            <a:r>
              <a:rPr lang="en-US" sz="1100" dirty="0"/>
              <a:t>(uninstalled)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1958DD-D8FC-4A0F-9D8F-D3FE011FAEAF}"/>
              </a:ext>
            </a:extLst>
          </p:cNvPr>
          <p:cNvSpPr txBox="1"/>
          <p:nvPr/>
        </p:nvSpPr>
        <p:spPr>
          <a:xfrm>
            <a:off x="6266234" y="4826697"/>
            <a:ext cx="501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 of Annual Cooling from ER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A63E6-FF10-45CA-9BBF-845B31FB9D09}"/>
              </a:ext>
            </a:extLst>
          </p:cNvPr>
          <p:cNvSpPr txBox="1"/>
          <p:nvPr/>
        </p:nvSpPr>
        <p:spPr>
          <a:xfrm>
            <a:off x="6266234" y="5308023"/>
            <a:ext cx="501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Peak Heating Demand Cut By 51%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F0B788-BF3F-4A74-A650-AC4FCA2B439B}"/>
              </a:ext>
            </a:extLst>
          </p:cNvPr>
          <p:cNvCxnSpPr>
            <a:cxnSpLocks/>
          </p:cNvCxnSpPr>
          <p:nvPr/>
        </p:nvCxnSpPr>
        <p:spPr>
          <a:xfrm flipH="1">
            <a:off x="4654177" y="3139741"/>
            <a:ext cx="1441823" cy="0"/>
          </a:xfrm>
          <a:prstGeom prst="straightConnector1">
            <a:avLst/>
          </a:pr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C5D353-CB40-4CA4-8F95-F9E0524AE8C6}"/>
              </a:ext>
            </a:extLst>
          </p:cNvPr>
          <p:cNvCxnSpPr>
            <a:cxnSpLocks/>
          </p:cNvCxnSpPr>
          <p:nvPr/>
        </p:nvCxnSpPr>
        <p:spPr>
          <a:xfrm flipH="1">
            <a:off x="4663440" y="3679818"/>
            <a:ext cx="1441823" cy="0"/>
          </a:xfrm>
          <a:prstGeom prst="straightConnector1">
            <a:avLst/>
          </a:pr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C3B3B9F-E293-47C6-9729-5695E8B7DA40}"/>
              </a:ext>
            </a:extLst>
          </p:cNvPr>
          <p:cNvCxnSpPr>
            <a:cxnSpLocks/>
          </p:cNvCxnSpPr>
          <p:nvPr/>
        </p:nvCxnSpPr>
        <p:spPr>
          <a:xfrm flipH="1">
            <a:off x="4654176" y="5444324"/>
            <a:ext cx="1441823" cy="0"/>
          </a:xfrm>
          <a:prstGeom prst="straightConnector1">
            <a:avLst/>
          </a:pr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BB5BCC-7CA8-4898-B290-AFBDA652DB1F}"/>
              </a:ext>
            </a:extLst>
          </p:cNvPr>
          <p:cNvCxnSpPr>
            <a:cxnSpLocks/>
          </p:cNvCxnSpPr>
          <p:nvPr/>
        </p:nvCxnSpPr>
        <p:spPr>
          <a:xfrm flipH="1">
            <a:off x="4654175" y="6285871"/>
            <a:ext cx="1441823" cy="0"/>
          </a:xfrm>
          <a:prstGeom prst="straightConnector1">
            <a:avLst/>
          </a:pr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DB176F-A75C-4E01-BC51-E2E39DB77E03}"/>
              </a:ext>
            </a:extLst>
          </p:cNvPr>
          <p:cNvCxnSpPr>
            <a:cxnSpLocks/>
          </p:cNvCxnSpPr>
          <p:nvPr/>
        </p:nvCxnSpPr>
        <p:spPr>
          <a:xfrm flipH="1">
            <a:off x="4663440" y="5027840"/>
            <a:ext cx="1441823" cy="0"/>
          </a:xfrm>
          <a:prstGeom prst="straightConnector1">
            <a:avLst/>
          </a:pr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45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A2FF03D-4980-4387-B91E-00C4CE75C017}"/>
              </a:ext>
            </a:extLst>
          </p:cNvPr>
          <p:cNvSpPr txBox="1"/>
          <p:nvPr/>
        </p:nvSpPr>
        <p:spPr>
          <a:xfrm>
            <a:off x="252509" y="2482563"/>
            <a:ext cx="1190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How A High Performance Energy Recovery System Can Help Achieve N+1 Redundancy </a:t>
            </a:r>
          </a:p>
          <a:p>
            <a:pPr algn="ctr"/>
            <a:r>
              <a:rPr lang="en-US" sz="2000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With Significantly Less Heating &amp; Cooling  Plant Capacity</a:t>
            </a:r>
          </a:p>
        </p:txBody>
      </p:sp>
    </p:spTree>
    <p:extLst>
      <p:ext uri="{BB962C8B-B14F-4D97-AF65-F5344CB8AC3E}">
        <p14:creationId xmlns:p14="http://schemas.microsoft.com/office/powerpoint/2010/main" val="972394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20951" y="5980108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189C55A-BFBE-468C-B7C6-2BBEE5466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97" y="3602728"/>
            <a:ext cx="5090508" cy="2435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5C501F-EDD9-4A73-9E46-6908EC711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076" y="3552492"/>
            <a:ext cx="5119416" cy="2754923"/>
          </a:xfrm>
          <a:prstGeom prst="rect">
            <a:avLst/>
          </a:prstGeom>
        </p:spPr>
      </p:pic>
      <p:sp>
        <p:nvSpPr>
          <p:cNvPr id="12" name="Text Box 16">
            <a:extLst>
              <a:ext uri="{FF2B5EF4-FFF2-40B4-BE49-F238E27FC236}">
                <a16:creationId xmlns:a16="http://schemas.microsoft.com/office/drawing/2014/main" id="{5635CFB3-9622-45F2-B2A7-34FF711F2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651" y="3121223"/>
            <a:ext cx="45742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Initial Design Chiller Capacity 750 Tons + 750 Tons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2EC3B-F5F1-4678-9870-B4003DB0B8F4}"/>
              </a:ext>
            </a:extLst>
          </p:cNvPr>
          <p:cNvSpPr txBox="1"/>
          <p:nvPr/>
        </p:nvSpPr>
        <p:spPr>
          <a:xfrm>
            <a:off x="746621" y="1673338"/>
            <a:ext cx="822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Initial Design Without ER System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CFBDBF0F-EBA0-4CCF-A7A3-32DFC4199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39" y="2272271"/>
            <a:ext cx="26033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92,000 CFM of Make-up Air  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A1456F2D-4967-46B7-9A39-19B086FA8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75" y="3131682"/>
            <a:ext cx="47147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Initial Design Boiler Capacity 4,000 MBH + 2,000 MBH</a:t>
            </a:r>
          </a:p>
        </p:txBody>
      </p:sp>
    </p:spTree>
    <p:extLst>
      <p:ext uri="{BB962C8B-B14F-4D97-AF65-F5344CB8AC3E}">
        <p14:creationId xmlns:p14="http://schemas.microsoft.com/office/powerpoint/2010/main" val="2520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20951" y="5980108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8BD2603-3C4A-4841-9FD5-39212F065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132" y="3093772"/>
            <a:ext cx="5101081" cy="2112232"/>
          </a:xfrm>
          <a:prstGeom prst="rect">
            <a:avLst/>
          </a:prstGeom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2E4ADB7E-A790-453E-A51E-219AF55A9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75" y="2444680"/>
            <a:ext cx="44823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Boiler Capacity with high performance ER system: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 4,000 MBH -  ER System Contributes 2,000 MBH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205A49E9-E415-49D1-88B2-7099439A1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132" y="2506988"/>
            <a:ext cx="4969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Chiller Capacity with high performance ER system: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 600 Tons + 600 Tons -  ER System Contributes150 Tons </a:t>
            </a:r>
          </a:p>
        </p:txBody>
      </p:sp>
      <p:pic>
        <p:nvPicPr>
          <p:cNvPr id="12" name="Picture 11" descr="produkt_01">
            <a:extLst>
              <a:ext uri="{FF2B5EF4-FFF2-40B4-BE49-F238E27FC236}">
                <a16:creationId xmlns:a16="http://schemas.microsoft.com/office/drawing/2014/main" id="{11163A19-53AC-4FCE-9704-4E2D19936B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14" y="5449034"/>
            <a:ext cx="2124196" cy="131998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460100-0DD8-4AEC-9C77-7C455483C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10" y="3119903"/>
            <a:ext cx="3838480" cy="2245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2495AF-388D-4BA8-93EF-0926D39C3248}"/>
              </a:ext>
            </a:extLst>
          </p:cNvPr>
          <p:cNvSpPr txBox="1"/>
          <p:nvPr/>
        </p:nvSpPr>
        <p:spPr>
          <a:xfrm>
            <a:off x="787878" y="4396037"/>
            <a:ext cx="851141" cy="5523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BEFE87-49CB-45A0-9183-8F905B8BE788}"/>
              </a:ext>
            </a:extLst>
          </p:cNvPr>
          <p:cNvCxnSpPr>
            <a:cxnSpLocks/>
          </p:cNvCxnSpPr>
          <p:nvPr/>
        </p:nvCxnSpPr>
        <p:spPr>
          <a:xfrm>
            <a:off x="1542932" y="5532504"/>
            <a:ext cx="0" cy="825179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0CF262-18D6-4BA1-9C91-2FF98236EC12}"/>
              </a:ext>
            </a:extLst>
          </p:cNvPr>
          <p:cNvCxnSpPr>
            <a:cxnSpLocks/>
          </p:cNvCxnSpPr>
          <p:nvPr/>
        </p:nvCxnSpPr>
        <p:spPr>
          <a:xfrm>
            <a:off x="7208294" y="5325035"/>
            <a:ext cx="0" cy="862542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A92ED2-25E1-4B65-9BEB-5C43F0F902F2}"/>
              </a:ext>
            </a:extLst>
          </p:cNvPr>
          <p:cNvCxnSpPr>
            <a:cxnSpLocks/>
          </p:cNvCxnSpPr>
          <p:nvPr/>
        </p:nvCxnSpPr>
        <p:spPr>
          <a:xfrm>
            <a:off x="1639019" y="6324975"/>
            <a:ext cx="2482801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5F9505-0593-4CEB-B6E3-5194C58198C6}"/>
              </a:ext>
            </a:extLst>
          </p:cNvPr>
          <p:cNvCxnSpPr>
            <a:cxnSpLocks/>
          </p:cNvCxnSpPr>
          <p:nvPr/>
        </p:nvCxnSpPr>
        <p:spPr>
          <a:xfrm>
            <a:off x="6468903" y="6187577"/>
            <a:ext cx="739391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8505F2-DC31-401E-9299-F533BFD05AB6}"/>
              </a:ext>
            </a:extLst>
          </p:cNvPr>
          <p:cNvSpPr txBox="1"/>
          <p:nvPr/>
        </p:nvSpPr>
        <p:spPr>
          <a:xfrm>
            <a:off x="230093" y="1673338"/>
            <a:ext cx="1196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Design With High Performance  ER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970D4-80FB-4F7A-B803-C3CBCC821C9F}"/>
              </a:ext>
            </a:extLst>
          </p:cNvPr>
          <p:cNvSpPr txBox="1"/>
          <p:nvPr/>
        </p:nvSpPr>
        <p:spPr>
          <a:xfrm>
            <a:off x="7320951" y="3099564"/>
            <a:ext cx="907215" cy="43720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9B711E-45DD-452E-8FB3-F3A737609F72}"/>
              </a:ext>
            </a:extLst>
          </p:cNvPr>
          <p:cNvSpPr txBox="1"/>
          <p:nvPr/>
        </p:nvSpPr>
        <p:spPr>
          <a:xfrm>
            <a:off x="458345" y="4917433"/>
            <a:ext cx="907215" cy="43720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58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FC1D113-FFA0-4756-BAD0-B13D5FCB5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41" y="2854064"/>
            <a:ext cx="4673970" cy="2776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1E7C21-21FC-4114-9AEB-ADA93CC9F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369" y="2854064"/>
            <a:ext cx="5406244" cy="2996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42D7CE-F636-46EE-9CBA-53171C8D04BE}"/>
              </a:ext>
            </a:extLst>
          </p:cNvPr>
          <p:cNvSpPr txBox="1"/>
          <p:nvPr/>
        </p:nvSpPr>
        <p:spPr>
          <a:xfrm>
            <a:off x="5887386" y="5621871"/>
            <a:ext cx="5406227" cy="2285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1D4FC-EDEF-4C2E-B644-0A938B5151A4}"/>
              </a:ext>
            </a:extLst>
          </p:cNvPr>
          <p:cNvSpPr txBox="1"/>
          <p:nvPr/>
        </p:nvSpPr>
        <p:spPr>
          <a:xfrm>
            <a:off x="5948343" y="4490885"/>
            <a:ext cx="770368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ER System</a:t>
            </a:r>
          </a:p>
          <a:p>
            <a:r>
              <a:rPr lang="en-US" sz="1000" dirty="0">
                <a:solidFill>
                  <a:schemeClr val="bg1"/>
                </a:solidFill>
              </a:rPr>
              <a:t>Capacity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DC61F4-6C7B-4B37-B82C-D74707930538}"/>
              </a:ext>
            </a:extLst>
          </p:cNvPr>
          <p:cNvSpPr txBox="1"/>
          <p:nvPr/>
        </p:nvSpPr>
        <p:spPr>
          <a:xfrm>
            <a:off x="222126" y="2031437"/>
            <a:ext cx="11969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First Cost Savings From ER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46407-B615-445F-8C3E-85680ED9AB85}"/>
              </a:ext>
            </a:extLst>
          </p:cNvPr>
          <p:cNvSpPr txBox="1"/>
          <p:nvPr/>
        </p:nvSpPr>
        <p:spPr>
          <a:xfrm>
            <a:off x="502920" y="6141720"/>
            <a:ext cx="6215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Boiler Capacity Estimated @ $24/MBH</a:t>
            </a:r>
          </a:p>
          <a:p>
            <a:r>
              <a:rPr lang="en-US" sz="1600" dirty="0"/>
              <a:t>           Chiller Capacity Estimated @ $1,000/ton</a:t>
            </a:r>
          </a:p>
        </p:txBody>
      </p:sp>
    </p:spTree>
    <p:extLst>
      <p:ext uri="{BB962C8B-B14F-4D97-AF65-F5344CB8AC3E}">
        <p14:creationId xmlns:p14="http://schemas.microsoft.com/office/powerpoint/2010/main" val="1273037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F249A35-B21E-475E-B8B8-C9597FA0E6F0}"/>
              </a:ext>
            </a:extLst>
          </p:cNvPr>
          <p:cNvSpPr/>
          <p:nvPr/>
        </p:nvSpPr>
        <p:spPr>
          <a:xfrm>
            <a:off x="-107576" y="2697787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What Are The Potential Unintended Consequences Of Lighting &amp; Boiler System Upgrades </a:t>
            </a:r>
          </a:p>
          <a:p>
            <a:pPr algn="ctr"/>
            <a:r>
              <a:rPr lang="en-US" sz="2000" dirty="0"/>
              <a:t>Which Can Undermine Estimated Energy Savings ???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AE800-1F4E-4B39-990F-49B07BAFF421}"/>
              </a:ext>
            </a:extLst>
          </p:cNvPr>
          <p:cNvSpPr txBox="1"/>
          <p:nvPr/>
        </p:nvSpPr>
        <p:spPr>
          <a:xfrm>
            <a:off x="541020" y="1743739"/>
            <a:ext cx="4480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Lessons Learned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F4B7CA-5ED3-411E-9DBA-273CDF0C8EAD}"/>
              </a:ext>
            </a:extLst>
          </p:cNvPr>
          <p:cNvCxnSpPr>
            <a:cxnSpLocks/>
          </p:cNvCxnSpPr>
          <p:nvPr/>
        </p:nvCxnSpPr>
        <p:spPr>
          <a:xfrm>
            <a:off x="604939" y="2411605"/>
            <a:ext cx="3715601" cy="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014E9B6-4C45-4867-BECE-A081E9149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45" y="3652444"/>
            <a:ext cx="9161080" cy="283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3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8C7B4-EE6E-4702-B46C-3BBA549C6402}"/>
              </a:ext>
            </a:extLst>
          </p:cNvPr>
          <p:cNvSpPr txBox="1"/>
          <p:nvPr/>
        </p:nvSpPr>
        <p:spPr>
          <a:xfrm flipH="1">
            <a:off x="274922" y="1803408"/>
            <a:ext cx="11917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Learning Objectives</a:t>
            </a:r>
          </a:p>
          <a:p>
            <a:pPr algn="ctr"/>
            <a:endParaRPr lang="en-US" sz="2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075C6C-5B0F-453E-9161-E11EB62B267C}"/>
              </a:ext>
            </a:extLst>
          </p:cNvPr>
          <p:cNvSpPr txBox="1"/>
          <p:nvPr/>
        </p:nvSpPr>
        <p:spPr>
          <a:xfrm>
            <a:off x="965482" y="2565351"/>
            <a:ext cx="95885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Is It Important To Consider Energy Recovery Options Early in the Design Phase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Effectively Analyze Energy Recovery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 High Performance Energy Recovery System Can Help Achieve N+1 Redundancy With Significantly Less Cooling  Plant Chiller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Optimize An Energy Recovery System To  Maximize CO2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 High Performance Energy Recovery System Can Help Achieve N+1 Redundancy With Significantly Less Cooling  Plant Chiller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Potential Unintended Consequences Of Lighting &amp; Boiler System Upgrades Which Can Undermine Estimated Energy Savings?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AB04FC-0C7D-42AB-A525-77C7DA3BA477}"/>
              </a:ext>
            </a:extLst>
          </p:cNvPr>
          <p:cNvCxnSpPr>
            <a:cxnSpLocks/>
          </p:cNvCxnSpPr>
          <p:nvPr/>
        </p:nvCxnSpPr>
        <p:spPr>
          <a:xfrm>
            <a:off x="4406865" y="2367962"/>
            <a:ext cx="3653189" cy="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60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B99F93-A6E7-4690-ADD9-D2AB991B3355}"/>
              </a:ext>
            </a:extLst>
          </p:cNvPr>
          <p:cNvSpPr txBox="1"/>
          <p:nvPr/>
        </p:nvSpPr>
        <p:spPr>
          <a:xfrm>
            <a:off x="1132936" y="2794970"/>
            <a:ext cx="2978976" cy="33240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A5F3C41-FEEA-4870-9D57-20C9E21C2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02" y="2844252"/>
            <a:ext cx="2818644" cy="32254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753352-8481-4216-9A53-BF09E65C6049}"/>
              </a:ext>
            </a:extLst>
          </p:cNvPr>
          <p:cNvSpPr txBox="1"/>
          <p:nvPr/>
        </p:nvSpPr>
        <p:spPr>
          <a:xfrm>
            <a:off x="3646099" y="4100422"/>
            <a:ext cx="388062" cy="431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F5819-0367-4651-9208-802EAEA45E81}"/>
              </a:ext>
            </a:extLst>
          </p:cNvPr>
          <p:cNvSpPr txBox="1"/>
          <p:nvPr/>
        </p:nvSpPr>
        <p:spPr>
          <a:xfrm flipH="1">
            <a:off x="471577" y="1711305"/>
            <a:ext cx="835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Energy Efficiency Upgrades:</a:t>
            </a:r>
            <a:r>
              <a:rPr lang="en-US" sz="2400" b="1" dirty="0">
                <a:solidFill>
                  <a:schemeClr val="bg1"/>
                </a:solidFill>
              </a:rPr>
              <a:t>      </a:t>
            </a:r>
          </a:p>
          <a:p>
            <a:pPr algn="ctr"/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985711-1011-4FCD-A7E9-20FC7D4E61D6}"/>
              </a:ext>
            </a:extLst>
          </p:cNvPr>
          <p:cNvSpPr txBox="1"/>
          <p:nvPr/>
        </p:nvSpPr>
        <p:spPr>
          <a:xfrm flipH="1">
            <a:off x="1917328" y="2283915"/>
            <a:ext cx="83503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Lighting</a:t>
            </a:r>
          </a:p>
          <a:p>
            <a:pPr algn="ctr"/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6259D-06F3-441A-BF0C-ED6DB269E98D}"/>
              </a:ext>
            </a:extLst>
          </p:cNvPr>
          <p:cNvSpPr txBox="1"/>
          <p:nvPr/>
        </p:nvSpPr>
        <p:spPr>
          <a:xfrm>
            <a:off x="1280160" y="5029200"/>
            <a:ext cx="2636520" cy="495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6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ACF8250-F479-4A4D-BFA6-103829B428A2}"/>
              </a:ext>
            </a:extLst>
          </p:cNvPr>
          <p:cNvSpPr txBox="1"/>
          <p:nvPr/>
        </p:nvSpPr>
        <p:spPr>
          <a:xfrm>
            <a:off x="4984940" y="2844252"/>
            <a:ext cx="2978976" cy="33240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CDC446-B8D9-40F7-897F-733DD15EB921}"/>
              </a:ext>
            </a:extLst>
          </p:cNvPr>
          <p:cNvSpPr txBox="1"/>
          <p:nvPr/>
        </p:nvSpPr>
        <p:spPr>
          <a:xfrm>
            <a:off x="1135351" y="2794970"/>
            <a:ext cx="2978976" cy="33240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A5F3C41-FEEA-4870-9D57-20C9E21C2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517" y="2844252"/>
            <a:ext cx="2818644" cy="322545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3D8D43-77E7-4779-8F57-C0FED0AE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186" y="2893541"/>
            <a:ext cx="2864483" cy="3225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0FAF92-2184-4981-AB8A-440C5378B911}"/>
              </a:ext>
            </a:extLst>
          </p:cNvPr>
          <p:cNvSpPr txBox="1"/>
          <p:nvPr/>
        </p:nvSpPr>
        <p:spPr>
          <a:xfrm>
            <a:off x="3646099" y="4100422"/>
            <a:ext cx="388062" cy="431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673B1-7318-49B5-BA34-444DE51D7466}"/>
              </a:ext>
            </a:extLst>
          </p:cNvPr>
          <p:cNvSpPr txBox="1"/>
          <p:nvPr/>
        </p:nvSpPr>
        <p:spPr>
          <a:xfrm>
            <a:off x="4263184" y="4091987"/>
            <a:ext cx="638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527279-8759-446C-A20D-A3E87D4209CE}"/>
              </a:ext>
            </a:extLst>
          </p:cNvPr>
          <p:cNvSpPr txBox="1"/>
          <p:nvPr/>
        </p:nvSpPr>
        <p:spPr>
          <a:xfrm>
            <a:off x="7963916" y="4147014"/>
            <a:ext cx="638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E18A53-BAE9-45C6-B0A8-19F912FE30AB}"/>
              </a:ext>
            </a:extLst>
          </p:cNvPr>
          <p:cNvSpPr txBox="1"/>
          <p:nvPr/>
        </p:nvSpPr>
        <p:spPr>
          <a:xfrm flipH="1">
            <a:off x="471577" y="1711305"/>
            <a:ext cx="835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Energy Efficiency Upgrades:</a:t>
            </a:r>
            <a:r>
              <a:rPr lang="en-US" sz="2400" b="1" dirty="0">
                <a:solidFill>
                  <a:schemeClr val="bg1"/>
                </a:solidFill>
              </a:rPr>
              <a:t>      </a:t>
            </a:r>
          </a:p>
          <a:p>
            <a:pPr algn="ctr"/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456DB3-B5F9-40FE-AF0B-B8128E30CF2E}"/>
              </a:ext>
            </a:extLst>
          </p:cNvPr>
          <p:cNvSpPr txBox="1"/>
          <p:nvPr/>
        </p:nvSpPr>
        <p:spPr>
          <a:xfrm flipH="1">
            <a:off x="1917328" y="2283915"/>
            <a:ext cx="83503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Lighting                      Condensing Boilers</a:t>
            </a:r>
          </a:p>
          <a:p>
            <a:pPr algn="ctr"/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F992DF-70A5-4B07-A955-BAF6A298B68A}"/>
              </a:ext>
            </a:extLst>
          </p:cNvPr>
          <p:cNvSpPr txBox="1"/>
          <p:nvPr/>
        </p:nvSpPr>
        <p:spPr>
          <a:xfrm>
            <a:off x="1280160" y="5029200"/>
            <a:ext cx="2636520" cy="495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C2336C-2F59-471F-9B57-C2F52036381F}"/>
              </a:ext>
            </a:extLst>
          </p:cNvPr>
          <p:cNvSpPr txBox="1"/>
          <p:nvPr/>
        </p:nvSpPr>
        <p:spPr>
          <a:xfrm>
            <a:off x="5192433" y="5461996"/>
            <a:ext cx="2714235" cy="495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03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6BD1469-460D-4D83-89E7-35F7B80C6C1A}"/>
              </a:ext>
            </a:extLst>
          </p:cNvPr>
          <p:cNvSpPr txBox="1"/>
          <p:nvPr/>
        </p:nvSpPr>
        <p:spPr>
          <a:xfrm>
            <a:off x="4332542" y="2745686"/>
            <a:ext cx="2978976" cy="33240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D1A2D7-0080-4E61-ABED-8E943061576F}"/>
              </a:ext>
            </a:extLst>
          </p:cNvPr>
          <p:cNvSpPr txBox="1"/>
          <p:nvPr/>
        </p:nvSpPr>
        <p:spPr>
          <a:xfrm>
            <a:off x="427691" y="2794970"/>
            <a:ext cx="2978976" cy="33240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A5F3C41-FEEA-4870-9D57-20C9E21C2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69" y="2844252"/>
            <a:ext cx="2818644" cy="322545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3D8D43-77E7-4779-8F57-C0FED0AE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008" y="2794975"/>
            <a:ext cx="2864483" cy="32254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659B31-F955-4C76-ADA9-B92F0E949B98}"/>
              </a:ext>
            </a:extLst>
          </p:cNvPr>
          <p:cNvSpPr txBox="1"/>
          <p:nvPr/>
        </p:nvSpPr>
        <p:spPr>
          <a:xfrm>
            <a:off x="2908247" y="4091987"/>
            <a:ext cx="388062" cy="431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437BD-0901-4559-B838-9F5B929D8D75}"/>
              </a:ext>
            </a:extLst>
          </p:cNvPr>
          <p:cNvSpPr txBox="1"/>
          <p:nvPr/>
        </p:nvSpPr>
        <p:spPr>
          <a:xfrm>
            <a:off x="3532353" y="3971217"/>
            <a:ext cx="638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1EC0BC-8C1D-4026-96C8-BCF30C7739C8}"/>
              </a:ext>
            </a:extLst>
          </p:cNvPr>
          <p:cNvSpPr txBox="1"/>
          <p:nvPr/>
        </p:nvSpPr>
        <p:spPr>
          <a:xfrm>
            <a:off x="7442145" y="4022978"/>
            <a:ext cx="638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99EEC2-5960-474C-AB34-EC6000C9C799}"/>
              </a:ext>
            </a:extLst>
          </p:cNvPr>
          <p:cNvSpPr txBox="1"/>
          <p:nvPr/>
        </p:nvSpPr>
        <p:spPr>
          <a:xfrm flipH="1">
            <a:off x="471577" y="1711305"/>
            <a:ext cx="835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Energy Efficiency Upgrades:</a:t>
            </a:r>
            <a:r>
              <a:rPr lang="en-US" sz="2400" b="1" dirty="0">
                <a:solidFill>
                  <a:schemeClr val="bg1"/>
                </a:solidFill>
              </a:rPr>
              <a:t>      </a:t>
            </a:r>
          </a:p>
          <a:p>
            <a:pPr algn="ctr"/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C6E41-C262-4C55-B426-EBD741E8500D}"/>
              </a:ext>
            </a:extLst>
          </p:cNvPr>
          <p:cNvSpPr txBox="1"/>
          <p:nvPr/>
        </p:nvSpPr>
        <p:spPr>
          <a:xfrm flipH="1">
            <a:off x="427690" y="2301239"/>
            <a:ext cx="11230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</a:t>
            </a:r>
            <a:r>
              <a:rPr lang="en-US" sz="2000" dirty="0"/>
              <a:t>Lighting                                 Condensing Boilers</a:t>
            </a:r>
            <a:endParaRPr lang="en-US" sz="2000" b="1" dirty="0"/>
          </a:p>
          <a:p>
            <a:pPr algn="ctr"/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4C485-C78C-4B69-9410-B8F4707FEACD}"/>
              </a:ext>
            </a:extLst>
          </p:cNvPr>
          <p:cNvSpPr txBox="1"/>
          <p:nvPr/>
        </p:nvSpPr>
        <p:spPr>
          <a:xfrm>
            <a:off x="8126845" y="2764803"/>
            <a:ext cx="3314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HIGHER ANNUAL 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ENERGY 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COST !!!!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WHAT????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E8EA40-739B-46E4-88A7-8C1F52EEB665}"/>
              </a:ext>
            </a:extLst>
          </p:cNvPr>
          <p:cNvSpPr txBox="1"/>
          <p:nvPr/>
        </p:nvSpPr>
        <p:spPr>
          <a:xfrm>
            <a:off x="4612505" y="5351402"/>
            <a:ext cx="2636520" cy="495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557AFE-5A08-4143-877A-63FC0322559A}"/>
              </a:ext>
            </a:extLst>
          </p:cNvPr>
          <p:cNvSpPr txBox="1"/>
          <p:nvPr/>
        </p:nvSpPr>
        <p:spPr>
          <a:xfrm>
            <a:off x="504457" y="5103752"/>
            <a:ext cx="2636520" cy="495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30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3D1A2D7-0080-4E61-ABED-8E943061576F}"/>
              </a:ext>
            </a:extLst>
          </p:cNvPr>
          <p:cNvSpPr txBox="1"/>
          <p:nvPr/>
        </p:nvSpPr>
        <p:spPr>
          <a:xfrm>
            <a:off x="427691" y="2794970"/>
            <a:ext cx="2978976" cy="33240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A5F3C41-FEEA-4870-9D57-20C9E21C2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69" y="2844252"/>
            <a:ext cx="2818644" cy="322545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659B31-F955-4C76-ADA9-B92F0E949B98}"/>
              </a:ext>
            </a:extLst>
          </p:cNvPr>
          <p:cNvSpPr txBox="1"/>
          <p:nvPr/>
        </p:nvSpPr>
        <p:spPr>
          <a:xfrm>
            <a:off x="2908247" y="4091987"/>
            <a:ext cx="388062" cy="431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99EEC2-5960-474C-AB34-EC6000C9C799}"/>
              </a:ext>
            </a:extLst>
          </p:cNvPr>
          <p:cNvSpPr txBox="1"/>
          <p:nvPr/>
        </p:nvSpPr>
        <p:spPr>
          <a:xfrm flipH="1">
            <a:off x="471577" y="1711305"/>
            <a:ext cx="835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Energy Efficiency Upgrades:</a:t>
            </a:r>
            <a:r>
              <a:rPr lang="en-US" sz="2400" b="1" dirty="0">
                <a:solidFill>
                  <a:schemeClr val="bg1"/>
                </a:solidFill>
              </a:rPr>
              <a:t>      </a:t>
            </a:r>
          </a:p>
          <a:p>
            <a:pPr algn="ctr"/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C6E41-C262-4C55-B426-EBD741E8500D}"/>
              </a:ext>
            </a:extLst>
          </p:cNvPr>
          <p:cNvSpPr txBox="1"/>
          <p:nvPr/>
        </p:nvSpPr>
        <p:spPr>
          <a:xfrm flipH="1">
            <a:off x="427690" y="2283915"/>
            <a:ext cx="112616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</a:t>
            </a:r>
            <a:r>
              <a:rPr lang="en-US" sz="2000" dirty="0"/>
              <a:t>Lighting</a:t>
            </a:r>
            <a:endParaRPr lang="en-US" sz="2000" b="1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6072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6BD1469-460D-4D83-89E7-35F7B80C6C1A}"/>
              </a:ext>
            </a:extLst>
          </p:cNvPr>
          <p:cNvSpPr txBox="1"/>
          <p:nvPr/>
        </p:nvSpPr>
        <p:spPr>
          <a:xfrm>
            <a:off x="4332542" y="2745686"/>
            <a:ext cx="2978976" cy="33240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D1A2D7-0080-4E61-ABED-8E943061576F}"/>
              </a:ext>
            </a:extLst>
          </p:cNvPr>
          <p:cNvSpPr txBox="1"/>
          <p:nvPr/>
        </p:nvSpPr>
        <p:spPr>
          <a:xfrm>
            <a:off x="427691" y="2794970"/>
            <a:ext cx="2978976" cy="33240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A5F3C41-FEEA-4870-9D57-20C9E21C2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69" y="2844252"/>
            <a:ext cx="2818644" cy="322545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3D8D43-77E7-4779-8F57-C0FED0AE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008" y="2794975"/>
            <a:ext cx="2864483" cy="32254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659B31-F955-4C76-ADA9-B92F0E949B98}"/>
              </a:ext>
            </a:extLst>
          </p:cNvPr>
          <p:cNvSpPr txBox="1"/>
          <p:nvPr/>
        </p:nvSpPr>
        <p:spPr>
          <a:xfrm>
            <a:off x="2938727" y="4091987"/>
            <a:ext cx="388062" cy="431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437BD-0901-4559-B838-9F5B929D8D75}"/>
              </a:ext>
            </a:extLst>
          </p:cNvPr>
          <p:cNvSpPr txBox="1"/>
          <p:nvPr/>
        </p:nvSpPr>
        <p:spPr>
          <a:xfrm>
            <a:off x="3532353" y="3971217"/>
            <a:ext cx="638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99EEC2-5960-474C-AB34-EC6000C9C799}"/>
              </a:ext>
            </a:extLst>
          </p:cNvPr>
          <p:cNvSpPr txBox="1"/>
          <p:nvPr/>
        </p:nvSpPr>
        <p:spPr>
          <a:xfrm flipH="1">
            <a:off x="471577" y="1711305"/>
            <a:ext cx="835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Energy Efficiency Upgrades:</a:t>
            </a:r>
            <a:r>
              <a:rPr lang="en-US" sz="2400" b="1" dirty="0">
                <a:solidFill>
                  <a:schemeClr val="bg1"/>
                </a:solidFill>
              </a:rPr>
              <a:t>      </a:t>
            </a:r>
          </a:p>
          <a:p>
            <a:pPr algn="ctr"/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C6E41-C262-4C55-B426-EBD741E8500D}"/>
              </a:ext>
            </a:extLst>
          </p:cNvPr>
          <p:cNvSpPr txBox="1"/>
          <p:nvPr/>
        </p:nvSpPr>
        <p:spPr>
          <a:xfrm flipH="1">
            <a:off x="427690" y="2283915"/>
            <a:ext cx="112616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</a:t>
            </a:r>
            <a:r>
              <a:rPr lang="en-US" sz="2000" dirty="0"/>
              <a:t>Lighting                                 Condensing Boilers</a:t>
            </a:r>
            <a:endParaRPr lang="en-US" sz="2000" b="1" dirty="0"/>
          </a:p>
          <a:p>
            <a:pPr algn="ctr"/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C8715-06B9-48AC-8E5F-8D7424ACCAD6}"/>
              </a:ext>
            </a:extLst>
          </p:cNvPr>
          <p:cNvSpPr txBox="1"/>
          <p:nvPr/>
        </p:nvSpPr>
        <p:spPr>
          <a:xfrm>
            <a:off x="7734299" y="3013291"/>
            <a:ext cx="3886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Existing heating coils returned HW &gt; 130F so condensing boilers were not condensing!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552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7DE555-AA2F-4224-830B-E4E0C7CCC54E}"/>
              </a:ext>
            </a:extLst>
          </p:cNvPr>
          <p:cNvSpPr txBox="1"/>
          <p:nvPr/>
        </p:nvSpPr>
        <p:spPr>
          <a:xfrm>
            <a:off x="286884" y="1790700"/>
            <a:ext cx="1190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</a:rPr>
              <a:t>Result Was A Cold Building And…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A45D0-DA65-4195-B465-8D78FC242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98" y="2658447"/>
            <a:ext cx="5721131" cy="3799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293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7DE555-AA2F-4224-830B-E4E0C7CCC54E}"/>
              </a:ext>
            </a:extLst>
          </p:cNvPr>
          <p:cNvSpPr txBox="1"/>
          <p:nvPr/>
        </p:nvSpPr>
        <p:spPr>
          <a:xfrm>
            <a:off x="286884" y="1790700"/>
            <a:ext cx="1190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</a:rPr>
              <a:t>Electric Space Heaters Under Almost Every Desk !!!</a:t>
            </a:r>
          </a:p>
        </p:txBody>
      </p:sp>
      <p:pic>
        <p:nvPicPr>
          <p:cNvPr id="1026" name="Picture 2" descr="Image result for space heater under desk">
            <a:extLst>
              <a:ext uri="{FF2B5EF4-FFF2-40B4-BE49-F238E27FC236}">
                <a16:creationId xmlns:a16="http://schemas.microsoft.com/office/drawing/2014/main" id="{0DA190B9-323B-4358-9361-336B6830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29" y="2641612"/>
            <a:ext cx="5465741" cy="387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64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5671226-8721-469C-A2A2-EF28B78F3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1" y="1867985"/>
            <a:ext cx="11063070" cy="3385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0BCD4D-4C1F-420B-8F95-4A95BD3BD3B2}"/>
              </a:ext>
            </a:extLst>
          </p:cNvPr>
          <p:cNvSpPr txBox="1"/>
          <p:nvPr/>
        </p:nvSpPr>
        <p:spPr>
          <a:xfrm>
            <a:off x="675341" y="5715882"/>
            <a:ext cx="377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Questions:</a:t>
            </a:r>
          </a:p>
          <a:p>
            <a:r>
              <a:rPr lang="en-US" sz="1600" dirty="0"/>
              <a:t>Heidi Dugan  Konvekta USA, Inc.</a:t>
            </a:r>
          </a:p>
          <a:p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heidi.dugan@konvekta-usa.com</a:t>
            </a:r>
            <a:endParaRPr lang="en-US" sz="1600" dirty="0"/>
          </a:p>
          <a:p>
            <a:r>
              <a:rPr lang="en-US" sz="1600" dirty="0"/>
              <a:t>724.462.972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4BECA2-8D94-4044-8636-EEE8EF9611E8}"/>
              </a:ext>
            </a:extLst>
          </p:cNvPr>
          <p:cNvSpPr txBox="1"/>
          <p:nvPr/>
        </p:nvSpPr>
        <p:spPr>
          <a:xfrm>
            <a:off x="4321485" y="5715882"/>
            <a:ext cx="4953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Mark </a:t>
            </a:r>
            <a:r>
              <a:rPr lang="en-US" sz="1600" dirty="0" err="1"/>
              <a:t>Labac</a:t>
            </a:r>
            <a:r>
              <a:rPr lang="en-US" sz="1600" dirty="0"/>
              <a:t>  Edge Mechanical Systems, Inc.</a:t>
            </a:r>
          </a:p>
          <a:p>
            <a:r>
              <a:rPr lang="en-US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mark@edgemech.com</a:t>
            </a:r>
            <a:endParaRPr lang="en-US" sz="1600" dirty="0"/>
          </a:p>
          <a:p>
            <a:r>
              <a:rPr lang="en-US" sz="1600" dirty="0"/>
              <a:t>303.902.1607</a:t>
            </a:r>
          </a:p>
        </p:txBody>
      </p:sp>
    </p:spTree>
    <p:extLst>
      <p:ext uri="{BB962C8B-B14F-4D97-AF65-F5344CB8AC3E}">
        <p14:creationId xmlns:p14="http://schemas.microsoft.com/office/powerpoint/2010/main" val="410460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8C7B4-EE6E-4702-B46C-3BBA549C6402}"/>
              </a:ext>
            </a:extLst>
          </p:cNvPr>
          <p:cNvSpPr txBox="1"/>
          <p:nvPr/>
        </p:nvSpPr>
        <p:spPr>
          <a:xfrm flipH="1">
            <a:off x="356128" y="3422509"/>
            <a:ext cx="118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Mechanical System Upgrades</a:t>
            </a:r>
          </a:p>
          <a:p>
            <a:r>
              <a:rPr lang="en-US" sz="2800" dirty="0"/>
              <a:t>Environmentally Responsible Energy Efficient Systems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5A9271-6362-4B8C-B3AF-8F37AC93B4BC}"/>
              </a:ext>
            </a:extLst>
          </p:cNvPr>
          <p:cNvSpPr txBox="1"/>
          <p:nvPr/>
        </p:nvSpPr>
        <p:spPr>
          <a:xfrm flipH="1">
            <a:off x="356128" y="4719421"/>
            <a:ext cx="11492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Carbon Neutrality by 2050</a:t>
            </a:r>
          </a:p>
          <a:p>
            <a:r>
              <a:rPr lang="en-US" sz="2800" dirty="0"/>
              <a:t>24% Carbon Emissions Reduction by 2020</a:t>
            </a:r>
          </a:p>
          <a:p>
            <a:pPr algn="ctr"/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05A184-0A16-4B80-9656-6BFBBF80E65D}"/>
              </a:ext>
            </a:extLst>
          </p:cNvPr>
          <p:cNvSpPr txBox="1"/>
          <p:nvPr/>
        </p:nvSpPr>
        <p:spPr>
          <a:xfrm flipH="1">
            <a:off x="292845" y="1815047"/>
            <a:ext cx="1189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University of Denver Seeley Mudd Science Building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8B544B-0A71-4046-9DEC-CF28C025E535}"/>
              </a:ext>
            </a:extLst>
          </p:cNvPr>
          <p:cNvCxnSpPr>
            <a:cxnSpLocks/>
          </p:cNvCxnSpPr>
          <p:nvPr/>
        </p:nvCxnSpPr>
        <p:spPr>
          <a:xfrm>
            <a:off x="292845" y="3141096"/>
            <a:ext cx="2464458" cy="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814734-2AB7-413C-91E4-C452816C2622}"/>
              </a:ext>
            </a:extLst>
          </p:cNvPr>
          <p:cNvSpPr txBox="1"/>
          <p:nvPr/>
        </p:nvSpPr>
        <p:spPr>
          <a:xfrm flipH="1">
            <a:off x="356128" y="2494765"/>
            <a:ext cx="1189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Goal:</a:t>
            </a:r>
          </a:p>
        </p:txBody>
      </p:sp>
    </p:spTree>
    <p:extLst>
      <p:ext uri="{BB962C8B-B14F-4D97-AF65-F5344CB8AC3E}">
        <p14:creationId xmlns:p14="http://schemas.microsoft.com/office/powerpoint/2010/main" val="206929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5E098A9-94F4-4865-8180-7DEDA9F73789}"/>
              </a:ext>
            </a:extLst>
          </p:cNvPr>
          <p:cNvSpPr txBox="1"/>
          <p:nvPr/>
        </p:nvSpPr>
        <p:spPr>
          <a:xfrm>
            <a:off x="604394" y="3111484"/>
            <a:ext cx="36587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HVAC System</a:t>
            </a:r>
          </a:p>
          <a:p>
            <a:r>
              <a:rPr lang="en-US" sz="2000" dirty="0"/>
              <a:t>High Efficiency Boilers</a:t>
            </a:r>
          </a:p>
          <a:p>
            <a:r>
              <a:rPr lang="en-US" sz="2000" dirty="0"/>
              <a:t>High Efficiency Chillers</a:t>
            </a:r>
          </a:p>
          <a:p>
            <a:r>
              <a:rPr lang="en-US" sz="2000" dirty="0"/>
              <a:t>Energy Efficient Lighting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DF98C-407C-43AD-971C-140F7302F5A0}"/>
              </a:ext>
            </a:extLst>
          </p:cNvPr>
          <p:cNvSpPr txBox="1"/>
          <p:nvPr/>
        </p:nvSpPr>
        <p:spPr>
          <a:xfrm>
            <a:off x="7731857" y="3111484"/>
            <a:ext cx="486668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 Technology/What Works in Building</a:t>
            </a:r>
          </a:p>
          <a:p>
            <a:r>
              <a:rPr lang="en-US" sz="2000" dirty="0"/>
              <a:t>Reduced Energy Cost</a:t>
            </a:r>
          </a:p>
          <a:p>
            <a:r>
              <a:rPr lang="en-US" sz="2000" dirty="0"/>
              <a:t>Peak Demand Reduction</a:t>
            </a:r>
          </a:p>
          <a:p>
            <a:r>
              <a:rPr lang="en-US" sz="2000" dirty="0"/>
              <a:t>Beneficial Added Features</a:t>
            </a:r>
          </a:p>
          <a:p>
            <a:r>
              <a:rPr lang="en-US" sz="2000" dirty="0"/>
              <a:t>Redundancy / Reliability</a:t>
            </a:r>
          </a:p>
          <a:p>
            <a:r>
              <a:rPr lang="en-US" sz="2000" dirty="0"/>
              <a:t>Utility Rebates</a:t>
            </a:r>
          </a:p>
          <a:p>
            <a:r>
              <a:rPr lang="en-US" sz="2000" dirty="0"/>
              <a:t>Monitoring / Reporting</a:t>
            </a: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9BAEC-495A-4023-8142-2EA688F16551}"/>
              </a:ext>
            </a:extLst>
          </p:cNvPr>
          <p:cNvSpPr txBox="1"/>
          <p:nvPr/>
        </p:nvSpPr>
        <p:spPr>
          <a:xfrm>
            <a:off x="7649030" y="2462169"/>
            <a:ext cx="368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ER System 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59458-6418-41D1-9655-D08829D8BC08}"/>
              </a:ext>
            </a:extLst>
          </p:cNvPr>
          <p:cNvSpPr txBox="1"/>
          <p:nvPr/>
        </p:nvSpPr>
        <p:spPr>
          <a:xfrm>
            <a:off x="-1407541" y="2464872"/>
            <a:ext cx="602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Upgrades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1B3BA0-2BC1-4041-ACB9-963E62A209AF}"/>
              </a:ext>
            </a:extLst>
          </p:cNvPr>
          <p:cNvCxnSpPr>
            <a:cxnSpLocks/>
          </p:cNvCxnSpPr>
          <p:nvPr/>
        </p:nvCxnSpPr>
        <p:spPr>
          <a:xfrm>
            <a:off x="697411" y="2985389"/>
            <a:ext cx="3658745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E4CFD1-D6D4-48DD-9BC0-5562CE8139AC}"/>
              </a:ext>
            </a:extLst>
          </p:cNvPr>
          <p:cNvCxnSpPr>
            <a:cxnSpLocks/>
          </p:cNvCxnSpPr>
          <p:nvPr/>
        </p:nvCxnSpPr>
        <p:spPr>
          <a:xfrm flipH="1">
            <a:off x="7475945" y="2985389"/>
            <a:ext cx="3556000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F3092AA0-D7BB-4968-B0D4-513E939C4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94" y="3111484"/>
            <a:ext cx="1295399" cy="1295399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652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075C6C-5B0F-453E-9161-E11EB62B267C}"/>
              </a:ext>
            </a:extLst>
          </p:cNvPr>
          <p:cNvSpPr txBox="1"/>
          <p:nvPr/>
        </p:nvSpPr>
        <p:spPr>
          <a:xfrm>
            <a:off x="336676" y="1908764"/>
            <a:ext cx="1168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Why Is It Important To Consider Energy Recovery Options Early in the Design Phase?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273E5-947A-4493-AA1A-0CE09DB9F7A5}"/>
              </a:ext>
            </a:extLst>
          </p:cNvPr>
          <p:cNvSpPr txBox="1"/>
          <p:nvPr/>
        </p:nvSpPr>
        <p:spPr>
          <a:xfrm>
            <a:off x="286936" y="2434065"/>
            <a:ext cx="11905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Type of ER Technology Selected Affects: </a:t>
            </a:r>
          </a:p>
          <a:p>
            <a:r>
              <a:rPr lang="en-US" dirty="0"/>
              <a:t>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0BA6BE-D44A-4F89-8F87-DDD74F4405F4}"/>
              </a:ext>
            </a:extLst>
          </p:cNvPr>
          <p:cNvSpPr txBox="1"/>
          <p:nvPr/>
        </p:nvSpPr>
        <p:spPr>
          <a:xfrm>
            <a:off x="6180514" y="3646617"/>
            <a:ext cx="95885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Other Resource Demands (water)</a:t>
            </a:r>
          </a:p>
          <a:p>
            <a:r>
              <a:rPr lang="en-US" dirty="0"/>
              <a:t>	Physical Space Needed For Air Handlers</a:t>
            </a:r>
          </a:p>
          <a:p>
            <a:r>
              <a:rPr lang="en-US" dirty="0"/>
              <a:t>	Height Requirements In Mechanical Rooms</a:t>
            </a:r>
          </a:p>
          <a:p>
            <a:r>
              <a:rPr lang="en-US" dirty="0"/>
              <a:t>	Ductwork Requirements</a:t>
            </a:r>
          </a:p>
          <a:p>
            <a:r>
              <a:rPr lang="en-US" dirty="0"/>
              <a:t>	Sizing Fans, Heating Coils &amp; Cooling Coils</a:t>
            </a:r>
          </a:p>
          <a:p>
            <a:r>
              <a:rPr lang="en-US" dirty="0"/>
              <a:t>	Free Cooling Opportunities</a:t>
            </a:r>
          </a:p>
          <a:p>
            <a:r>
              <a:rPr lang="en-US" dirty="0"/>
              <a:t>	Ability To Use Available Waste Heat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D04CD1-8828-4D90-9EA7-2825E4E74E99}"/>
              </a:ext>
            </a:extLst>
          </p:cNvPr>
          <p:cNvSpPr txBox="1"/>
          <p:nvPr/>
        </p:nvSpPr>
        <p:spPr>
          <a:xfrm>
            <a:off x="431493" y="3646617"/>
            <a:ext cx="5859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Annual Heating &amp; Cooling Cost Reductions</a:t>
            </a:r>
          </a:p>
          <a:p>
            <a:r>
              <a:rPr lang="en-US" dirty="0"/>
              <a:t>	Carbon Footprint Reduction </a:t>
            </a:r>
          </a:p>
          <a:p>
            <a:r>
              <a:rPr lang="en-US" dirty="0"/>
              <a:t>	LEED Points</a:t>
            </a:r>
          </a:p>
          <a:p>
            <a:r>
              <a:rPr lang="en-US" dirty="0"/>
              <a:t>	Utility Company Rebates </a:t>
            </a:r>
          </a:p>
          <a:p>
            <a:r>
              <a:rPr lang="en-US" dirty="0"/>
              <a:t>	Boiler &amp; Chiller Capacity Requirements</a:t>
            </a:r>
          </a:p>
          <a:p>
            <a:r>
              <a:rPr lang="en-US" dirty="0"/>
              <a:t>	Central Plant Efficiencies</a:t>
            </a:r>
          </a:p>
          <a:p>
            <a:r>
              <a:rPr lang="en-US" dirty="0"/>
              <a:t>	First Cost Savings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F2455C-9CF8-4C8D-A897-80497B554316}"/>
              </a:ext>
            </a:extLst>
          </p:cNvPr>
          <p:cNvCxnSpPr>
            <a:cxnSpLocks/>
          </p:cNvCxnSpPr>
          <p:nvPr/>
        </p:nvCxnSpPr>
        <p:spPr>
          <a:xfrm>
            <a:off x="3215840" y="3266994"/>
            <a:ext cx="5997316" cy="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52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7F5819-0367-4651-9208-802EAEA45E81}"/>
              </a:ext>
            </a:extLst>
          </p:cNvPr>
          <p:cNvSpPr txBox="1"/>
          <p:nvPr/>
        </p:nvSpPr>
        <p:spPr>
          <a:xfrm flipH="1">
            <a:off x="281940" y="2255028"/>
            <a:ext cx="11910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Effective ER System Analysis</a:t>
            </a:r>
            <a:endParaRPr lang="en-US" sz="28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BDFF12-54C2-4A8C-BB0C-EF7B7E6B0618}"/>
              </a:ext>
            </a:extLst>
          </p:cNvPr>
          <p:cNvCxnSpPr>
            <a:cxnSpLocks/>
          </p:cNvCxnSpPr>
          <p:nvPr/>
        </p:nvCxnSpPr>
        <p:spPr>
          <a:xfrm>
            <a:off x="2512679" y="3047521"/>
            <a:ext cx="7553405" cy="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F1B51FF-7989-40A7-B3C5-48CD9EB2A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64" y="3431525"/>
            <a:ext cx="1295399" cy="1295399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7809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8C7B4-EE6E-4702-B46C-3BBA549C6402}"/>
              </a:ext>
            </a:extLst>
          </p:cNvPr>
          <p:cNvSpPr txBox="1"/>
          <p:nvPr/>
        </p:nvSpPr>
        <p:spPr>
          <a:xfrm flipH="1">
            <a:off x="274922" y="1803408"/>
            <a:ext cx="11917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       Effective ER System Analysis</a:t>
            </a:r>
          </a:p>
          <a:p>
            <a:pPr algn="ctr"/>
            <a:endParaRPr lang="en-US" sz="2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075C6C-5B0F-453E-9161-E11EB62B267C}"/>
              </a:ext>
            </a:extLst>
          </p:cNvPr>
          <p:cNvSpPr txBox="1"/>
          <p:nvPr/>
        </p:nvSpPr>
        <p:spPr>
          <a:xfrm>
            <a:off x="1680096" y="2828850"/>
            <a:ext cx="99887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Calculate Both Heating &amp; Cooling Savings For Every Hour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Various Heat Transfer Fluids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Added Features (adiabatic cooling, free cooling, waste heat)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Calculate Net Annual Effectiveness – How Much Energy Will The System Consume?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Calculate Peak Heating &amp; Cooling Reduction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Current Utility Cost To Calculate Annual Savings &amp; Payback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AB04FC-0C7D-42AB-A525-77C7DA3BA477}"/>
              </a:ext>
            </a:extLst>
          </p:cNvPr>
          <p:cNvCxnSpPr>
            <a:cxnSpLocks/>
          </p:cNvCxnSpPr>
          <p:nvPr/>
        </p:nvCxnSpPr>
        <p:spPr>
          <a:xfrm>
            <a:off x="1110687" y="2379889"/>
            <a:ext cx="4902413" cy="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55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6">
            <a:extLst>
              <a:ext uri="{FF2B5EF4-FFF2-40B4-BE49-F238E27FC236}">
                <a16:creationId xmlns:a16="http://schemas.microsoft.com/office/drawing/2014/main" id="{333D8CA6-0203-4F75-B505-3E431044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57" y="1679599"/>
            <a:ext cx="77906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Energy Savings Analysis:</a:t>
            </a:r>
            <a:r>
              <a:rPr lang="en-US" altLang="en-US" sz="1400" b="1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Research Lab Building Denver, Colorado      328,000 cfm Supply and 250,000 cfm Exhaust</a:t>
            </a:r>
          </a:p>
        </p:txBody>
      </p:sp>
      <p:graphicFrame>
        <p:nvGraphicFramePr>
          <p:cNvPr id="8" name="Group 104">
            <a:extLst>
              <a:ext uri="{FF2B5EF4-FFF2-40B4-BE49-F238E27FC236}">
                <a16:creationId xmlns:a16="http://schemas.microsoft.com/office/drawing/2014/main" id="{1F58FA8F-D551-4A19-B432-3DC824DB15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664005"/>
              </p:ext>
            </p:extLst>
          </p:nvPr>
        </p:nvGraphicFramePr>
        <p:xfrm>
          <a:off x="808025" y="2464715"/>
          <a:ext cx="10504179" cy="2102650"/>
        </p:xfrm>
        <a:graphic>
          <a:graphicData uri="http://schemas.openxmlformats.org/drawingml/2006/table">
            <a:tbl>
              <a:tblPr/>
              <a:tblGrid>
                <a:gridCol w="175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0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0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65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Denver, CO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Without Energy Recovery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Traditional REARS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High Performance REARS PG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High Performance REARS EG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5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Winter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Heating Energy Requirement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kWh/a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8,782,300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4,551,834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1,986,600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713,700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Effectiveness Heating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48%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77%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92%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Group 106">
            <a:extLst>
              <a:ext uri="{FF2B5EF4-FFF2-40B4-BE49-F238E27FC236}">
                <a16:creationId xmlns:a16="http://schemas.microsoft.com/office/drawing/2014/main" id="{8A93C4D3-0521-4EE4-A493-4A4C3F872C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8037" y="4558145"/>
          <a:ext cx="10504163" cy="2007776"/>
        </p:xfrm>
        <a:graphic>
          <a:graphicData uri="http://schemas.openxmlformats.org/drawingml/2006/table">
            <a:tbl>
              <a:tblPr/>
              <a:tblGrid>
                <a:gridCol w="175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0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0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9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Without Energy Recovery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Traditional REARS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High Performance REARS PG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High Performance REARS EG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59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Summer (with adiabatic cooling in exhaust)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Cooling Energy Requirement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kWh/a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4,642,327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3,172,538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2,601,601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2,187,561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Effectiveness Cooling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32%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44%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53%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888AF8-CAE0-4C57-AC69-EBBB8BCFE603}"/>
              </a:ext>
            </a:extLst>
          </p:cNvPr>
          <p:cNvCxnSpPr/>
          <p:nvPr/>
        </p:nvCxnSpPr>
        <p:spPr>
          <a:xfrm>
            <a:off x="9534525" y="3238500"/>
            <a:ext cx="17776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75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79">
              <a:srgbClr val="21568B"/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71DE62-74AC-41DF-BDEE-2853976E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44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AE8E77-338B-4561-AF76-16C5BCD5CFA0}"/>
              </a:ext>
            </a:extLst>
          </p:cNvPr>
          <p:cNvSpPr txBox="1">
            <a:spLocks/>
          </p:cNvSpPr>
          <p:nvPr/>
        </p:nvSpPr>
        <p:spPr>
          <a:xfrm>
            <a:off x="7354507" y="5954941"/>
            <a:ext cx="12192000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    </a:t>
            </a:r>
            <a:r>
              <a:rPr lang="en-US" sz="1200" b="1" u="sng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I2SL Colorado Chapter - Education Day 2018</a:t>
            </a:r>
            <a:br>
              <a:rPr lang="en-US" sz="2800" dirty="0">
                <a:latin typeface="Copperplate Gothic Light" panose="020E0507020206020404" pitchFamily="34" charset="0"/>
              </a:rPr>
            </a:br>
            <a:endParaRPr lang="en-US" sz="2800" dirty="0">
              <a:latin typeface="Copperplate Gothic Light" panose="020E05070202060204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DFE1D2-D03C-47A8-B5B1-4E1572D335FB}"/>
              </a:ext>
            </a:extLst>
          </p:cNvPr>
          <p:cNvCxnSpPr>
            <a:cxnSpLocks/>
          </p:cNvCxnSpPr>
          <p:nvPr/>
        </p:nvCxnSpPr>
        <p:spPr>
          <a:xfrm>
            <a:off x="0" y="1662022"/>
            <a:ext cx="12192000" cy="0"/>
          </a:xfrm>
          <a:prstGeom prst="line">
            <a:avLst/>
          </a:prstGeom>
          <a:ln w="38100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66CAA6-213D-45EB-9F10-F5976E0FFB0A}"/>
              </a:ext>
            </a:extLst>
          </p:cNvPr>
          <p:cNvCxnSpPr>
            <a:cxnSpLocks/>
          </p:cNvCxnSpPr>
          <p:nvPr/>
        </p:nvCxnSpPr>
        <p:spPr>
          <a:xfrm>
            <a:off x="10757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4A0150-4DC5-4E63-913F-8E4CF0C8D6B8}"/>
              </a:ext>
            </a:extLst>
          </p:cNvPr>
          <p:cNvCxnSpPr>
            <a:cxnSpLocks/>
          </p:cNvCxnSpPr>
          <p:nvPr/>
        </p:nvCxnSpPr>
        <p:spPr>
          <a:xfrm>
            <a:off x="222126" y="0"/>
            <a:ext cx="0" cy="6858000"/>
          </a:xfrm>
          <a:prstGeom prst="line">
            <a:avLst/>
          </a:prstGeom>
          <a:ln w="76200" cap="flat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oup 146">
            <a:extLst>
              <a:ext uri="{FF2B5EF4-FFF2-40B4-BE49-F238E27FC236}">
                <a16:creationId xmlns:a16="http://schemas.microsoft.com/office/drawing/2014/main" id="{AF934F69-C111-4BA9-B4D2-0D4515E956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263661"/>
              </p:ext>
            </p:extLst>
          </p:nvPr>
        </p:nvGraphicFramePr>
        <p:xfrm>
          <a:off x="934184" y="2796109"/>
          <a:ext cx="10545759" cy="3235032"/>
        </p:xfrm>
        <a:graphic>
          <a:graphicData uri="http://schemas.openxmlformats.org/drawingml/2006/table">
            <a:tbl>
              <a:tblPr/>
              <a:tblGrid>
                <a:gridCol w="2468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7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Denver, CO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Without Energy Recovery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Traditional REARS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High Performance REARS PG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High Performance REARS EG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7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Year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Heating Energy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kWh/a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8,782,300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4,551,834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1,986,600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713,700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Cooling Energy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kWh/a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4,642,327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3,172,538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2,601,601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2,187,561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Electricity (Fans/Pumps)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kWh/a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568,308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580,325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438,062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Total Energy Consumption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kWh/a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13,424,627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8,292,680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5,168,526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3,339,323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Effectiveness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38%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61%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75%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 Box 16">
            <a:extLst>
              <a:ext uri="{FF2B5EF4-FFF2-40B4-BE49-F238E27FC236}">
                <a16:creationId xmlns:a16="http://schemas.microsoft.com/office/drawing/2014/main" id="{463271CE-4C8A-4B15-9634-9684067CC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619" y="2006914"/>
            <a:ext cx="77906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Energy Savings Analysis:</a:t>
            </a:r>
            <a:r>
              <a:rPr lang="en-US" altLang="en-US" sz="1400" b="1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Research Lab Building Denver, Colorado      328,000 cfm Supply and 250,000 cfm Exhaust</a:t>
            </a:r>
          </a:p>
        </p:txBody>
      </p:sp>
    </p:spTree>
    <p:extLst>
      <p:ext uri="{BB962C8B-B14F-4D97-AF65-F5344CB8AC3E}">
        <p14:creationId xmlns:p14="http://schemas.microsoft.com/office/powerpoint/2010/main" val="815495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1556</TotalTime>
  <Words>1249</Words>
  <Application>Microsoft Office PowerPoint</Application>
  <PresentationFormat>Widescreen</PresentationFormat>
  <Paragraphs>352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Century Gothic</vt:lpstr>
      <vt:lpstr>Copperplate Gothic Light</vt:lpstr>
      <vt:lpstr>Segoe Print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I2SL Colorado Chapter                Education Day 2018</dc:title>
  <dc:creator>Heidi Dugan</dc:creator>
  <cp:lastModifiedBy>user</cp:lastModifiedBy>
  <cp:revision>212</cp:revision>
  <dcterms:created xsi:type="dcterms:W3CDTF">2018-08-14T22:09:51Z</dcterms:created>
  <dcterms:modified xsi:type="dcterms:W3CDTF">2018-08-28T14:32:38Z</dcterms:modified>
</cp:coreProperties>
</file>